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85" r:id="rId3"/>
    <p:sldId id="357" r:id="rId4"/>
    <p:sldId id="286" r:id="rId5"/>
    <p:sldId id="287" r:id="rId6"/>
    <p:sldId id="358" r:id="rId7"/>
    <p:sldId id="359" r:id="rId8"/>
    <p:sldId id="365" r:id="rId9"/>
    <p:sldId id="360" r:id="rId10"/>
    <p:sldId id="361" r:id="rId11"/>
    <p:sldId id="362" r:id="rId12"/>
    <p:sldId id="363" r:id="rId13"/>
    <p:sldId id="364" r:id="rId14"/>
    <p:sldId id="288" r:id="rId15"/>
    <p:sldId id="289" r:id="rId16"/>
    <p:sldId id="330" r:id="rId17"/>
    <p:sldId id="331" r:id="rId18"/>
    <p:sldId id="326" r:id="rId19"/>
    <p:sldId id="327" r:id="rId20"/>
    <p:sldId id="328" r:id="rId21"/>
    <p:sldId id="329" r:id="rId22"/>
    <p:sldId id="370" r:id="rId23"/>
    <p:sldId id="371" r:id="rId24"/>
    <p:sldId id="402" r:id="rId25"/>
    <p:sldId id="395" r:id="rId26"/>
    <p:sldId id="396" r:id="rId27"/>
    <p:sldId id="397"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270" r:id="rId52"/>
    <p:sldId id="277" r:id="rId53"/>
    <p:sldId id="284" r:id="rId54"/>
    <p:sldId id="276" r:id="rId55"/>
    <p:sldId id="278" r:id="rId56"/>
    <p:sldId id="283" r:id="rId57"/>
    <p:sldId id="366" r:id="rId58"/>
    <p:sldId id="398" r:id="rId59"/>
    <p:sldId id="367" r:id="rId60"/>
    <p:sldId id="368" r:id="rId61"/>
    <p:sldId id="399" r:id="rId62"/>
    <p:sldId id="400" r:id="rId63"/>
    <p:sldId id="401" r:id="rId64"/>
    <p:sldId id="369" r:id="rId65"/>
    <p:sldId id="261" r:id="rId66"/>
    <p:sldId id="262" r:id="rId67"/>
    <p:sldId id="267" r:id="rId68"/>
    <p:sldId id="266" r:id="rId69"/>
    <p:sldId id="290" r:id="rId70"/>
    <p:sldId id="291" r:id="rId71"/>
    <p:sldId id="292" r:id="rId72"/>
    <p:sldId id="293" r:id="rId73"/>
    <p:sldId id="294" r:id="rId74"/>
    <p:sldId id="295" r:id="rId75"/>
    <p:sldId id="296" r:id="rId76"/>
    <p:sldId id="297" r:id="rId77"/>
    <p:sldId id="403" r:id="rId7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0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596" y="114"/>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0EDA3-4279-4C69-82F1-A1DC2884AAA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TW" altLang="en-US"/>
        </a:p>
      </dgm:t>
    </dgm:pt>
    <dgm:pt modelId="{B47D5886-3358-47DB-A2E5-073B45204C69}">
      <dgm:prSet phldrT="[文字]" custT="1"/>
      <dgm:spPr/>
      <dgm:t>
        <a:bodyPr/>
        <a:lstStyle/>
        <a:p>
          <a:r>
            <a:rPr lang="zh-TW" altLang="en-US" sz="1800" b="1" dirty="0">
              <a:solidFill>
                <a:schemeClr val="accent6">
                  <a:lumMod val="10000"/>
                </a:schemeClr>
              </a:solidFill>
            </a:rPr>
            <a:t>地方政府</a:t>
          </a:r>
          <a:r>
            <a:rPr lang="en-US" altLang="zh-TW" sz="1800" b="1" dirty="0">
              <a:solidFill>
                <a:schemeClr val="accent6">
                  <a:lumMod val="10000"/>
                </a:schemeClr>
              </a:solidFill>
            </a:rPr>
            <a:t>(</a:t>
          </a:r>
          <a:r>
            <a:rPr lang="zh-TW" altLang="en-US" sz="1800" b="1" dirty="0">
              <a:solidFill>
                <a:schemeClr val="accent6">
                  <a:lumMod val="10000"/>
                </a:schemeClr>
              </a:solidFill>
            </a:rPr>
            <a:t>照管中心</a:t>
          </a:r>
          <a:r>
            <a:rPr lang="en-US" altLang="zh-TW" sz="1800" b="1" dirty="0">
              <a:solidFill>
                <a:schemeClr val="accent6">
                  <a:lumMod val="10000"/>
                </a:schemeClr>
              </a:solidFill>
            </a:rPr>
            <a:t>)</a:t>
          </a:r>
        </a:p>
        <a:p>
          <a:r>
            <a:rPr lang="en-US" altLang="zh-TW" sz="1200" dirty="0">
              <a:solidFill>
                <a:schemeClr val="accent6">
                  <a:lumMod val="10000"/>
                </a:schemeClr>
              </a:solidFill>
            </a:rPr>
            <a:t>(</a:t>
          </a:r>
          <a:r>
            <a:rPr lang="zh-TW" altLang="en-US" sz="1200" dirty="0">
              <a:solidFill>
                <a:schemeClr val="accent6">
                  <a:lumMod val="10000"/>
                </a:schemeClr>
              </a:solidFill>
            </a:rPr>
            <a:t>特約服務單位、發展因地制宜的服務項目、接受民眾申訴、品質監測、核銷費用）</a:t>
          </a:r>
        </a:p>
      </dgm:t>
    </dgm:pt>
    <dgm:pt modelId="{49A4E65B-A1AE-4A03-A3E5-80B77A7843ED}" type="parTrans" cxnId="{255FC373-37F3-490C-8A1E-29C5E04BC6ED}">
      <dgm:prSet/>
      <dgm:spPr/>
      <dgm:t>
        <a:bodyPr/>
        <a:lstStyle/>
        <a:p>
          <a:endParaRPr lang="zh-TW" altLang="en-US"/>
        </a:p>
      </dgm:t>
    </dgm:pt>
    <dgm:pt modelId="{56138996-03C7-4B54-8EC3-9444FB0F4A76}" type="sibTrans" cxnId="{255FC373-37F3-490C-8A1E-29C5E04BC6ED}">
      <dgm:prSet/>
      <dgm:spPr>
        <a:solidFill>
          <a:schemeClr val="accent1">
            <a:lumMod val="60000"/>
            <a:lumOff val="40000"/>
          </a:schemeClr>
        </a:solidFill>
      </dgm:spPr>
      <dgm:t>
        <a:bodyPr/>
        <a:lstStyle/>
        <a:p>
          <a:endParaRPr lang="zh-TW" altLang="en-US"/>
        </a:p>
      </dgm:t>
    </dgm:pt>
    <dgm:pt modelId="{6B844B9D-BC04-4069-B82A-5DED8BE78F51}">
      <dgm:prSet phldrT="[文字]" custT="1"/>
      <dgm:spPr/>
      <dgm:t>
        <a:bodyPr/>
        <a:lstStyle/>
        <a:p>
          <a:r>
            <a:rPr lang="zh-TW" altLang="en-US" sz="1800" b="1" dirty="0">
              <a:solidFill>
                <a:schemeClr val="accent6">
                  <a:lumMod val="10000"/>
                </a:schemeClr>
              </a:solidFill>
            </a:rPr>
            <a:t>服務單位</a:t>
          </a:r>
          <a:endParaRPr lang="en-US" altLang="zh-TW" sz="1800" b="1" dirty="0">
            <a:solidFill>
              <a:schemeClr val="accent6">
                <a:lumMod val="10000"/>
              </a:schemeClr>
            </a:solidFill>
          </a:endParaRPr>
        </a:p>
        <a:p>
          <a:r>
            <a:rPr lang="en-US" altLang="zh-TW" sz="1200" dirty="0">
              <a:solidFill>
                <a:schemeClr val="accent6">
                  <a:lumMod val="10000"/>
                </a:schemeClr>
              </a:solidFill>
            </a:rPr>
            <a:t>(</a:t>
          </a:r>
          <a:r>
            <a:rPr lang="zh-TW" altLang="en-US" sz="1200" dirty="0">
              <a:solidFill>
                <a:schemeClr val="accent6">
                  <a:lumMod val="10000"/>
                </a:schemeClr>
              </a:solidFill>
            </a:rPr>
            <a:t>提供服務、品質內控、申請服務費用）</a:t>
          </a:r>
        </a:p>
      </dgm:t>
    </dgm:pt>
    <dgm:pt modelId="{022E9F7F-2501-4253-BA33-10A655C16F69}" type="parTrans" cxnId="{E2F59152-B731-4615-B3B0-8517CABBABB0}">
      <dgm:prSet/>
      <dgm:spPr/>
      <dgm:t>
        <a:bodyPr/>
        <a:lstStyle/>
        <a:p>
          <a:endParaRPr lang="zh-TW" altLang="en-US"/>
        </a:p>
      </dgm:t>
    </dgm:pt>
    <dgm:pt modelId="{9A7605FF-AB73-4057-8B6C-2A02576E61F9}" type="sibTrans" cxnId="{E2F59152-B731-4615-B3B0-8517CABBABB0}">
      <dgm:prSet/>
      <dgm:spPr>
        <a:solidFill>
          <a:schemeClr val="accent1">
            <a:lumMod val="60000"/>
            <a:lumOff val="40000"/>
          </a:schemeClr>
        </a:solidFill>
      </dgm:spPr>
      <dgm:t>
        <a:bodyPr/>
        <a:lstStyle/>
        <a:p>
          <a:endParaRPr lang="zh-TW" altLang="en-US"/>
        </a:p>
      </dgm:t>
    </dgm:pt>
    <dgm:pt modelId="{E16FE600-21F7-4A1A-9115-23EE8E614EB1}">
      <dgm:prSet phldrT="[文字]" custT="1"/>
      <dgm:spPr/>
      <dgm:t>
        <a:bodyPr/>
        <a:lstStyle/>
        <a:p>
          <a:r>
            <a:rPr lang="zh-TW" altLang="en-US" sz="1800" b="1" dirty="0">
              <a:solidFill>
                <a:schemeClr val="accent6">
                  <a:lumMod val="10000"/>
                </a:schemeClr>
              </a:solidFill>
            </a:rPr>
            <a:t>長照需求者</a:t>
          </a:r>
          <a:endParaRPr lang="en-US" altLang="zh-TW" sz="1800" b="1" dirty="0">
            <a:solidFill>
              <a:schemeClr val="accent6">
                <a:lumMod val="10000"/>
              </a:schemeClr>
            </a:solidFill>
          </a:endParaRPr>
        </a:p>
        <a:p>
          <a:r>
            <a:rPr lang="en-US" altLang="zh-TW" sz="1200" dirty="0">
              <a:solidFill>
                <a:schemeClr val="accent6">
                  <a:lumMod val="10000"/>
                </a:schemeClr>
              </a:solidFill>
            </a:rPr>
            <a:t>(</a:t>
          </a:r>
          <a:r>
            <a:rPr lang="zh-TW" altLang="en-US" sz="1200" dirty="0">
              <a:solidFill>
                <a:schemeClr val="accent6">
                  <a:lumMod val="10000"/>
                </a:schemeClr>
              </a:solidFill>
            </a:rPr>
            <a:t>申請長照服務、接受照顧管理評估、討論照顧計畫、</a:t>
          </a:r>
          <a:endParaRPr lang="en-US" altLang="zh-TW" sz="1200" dirty="0">
            <a:solidFill>
              <a:schemeClr val="accent6">
                <a:lumMod val="10000"/>
              </a:schemeClr>
            </a:solidFill>
          </a:endParaRPr>
        </a:p>
        <a:p>
          <a:r>
            <a:rPr lang="zh-TW" altLang="en-US" sz="1200" dirty="0">
              <a:solidFill>
                <a:schemeClr val="accent6">
                  <a:lumMod val="10000"/>
                </a:schemeClr>
              </a:solidFill>
            </a:rPr>
            <a:t>負擔部分金額）</a:t>
          </a:r>
        </a:p>
      </dgm:t>
    </dgm:pt>
    <dgm:pt modelId="{DA25670C-5BD5-4F55-8961-C17755A56F72}" type="parTrans" cxnId="{D437C0CE-07E3-45E5-83BD-4F7354CD478A}">
      <dgm:prSet/>
      <dgm:spPr/>
      <dgm:t>
        <a:bodyPr/>
        <a:lstStyle/>
        <a:p>
          <a:endParaRPr lang="zh-TW" altLang="en-US"/>
        </a:p>
      </dgm:t>
    </dgm:pt>
    <dgm:pt modelId="{2261536F-FE18-42DD-BBB4-BC6331E67491}" type="sibTrans" cxnId="{D437C0CE-07E3-45E5-83BD-4F7354CD478A}">
      <dgm:prSet/>
      <dgm:spPr>
        <a:solidFill>
          <a:schemeClr val="accent1">
            <a:lumMod val="60000"/>
            <a:lumOff val="40000"/>
          </a:schemeClr>
        </a:solidFill>
      </dgm:spPr>
      <dgm:t>
        <a:bodyPr/>
        <a:lstStyle/>
        <a:p>
          <a:endParaRPr lang="zh-TW" altLang="en-US"/>
        </a:p>
      </dgm:t>
    </dgm:pt>
    <dgm:pt modelId="{6DB7EAA2-D605-4382-BFEB-D7CC3DE32A10}" type="pres">
      <dgm:prSet presAssocID="{FF80EDA3-4279-4C69-82F1-A1DC2884AAA3}" presName="Name0" presStyleCnt="0">
        <dgm:presLayoutVars>
          <dgm:dir/>
          <dgm:resizeHandles val="exact"/>
        </dgm:presLayoutVars>
      </dgm:prSet>
      <dgm:spPr/>
    </dgm:pt>
    <dgm:pt modelId="{710B803C-DAB7-438E-BFE3-5C570F8FB6C4}" type="pres">
      <dgm:prSet presAssocID="{B47D5886-3358-47DB-A2E5-073B45204C69}" presName="node" presStyleLbl="node1" presStyleIdx="0" presStyleCnt="3" custScaleX="133649">
        <dgm:presLayoutVars>
          <dgm:bulletEnabled val="1"/>
        </dgm:presLayoutVars>
      </dgm:prSet>
      <dgm:spPr/>
    </dgm:pt>
    <dgm:pt modelId="{2016D271-E5F1-4188-9091-3B1F8E0CD2B1}" type="pres">
      <dgm:prSet presAssocID="{56138996-03C7-4B54-8EC3-9444FB0F4A76}" presName="sibTrans" presStyleLbl="sibTrans2D1" presStyleIdx="0" presStyleCnt="3" custScaleX="250122" custScaleY="42931" custLinFactNeighborX="21013" custLinFactNeighborY="5248"/>
      <dgm:spPr>
        <a:prstGeom prst="rightArrow">
          <a:avLst/>
        </a:prstGeom>
      </dgm:spPr>
    </dgm:pt>
    <dgm:pt modelId="{B4FC54E6-84F4-46D2-BC41-6BEFDD3D3A90}" type="pres">
      <dgm:prSet presAssocID="{56138996-03C7-4B54-8EC3-9444FB0F4A76}" presName="connectorText" presStyleLbl="sibTrans2D1" presStyleIdx="0" presStyleCnt="3"/>
      <dgm:spPr/>
    </dgm:pt>
    <dgm:pt modelId="{C15C3582-FB23-492E-ABE5-66B62EF87638}" type="pres">
      <dgm:prSet presAssocID="{6B844B9D-BC04-4069-B82A-5DED8BE78F51}" presName="node" presStyleLbl="node1" presStyleIdx="1" presStyleCnt="3" custScaleX="124753" custRadScaleRad="100746" custRadScaleInc="-2464">
        <dgm:presLayoutVars>
          <dgm:bulletEnabled val="1"/>
        </dgm:presLayoutVars>
      </dgm:prSet>
      <dgm:spPr/>
    </dgm:pt>
    <dgm:pt modelId="{D46BD220-FAC7-4B2F-A6C2-229DA03200D1}" type="pres">
      <dgm:prSet presAssocID="{9A7605FF-AB73-4057-8B6C-2A02576E61F9}" presName="sibTrans" presStyleLbl="sibTrans2D1" presStyleIdx="1" presStyleCnt="3" custScaleY="58117" custLinFactNeighborX="621" custLinFactNeighborY="-29059"/>
      <dgm:spPr>
        <a:prstGeom prst="rightArrow">
          <a:avLst/>
        </a:prstGeom>
      </dgm:spPr>
    </dgm:pt>
    <dgm:pt modelId="{A6C4ED1A-916E-414D-9CDE-118B5B37C7B2}" type="pres">
      <dgm:prSet presAssocID="{9A7605FF-AB73-4057-8B6C-2A02576E61F9}" presName="connectorText" presStyleLbl="sibTrans2D1" presStyleIdx="1" presStyleCnt="3"/>
      <dgm:spPr/>
    </dgm:pt>
    <dgm:pt modelId="{AED5ADDA-0BD7-4CB5-B5E5-BABBC52AF6AD}" type="pres">
      <dgm:prSet presAssocID="{E16FE600-21F7-4A1A-9115-23EE8E614EB1}" presName="node" presStyleLbl="node1" presStyleIdx="2" presStyleCnt="3">
        <dgm:presLayoutVars>
          <dgm:bulletEnabled val="1"/>
        </dgm:presLayoutVars>
      </dgm:prSet>
      <dgm:spPr/>
    </dgm:pt>
    <dgm:pt modelId="{62BBD43B-E7CD-4E53-86B8-696B88A85813}" type="pres">
      <dgm:prSet presAssocID="{2261536F-FE18-42DD-BBB4-BC6331E67491}" presName="sibTrans" presStyleLbl="sibTrans2D1" presStyleIdx="2" presStyleCnt="3" custScaleX="253344" custScaleY="41895" custLinFactNeighborX="-24959" custLinFactNeighborY="-1713"/>
      <dgm:spPr>
        <a:prstGeom prst="leftArrow">
          <a:avLst/>
        </a:prstGeom>
      </dgm:spPr>
    </dgm:pt>
    <dgm:pt modelId="{1006831A-7F10-44D8-B655-87FD2EC83D0F}" type="pres">
      <dgm:prSet presAssocID="{2261536F-FE18-42DD-BBB4-BC6331E67491}" presName="connectorText" presStyleLbl="sibTrans2D1" presStyleIdx="2" presStyleCnt="3"/>
      <dgm:spPr/>
    </dgm:pt>
  </dgm:ptLst>
  <dgm:cxnLst>
    <dgm:cxn modelId="{171C615F-E204-48BE-BEA6-2397C0FEA28A}" type="presOf" srcId="{2261536F-FE18-42DD-BBB4-BC6331E67491}" destId="{62BBD43B-E7CD-4E53-86B8-696B88A85813}" srcOrd="0" destOrd="0" presId="urn:microsoft.com/office/officeart/2005/8/layout/cycle7"/>
    <dgm:cxn modelId="{6D5A2142-08FA-42BE-9B6B-EE866884D7FA}" type="presOf" srcId="{FF80EDA3-4279-4C69-82F1-A1DC2884AAA3}" destId="{6DB7EAA2-D605-4382-BFEB-D7CC3DE32A10}" srcOrd="0" destOrd="0" presId="urn:microsoft.com/office/officeart/2005/8/layout/cycle7"/>
    <dgm:cxn modelId="{D6C4EC62-D075-4188-8975-A95ADCFEF1EE}" type="presOf" srcId="{B47D5886-3358-47DB-A2E5-073B45204C69}" destId="{710B803C-DAB7-438E-BFE3-5C570F8FB6C4}" srcOrd="0" destOrd="0" presId="urn:microsoft.com/office/officeart/2005/8/layout/cycle7"/>
    <dgm:cxn modelId="{66184B4C-E68A-423D-876E-CDA2B4D7E15C}" type="presOf" srcId="{2261536F-FE18-42DD-BBB4-BC6331E67491}" destId="{1006831A-7F10-44D8-B655-87FD2EC83D0F}" srcOrd="1" destOrd="0" presId="urn:microsoft.com/office/officeart/2005/8/layout/cycle7"/>
    <dgm:cxn modelId="{E2F59152-B731-4615-B3B0-8517CABBABB0}" srcId="{FF80EDA3-4279-4C69-82F1-A1DC2884AAA3}" destId="{6B844B9D-BC04-4069-B82A-5DED8BE78F51}" srcOrd="1" destOrd="0" parTransId="{022E9F7F-2501-4253-BA33-10A655C16F69}" sibTransId="{9A7605FF-AB73-4057-8B6C-2A02576E61F9}"/>
    <dgm:cxn modelId="{255FC373-37F3-490C-8A1E-29C5E04BC6ED}" srcId="{FF80EDA3-4279-4C69-82F1-A1DC2884AAA3}" destId="{B47D5886-3358-47DB-A2E5-073B45204C69}" srcOrd="0" destOrd="0" parTransId="{49A4E65B-A1AE-4A03-A3E5-80B77A7843ED}" sibTransId="{56138996-03C7-4B54-8EC3-9444FB0F4A76}"/>
    <dgm:cxn modelId="{80602F7F-299F-4CD4-9E48-CC02B6424F29}" type="presOf" srcId="{56138996-03C7-4B54-8EC3-9444FB0F4A76}" destId="{2016D271-E5F1-4188-9091-3B1F8E0CD2B1}" srcOrd="0" destOrd="0" presId="urn:microsoft.com/office/officeart/2005/8/layout/cycle7"/>
    <dgm:cxn modelId="{6AAC6988-9AAE-4875-A946-2E5A29E4A3D7}" type="presOf" srcId="{E16FE600-21F7-4A1A-9115-23EE8E614EB1}" destId="{AED5ADDA-0BD7-4CB5-B5E5-BABBC52AF6AD}" srcOrd="0" destOrd="0" presId="urn:microsoft.com/office/officeart/2005/8/layout/cycle7"/>
    <dgm:cxn modelId="{9CBF888F-29FE-4E10-934B-EE728227C721}" type="presOf" srcId="{9A7605FF-AB73-4057-8B6C-2A02576E61F9}" destId="{D46BD220-FAC7-4B2F-A6C2-229DA03200D1}" srcOrd="0" destOrd="0" presId="urn:microsoft.com/office/officeart/2005/8/layout/cycle7"/>
    <dgm:cxn modelId="{F66B8D92-EA45-4D1E-AE25-65CCF27673CC}" type="presOf" srcId="{56138996-03C7-4B54-8EC3-9444FB0F4A76}" destId="{B4FC54E6-84F4-46D2-BC41-6BEFDD3D3A90}" srcOrd="1" destOrd="0" presId="urn:microsoft.com/office/officeart/2005/8/layout/cycle7"/>
    <dgm:cxn modelId="{3F5357BB-C4F5-45A5-A96D-96FFB353CE08}" type="presOf" srcId="{6B844B9D-BC04-4069-B82A-5DED8BE78F51}" destId="{C15C3582-FB23-492E-ABE5-66B62EF87638}" srcOrd="0" destOrd="0" presId="urn:microsoft.com/office/officeart/2005/8/layout/cycle7"/>
    <dgm:cxn modelId="{D437C0CE-07E3-45E5-83BD-4F7354CD478A}" srcId="{FF80EDA3-4279-4C69-82F1-A1DC2884AAA3}" destId="{E16FE600-21F7-4A1A-9115-23EE8E614EB1}" srcOrd="2" destOrd="0" parTransId="{DA25670C-5BD5-4F55-8961-C17755A56F72}" sibTransId="{2261536F-FE18-42DD-BBB4-BC6331E67491}"/>
    <dgm:cxn modelId="{C0110BF3-18D9-4634-AE84-C5E6CA7C7D2A}" type="presOf" srcId="{9A7605FF-AB73-4057-8B6C-2A02576E61F9}" destId="{A6C4ED1A-916E-414D-9CDE-118B5B37C7B2}" srcOrd="1" destOrd="0" presId="urn:microsoft.com/office/officeart/2005/8/layout/cycle7"/>
    <dgm:cxn modelId="{F0A7B14E-EE72-4D26-B6F6-95D58D69A863}" type="presParOf" srcId="{6DB7EAA2-D605-4382-BFEB-D7CC3DE32A10}" destId="{710B803C-DAB7-438E-BFE3-5C570F8FB6C4}" srcOrd="0" destOrd="0" presId="urn:microsoft.com/office/officeart/2005/8/layout/cycle7"/>
    <dgm:cxn modelId="{37DAF637-D865-4F4B-B6FF-FC93873B6AB9}" type="presParOf" srcId="{6DB7EAA2-D605-4382-BFEB-D7CC3DE32A10}" destId="{2016D271-E5F1-4188-9091-3B1F8E0CD2B1}" srcOrd="1" destOrd="0" presId="urn:microsoft.com/office/officeart/2005/8/layout/cycle7"/>
    <dgm:cxn modelId="{D4E52843-9949-4FFF-BA5E-2360D84E6854}" type="presParOf" srcId="{2016D271-E5F1-4188-9091-3B1F8E0CD2B1}" destId="{B4FC54E6-84F4-46D2-BC41-6BEFDD3D3A90}" srcOrd="0" destOrd="0" presId="urn:microsoft.com/office/officeart/2005/8/layout/cycle7"/>
    <dgm:cxn modelId="{D67E6F37-5D5E-41F7-9303-9EEACF5EAE70}" type="presParOf" srcId="{6DB7EAA2-D605-4382-BFEB-D7CC3DE32A10}" destId="{C15C3582-FB23-492E-ABE5-66B62EF87638}" srcOrd="2" destOrd="0" presId="urn:microsoft.com/office/officeart/2005/8/layout/cycle7"/>
    <dgm:cxn modelId="{1022318E-5FA8-42B6-8DAE-7814CC86981D}" type="presParOf" srcId="{6DB7EAA2-D605-4382-BFEB-D7CC3DE32A10}" destId="{D46BD220-FAC7-4B2F-A6C2-229DA03200D1}" srcOrd="3" destOrd="0" presId="urn:microsoft.com/office/officeart/2005/8/layout/cycle7"/>
    <dgm:cxn modelId="{67DB96F2-F409-4DBF-8B86-33E3888C1866}" type="presParOf" srcId="{D46BD220-FAC7-4B2F-A6C2-229DA03200D1}" destId="{A6C4ED1A-916E-414D-9CDE-118B5B37C7B2}" srcOrd="0" destOrd="0" presId="urn:microsoft.com/office/officeart/2005/8/layout/cycle7"/>
    <dgm:cxn modelId="{C961F4C6-7F16-4C8F-9F61-3C952EEA387C}" type="presParOf" srcId="{6DB7EAA2-D605-4382-BFEB-D7CC3DE32A10}" destId="{AED5ADDA-0BD7-4CB5-B5E5-BABBC52AF6AD}" srcOrd="4" destOrd="0" presId="urn:microsoft.com/office/officeart/2005/8/layout/cycle7"/>
    <dgm:cxn modelId="{9ABF7AA1-A27C-41DB-90FA-A914AB83EA13}" type="presParOf" srcId="{6DB7EAA2-D605-4382-BFEB-D7CC3DE32A10}" destId="{62BBD43B-E7CD-4E53-86B8-696B88A85813}" srcOrd="5" destOrd="0" presId="urn:microsoft.com/office/officeart/2005/8/layout/cycle7"/>
    <dgm:cxn modelId="{130B8D32-C3DA-47BF-BF14-C7E533CA58A3}" type="presParOf" srcId="{62BBD43B-E7CD-4E53-86B8-696B88A85813}" destId="{1006831A-7F10-44D8-B655-87FD2EC83D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78C2E-E261-409C-A194-F1C716CA55A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EB3A1C59-9D95-4CEF-A7C1-9810729C35B9}">
      <dgm:prSet phldrT="[文字]"/>
      <dgm:spPr/>
      <dgm:t>
        <a:bodyPr/>
        <a:lstStyle/>
        <a:p>
          <a:r>
            <a:rPr lang="zh-TW" altLang="en-US" dirty="0">
              <a:solidFill>
                <a:schemeClr val="accent6">
                  <a:lumMod val="10000"/>
                </a:schemeClr>
              </a:solidFill>
            </a:rPr>
            <a:t>個人額度</a:t>
          </a:r>
        </a:p>
      </dgm:t>
    </dgm:pt>
    <dgm:pt modelId="{4D3700FF-FF48-4623-8BDF-C5BC0DE14878}" type="parTrans" cxnId="{6F5DADE2-FE53-4084-B597-05CE7027254B}">
      <dgm:prSet/>
      <dgm:spPr/>
      <dgm:t>
        <a:bodyPr/>
        <a:lstStyle/>
        <a:p>
          <a:endParaRPr lang="zh-TW" altLang="en-US"/>
        </a:p>
      </dgm:t>
    </dgm:pt>
    <dgm:pt modelId="{03E81318-1EE2-4C0F-946D-B8B6964EE8A0}" type="sibTrans" cxnId="{6F5DADE2-FE53-4084-B597-05CE7027254B}">
      <dgm:prSet/>
      <dgm:spPr/>
      <dgm:t>
        <a:bodyPr/>
        <a:lstStyle/>
        <a:p>
          <a:endParaRPr lang="zh-TW" altLang="en-US"/>
        </a:p>
      </dgm:t>
    </dgm:pt>
    <dgm:pt modelId="{E7B67DB4-2A79-4513-955D-30897E110730}">
      <dgm:prSet phldrT="[文字]"/>
      <dgm:spPr/>
      <dgm:t>
        <a:bodyPr/>
        <a:lstStyle/>
        <a:p>
          <a:r>
            <a:rPr lang="zh-TW" altLang="en-US" dirty="0"/>
            <a:t>照顧及專業服務給付額度</a:t>
          </a:r>
        </a:p>
      </dgm:t>
    </dgm:pt>
    <dgm:pt modelId="{E47D00A5-279A-4519-AF2D-B09CE54AC666}" type="parTrans" cxnId="{5DA29251-EB41-45D3-B922-599CEC4A0626}">
      <dgm:prSet/>
      <dgm:spPr/>
      <dgm:t>
        <a:bodyPr/>
        <a:lstStyle/>
        <a:p>
          <a:endParaRPr lang="zh-TW" altLang="en-US"/>
        </a:p>
      </dgm:t>
    </dgm:pt>
    <dgm:pt modelId="{BB5FB13F-8D7B-445B-98DB-8DAA9E79978A}" type="sibTrans" cxnId="{5DA29251-EB41-45D3-B922-599CEC4A0626}">
      <dgm:prSet/>
      <dgm:spPr/>
      <dgm:t>
        <a:bodyPr/>
        <a:lstStyle/>
        <a:p>
          <a:endParaRPr lang="zh-TW" altLang="en-US"/>
        </a:p>
      </dgm:t>
    </dgm:pt>
    <dgm:pt modelId="{5E3B1EC5-4E62-4969-B188-D3C0A25DD580}">
      <dgm:prSet phldrT="[文字]"/>
      <dgm:spPr/>
      <dgm:t>
        <a:bodyPr/>
        <a:lstStyle/>
        <a:p>
          <a:r>
            <a:rPr lang="zh-TW" altLang="en-US" dirty="0"/>
            <a:t>交通接送服務給付額度</a:t>
          </a:r>
        </a:p>
      </dgm:t>
    </dgm:pt>
    <dgm:pt modelId="{E7CFA5FD-93FF-4B9F-A77D-F1E9AF6D6A00}" type="parTrans" cxnId="{EF64CC5B-65B9-4447-BD5B-61347D4D59A3}">
      <dgm:prSet/>
      <dgm:spPr/>
      <dgm:t>
        <a:bodyPr/>
        <a:lstStyle/>
        <a:p>
          <a:endParaRPr lang="zh-TW" altLang="en-US"/>
        </a:p>
      </dgm:t>
    </dgm:pt>
    <dgm:pt modelId="{FB193DC8-6E3C-4913-AECD-D34F6EF1A191}" type="sibTrans" cxnId="{EF64CC5B-65B9-4447-BD5B-61347D4D59A3}">
      <dgm:prSet/>
      <dgm:spPr/>
      <dgm:t>
        <a:bodyPr/>
        <a:lstStyle/>
        <a:p>
          <a:endParaRPr lang="zh-TW" altLang="en-US"/>
        </a:p>
      </dgm:t>
    </dgm:pt>
    <dgm:pt modelId="{07F4F045-8587-4DEC-A6A4-25EBC963BD7E}">
      <dgm:prSet phldrT="[文字]"/>
      <dgm:spPr/>
      <dgm:t>
        <a:bodyPr/>
        <a:lstStyle/>
        <a:p>
          <a:r>
            <a:rPr lang="zh-TW" altLang="en-US" dirty="0">
              <a:solidFill>
                <a:schemeClr val="accent6">
                  <a:lumMod val="10000"/>
                </a:schemeClr>
              </a:solidFill>
            </a:rPr>
            <a:t>喘息服務給付額度</a:t>
          </a:r>
        </a:p>
      </dgm:t>
    </dgm:pt>
    <dgm:pt modelId="{B5062B7E-C7A1-40EB-9F5C-52AB939CDBD7}" type="parTrans" cxnId="{19254AF1-DFDF-4BDC-B081-09C522196703}">
      <dgm:prSet/>
      <dgm:spPr/>
      <dgm:t>
        <a:bodyPr/>
        <a:lstStyle/>
        <a:p>
          <a:endParaRPr lang="zh-TW" altLang="en-US"/>
        </a:p>
      </dgm:t>
    </dgm:pt>
    <dgm:pt modelId="{9198BC83-0958-4243-BC6C-9B53E8B2DB5E}" type="sibTrans" cxnId="{19254AF1-DFDF-4BDC-B081-09C522196703}">
      <dgm:prSet/>
      <dgm:spPr/>
      <dgm:t>
        <a:bodyPr/>
        <a:lstStyle/>
        <a:p>
          <a:endParaRPr lang="zh-TW" altLang="en-US"/>
        </a:p>
      </dgm:t>
    </dgm:pt>
    <dgm:pt modelId="{8FB49F12-FA79-4468-A793-A4F03BF9F6D3}">
      <dgm:prSet phldrT="[文字]"/>
      <dgm:spPr/>
      <dgm:t>
        <a:bodyPr/>
        <a:lstStyle/>
        <a:p>
          <a:r>
            <a:rPr lang="zh-TW" altLang="en-US" dirty="0"/>
            <a:t>輔具服務及居家無障礙環境改善服務給付額度</a:t>
          </a:r>
        </a:p>
      </dgm:t>
    </dgm:pt>
    <dgm:pt modelId="{FCFC51E7-1566-4795-BB21-0C7141B31F97}" type="parTrans" cxnId="{24E0D0D6-5635-4039-960B-1537ACD78D23}">
      <dgm:prSet/>
      <dgm:spPr/>
      <dgm:t>
        <a:bodyPr/>
        <a:lstStyle/>
        <a:p>
          <a:endParaRPr lang="zh-TW" altLang="en-US"/>
        </a:p>
      </dgm:t>
    </dgm:pt>
    <dgm:pt modelId="{FBCA841D-742D-4604-8E07-44363DD3E8D3}" type="sibTrans" cxnId="{24E0D0D6-5635-4039-960B-1537ACD78D23}">
      <dgm:prSet/>
      <dgm:spPr/>
      <dgm:t>
        <a:bodyPr/>
        <a:lstStyle/>
        <a:p>
          <a:endParaRPr lang="zh-TW" altLang="en-US"/>
        </a:p>
      </dgm:t>
    </dgm:pt>
    <dgm:pt modelId="{9D32AC55-195D-4DC2-911B-4AC304BE0367}" type="pres">
      <dgm:prSet presAssocID="{12278C2E-E261-409C-A194-F1C716CA55A5}" presName="diagram" presStyleCnt="0">
        <dgm:presLayoutVars>
          <dgm:chPref val="1"/>
          <dgm:dir/>
          <dgm:animOne val="branch"/>
          <dgm:animLvl val="lvl"/>
          <dgm:resizeHandles/>
        </dgm:presLayoutVars>
      </dgm:prSet>
      <dgm:spPr/>
    </dgm:pt>
    <dgm:pt modelId="{67455800-99C3-4424-8F19-A1339D73AE26}" type="pres">
      <dgm:prSet presAssocID="{EB3A1C59-9D95-4CEF-A7C1-9810729C35B9}" presName="root" presStyleCnt="0"/>
      <dgm:spPr/>
    </dgm:pt>
    <dgm:pt modelId="{2A59C259-14DC-4602-BC70-CCF3CF3FEAED}" type="pres">
      <dgm:prSet presAssocID="{EB3A1C59-9D95-4CEF-A7C1-9810729C35B9}" presName="rootComposite" presStyleCnt="0"/>
      <dgm:spPr/>
    </dgm:pt>
    <dgm:pt modelId="{3A686022-7AB4-49D7-8C11-3837F80BF16C}" type="pres">
      <dgm:prSet presAssocID="{EB3A1C59-9D95-4CEF-A7C1-9810729C35B9}" presName="rootText" presStyleLbl="node1" presStyleIdx="0" presStyleCnt="2"/>
      <dgm:spPr/>
    </dgm:pt>
    <dgm:pt modelId="{6365AAD3-F10B-430C-B6CA-B58EA5998329}" type="pres">
      <dgm:prSet presAssocID="{EB3A1C59-9D95-4CEF-A7C1-9810729C35B9}" presName="rootConnector" presStyleLbl="node1" presStyleIdx="0" presStyleCnt="2"/>
      <dgm:spPr/>
    </dgm:pt>
    <dgm:pt modelId="{FDF3B59D-9CBB-4947-AFE1-6D85098B40C5}" type="pres">
      <dgm:prSet presAssocID="{EB3A1C59-9D95-4CEF-A7C1-9810729C35B9}" presName="childShape" presStyleCnt="0"/>
      <dgm:spPr/>
    </dgm:pt>
    <dgm:pt modelId="{C3019DA1-59FC-4F9C-AA18-14C9B57B147E}" type="pres">
      <dgm:prSet presAssocID="{E47D00A5-279A-4519-AF2D-B09CE54AC666}" presName="Name13" presStyleLbl="parChTrans1D2" presStyleIdx="0" presStyleCnt="3"/>
      <dgm:spPr/>
    </dgm:pt>
    <dgm:pt modelId="{6DE711E5-4173-491E-ABAE-48E85BAA0CF3}" type="pres">
      <dgm:prSet presAssocID="{E7B67DB4-2A79-4513-955D-30897E110730}" presName="childText" presStyleLbl="bgAcc1" presStyleIdx="0" presStyleCnt="3">
        <dgm:presLayoutVars>
          <dgm:bulletEnabled val="1"/>
        </dgm:presLayoutVars>
      </dgm:prSet>
      <dgm:spPr/>
    </dgm:pt>
    <dgm:pt modelId="{EFEB6103-F294-448A-B0B8-3FE4431DFADE}" type="pres">
      <dgm:prSet presAssocID="{E7CFA5FD-93FF-4B9F-A77D-F1E9AF6D6A00}" presName="Name13" presStyleLbl="parChTrans1D2" presStyleIdx="1" presStyleCnt="3"/>
      <dgm:spPr/>
    </dgm:pt>
    <dgm:pt modelId="{7810F1BD-BB7D-4083-83F3-BB27AD1F3819}" type="pres">
      <dgm:prSet presAssocID="{5E3B1EC5-4E62-4969-B188-D3C0A25DD580}" presName="childText" presStyleLbl="bgAcc1" presStyleIdx="1" presStyleCnt="3">
        <dgm:presLayoutVars>
          <dgm:bulletEnabled val="1"/>
        </dgm:presLayoutVars>
      </dgm:prSet>
      <dgm:spPr/>
    </dgm:pt>
    <dgm:pt modelId="{8E9A2D93-7F9C-4DF3-B704-2577D10B25AD}" type="pres">
      <dgm:prSet presAssocID="{FCFC51E7-1566-4795-BB21-0C7141B31F97}" presName="Name13" presStyleLbl="parChTrans1D2" presStyleIdx="2" presStyleCnt="3"/>
      <dgm:spPr/>
    </dgm:pt>
    <dgm:pt modelId="{81188502-3426-473D-999B-78BA69F18B62}" type="pres">
      <dgm:prSet presAssocID="{8FB49F12-FA79-4468-A793-A4F03BF9F6D3}" presName="childText" presStyleLbl="bgAcc1" presStyleIdx="2" presStyleCnt="3">
        <dgm:presLayoutVars>
          <dgm:bulletEnabled val="1"/>
        </dgm:presLayoutVars>
      </dgm:prSet>
      <dgm:spPr/>
    </dgm:pt>
    <dgm:pt modelId="{6F49F3DD-CDED-49AF-80E8-85C269CF391E}" type="pres">
      <dgm:prSet presAssocID="{07F4F045-8587-4DEC-A6A4-25EBC963BD7E}" presName="root" presStyleCnt="0"/>
      <dgm:spPr/>
    </dgm:pt>
    <dgm:pt modelId="{8D2BC004-CAC2-46F9-B7FC-699155C4C2CE}" type="pres">
      <dgm:prSet presAssocID="{07F4F045-8587-4DEC-A6A4-25EBC963BD7E}" presName="rootComposite" presStyleCnt="0"/>
      <dgm:spPr/>
    </dgm:pt>
    <dgm:pt modelId="{1750295D-4501-4F32-9E55-35BAF57BF116}" type="pres">
      <dgm:prSet presAssocID="{07F4F045-8587-4DEC-A6A4-25EBC963BD7E}" presName="rootText" presStyleLbl="node1" presStyleIdx="1" presStyleCnt="2"/>
      <dgm:spPr/>
    </dgm:pt>
    <dgm:pt modelId="{AEB8EFBD-5717-4174-BBE2-E9ED57CC19A2}" type="pres">
      <dgm:prSet presAssocID="{07F4F045-8587-4DEC-A6A4-25EBC963BD7E}" presName="rootConnector" presStyleLbl="node1" presStyleIdx="1" presStyleCnt="2"/>
      <dgm:spPr/>
    </dgm:pt>
    <dgm:pt modelId="{6BE92CC9-264C-4B26-A642-EF8485B1BDE4}" type="pres">
      <dgm:prSet presAssocID="{07F4F045-8587-4DEC-A6A4-25EBC963BD7E}" presName="childShape" presStyleCnt="0"/>
      <dgm:spPr/>
    </dgm:pt>
  </dgm:ptLst>
  <dgm:cxnLst>
    <dgm:cxn modelId="{56FBDC3A-6ED8-44D6-BE8D-F38DB70D9684}" type="presOf" srcId="{8FB49F12-FA79-4468-A793-A4F03BF9F6D3}" destId="{81188502-3426-473D-999B-78BA69F18B62}" srcOrd="0" destOrd="0" presId="urn:microsoft.com/office/officeart/2005/8/layout/hierarchy3"/>
    <dgm:cxn modelId="{EF64CC5B-65B9-4447-BD5B-61347D4D59A3}" srcId="{EB3A1C59-9D95-4CEF-A7C1-9810729C35B9}" destId="{5E3B1EC5-4E62-4969-B188-D3C0A25DD580}" srcOrd="1" destOrd="0" parTransId="{E7CFA5FD-93FF-4B9F-A77D-F1E9AF6D6A00}" sibTransId="{FB193DC8-6E3C-4913-AECD-D34F6EF1A191}"/>
    <dgm:cxn modelId="{B3A45E5F-2EEE-47F5-BFF7-8A9EB4E08FC0}" type="presOf" srcId="{12278C2E-E261-409C-A194-F1C716CA55A5}" destId="{9D32AC55-195D-4DC2-911B-4AC304BE0367}" srcOrd="0" destOrd="0" presId="urn:microsoft.com/office/officeart/2005/8/layout/hierarchy3"/>
    <dgm:cxn modelId="{E31BFD45-7A74-4027-8BAA-BE72CDD43297}" type="presOf" srcId="{07F4F045-8587-4DEC-A6A4-25EBC963BD7E}" destId="{1750295D-4501-4F32-9E55-35BAF57BF116}" srcOrd="0" destOrd="0" presId="urn:microsoft.com/office/officeart/2005/8/layout/hierarchy3"/>
    <dgm:cxn modelId="{5DA29251-EB41-45D3-B922-599CEC4A0626}" srcId="{EB3A1C59-9D95-4CEF-A7C1-9810729C35B9}" destId="{E7B67DB4-2A79-4513-955D-30897E110730}" srcOrd="0" destOrd="0" parTransId="{E47D00A5-279A-4519-AF2D-B09CE54AC666}" sibTransId="{BB5FB13F-8D7B-445B-98DB-8DAA9E79978A}"/>
    <dgm:cxn modelId="{DD64C954-E7DA-4CA6-A898-0949D7B44731}" type="presOf" srcId="{07F4F045-8587-4DEC-A6A4-25EBC963BD7E}" destId="{AEB8EFBD-5717-4174-BBE2-E9ED57CC19A2}" srcOrd="1" destOrd="0" presId="urn:microsoft.com/office/officeart/2005/8/layout/hierarchy3"/>
    <dgm:cxn modelId="{44021885-205D-4342-9C05-C162DE1E0BEF}" type="presOf" srcId="{E7B67DB4-2A79-4513-955D-30897E110730}" destId="{6DE711E5-4173-491E-ABAE-48E85BAA0CF3}" srcOrd="0" destOrd="0" presId="urn:microsoft.com/office/officeart/2005/8/layout/hierarchy3"/>
    <dgm:cxn modelId="{24924598-15FE-4763-B31D-8AAEEF53D280}" type="presOf" srcId="{5E3B1EC5-4E62-4969-B188-D3C0A25DD580}" destId="{7810F1BD-BB7D-4083-83F3-BB27AD1F3819}" srcOrd="0" destOrd="0" presId="urn:microsoft.com/office/officeart/2005/8/layout/hierarchy3"/>
    <dgm:cxn modelId="{C2D73DB5-AF5C-42E3-9E87-E0D52AD0A3A7}" type="presOf" srcId="{E7CFA5FD-93FF-4B9F-A77D-F1E9AF6D6A00}" destId="{EFEB6103-F294-448A-B0B8-3FE4431DFADE}" srcOrd="0" destOrd="0" presId="urn:microsoft.com/office/officeart/2005/8/layout/hierarchy3"/>
    <dgm:cxn modelId="{B48578B6-EF71-40D6-A363-DC8BE777FBAD}" type="presOf" srcId="{EB3A1C59-9D95-4CEF-A7C1-9810729C35B9}" destId="{6365AAD3-F10B-430C-B6CA-B58EA5998329}" srcOrd="1" destOrd="0" presId="urn:microsoft.com/office/officeart/2005/8/layout/hierarchy3"/>
    <dgm:cxn modelId="{B7A267C5-3327-4A32-B67B-6A0677F01B4B}" type="presOf" srcId="{EB3A1C59-9D95-4CEF-A7C1-9810729C35B9}" destId="{3A686022-7AB4-49D7-8C11-3837F80BF16C}" srcOrd="0" destOrd="0" presId="urn:microsoft.com/office/officeart/2005/8/layout/hierarchy3"/>
    <dgm:cxn modelId="{24E0D0D6-5635-4039-960B-1537ACD78D23}" srcId="{EB3A1C59-9D95-4CEF-A7C1-9810729C35B9}" destId="{8FB49F12-FA79-4468-A793-A4F03BF9F6D3}" srcOrd="2" destOrd="0" parTransId="{FCFC51E7-1566-4795-BB21-0C7141B31F97}" sibTransId="{FBCA841D-742D-4604-8E07-44363DD3E8D3}"/>
    <dgm:cxn modelId="{3F5C6ED7-9722-45DE-8EA1-D555A0C17A4D}" type="presOf" srcId="{FCFC51E7-1566-4795-BB21-0C7141B31F97}" destId="{8E9A2D93-7F9C-4DF3-B704-2577D10B25AD}" srcOrd="0" destOrd="0" presId="urn:microsoft.com/office/officeart/2005/8/layout/hierarchy3"/>
    <dgm:cxn modelId="{6116E2DC-86E4-4B7D-8F66-21A20909AEF9}" type="presOf" srcId="{E47D00A5-279A-4519-AF2D-B09CE54AC666}" destId="{C3019DA1-59FC-4F9C-AA18-14C9B57B147E}" srcOrd="0" destOrd="0" presId="urn:microsoft.com/office/officeart/2005/8/layout/hierarchy3"/>
    <dgm:cxn modelId="{6F5DADE2-FE53-4084-B597-05CE7027254B}" srcId="{12278C2E-E261-409C-A194-F1C716CA55A5}" destId="{EB3A1C59-9D95-4CEF-A7C1-9810729C35B9}" srcOrd="0" destOrd="0" parTransId="{4D3700FF-FF48-4623-8BDF-C5BC0DE14878}" sibTransId="{03E81318-1EE2-4C0F-946D-B8B6964EE8A0}"/>
    <dgm:cxn modelId="{19254AF1-DFDF-4BDC-B081-09C522196703}" srcId="{12278C2E-E261-409C-A194-F1C716CA55A5}" destId="{07F4F045-8587-4DEC-A6A4-25EBC963BD7E}" srcOrd="1" destOrd="0" parTransId="{B5062B7E-C7A1-40EB-9F5C-52AB939CDBD7}" sibTransId="{9198BC83-0958-4243-BC6C-9B53E8B2DB5E}"/>
    <dgm:cxn modelId="{5B23A021-E11D-4B6D-A8C6-91278D3A30A4}" type="presParOf" srcId="{9D32AC55-195D-4DC2-911B-4AC304BE0367}" destId="{67455800-99C3-4424-8F19-A1339D73AE26}" srcOrd="0" destOrd="0" presId="urn:microsoft.com/office/officeart/2005/8/layout/hierarchy3"/>
    <dgm:cxn modelId="{7D1990E6-8346-492E-A24F-419307A98EB3}" type="presParOf" srcId="{67455800-99C3-4424-8F19-A1339D73AE26}" destId="{2A59C259-14DC-4602-BC70-CCF3CF3FEAED}" srcOrd="0" destOrd="0" presId="urn:microsoft.com/office/officeart/2005/8/layout/hierarchy3"/>
    <dgm:cxn modelId="{70C4A5D1-8D67-4BB3-AC57-8D2D0EF1E662}" type="presParOf" srcId="{2A59C259-14DC-4602-BC70-CCF3CF3FEAED}" destId="{3A686022-7AB4-49D7-8C11-3837F80BF16C}" srcOrd="0" destOrd="0" presId="urn:microsoft.com/office/officeart/2005/8/layout/hierarchy3"/>
    <dgm:cxn modelId="{266A5141-636C-4C5F-8C69-7AEBDCC54615}" type="presParOf" srcId="{2A59C259-14DC-4602-BC70-CCF3CF3FEAED}" destId="{6365AAD3-F10B-430C-B6CA-B58EA5998329}" srcOrd="1" destOrd="0" presId="urn:microsoft.com/office/officeart/2005/8/layout/hierarchy3"/>
    <dgm:cxn modelId="{A16E1E40-9F4A-47F5-806C-236067FCBEF2}" type="presParOf" srcId="{67455800-99C3-4424-8F19-A1339D73AE26}" destId="{FDF3B59D-9CBB-4947-AFE1-6D85098B40C5}" srcOrd="1" destOrd="0" presId="urn:microsoft.com/office/officeart/2005/8/layout/hierarchy3"/>
    <dgm:cxn modelId="{CA3F023A-7A07-491F-9FF9-DE8B35D69464}" type="presParOf" srcId="{FDF3B59D-9CBB-4947-AFE1-6D85098B40C5}" destId="{C3019DA1-59FC-4F9C-AA18-14C9B57B147E}" srcOrd="0" destOrd="0" presId="urn:microsoft.com/office/officeart/2005/8/layout/hierarchy3"/>
    <dgm:cxn modelId="{1C38039E-805F-4D28-8F36-F2C1CDFD6CA3}" type="presParOf" srcId="{FDF3B59D-9CBB-4947-AFE1-6D85098B40C5}" destId="{6DE711E5-4173-491E-ABAE-48E85BAA0CF3}" srcOrd="1" destOrd="0" presId="urn:microsoft.com/office/officeart/2005/8/layout/hierarchy3"/>
    <dgm:cxn modelId="{F47FD82A-8601-4374-BAF0-A87D27344710}" type="presParOf" srcId="{FDF3B59D-9CBB-4947-AFE1-6D85098B40C5}" destId="{EFEB6103-F294-448A-B0B8-3FE4431DFADE}" srcOrd="2" destOrd="0" presId="urn:microsoft.com/office/officeart/2005/8/layout/hierarchy3"/>
    <dgm:cxn modelId="{F74BA492-1607-4810-AEFE-79125355284A}" type="presParOf" srcId="{FDF3B59D-9CBB-4947-AFE1-6D85098B40C5}" destId="{7810F1BD-BB7D-4083-83F3-BB27AD1F3819}" srcOrd="3" destOrd="0" presId="urn:microsoft.com/office/officeart/2005/8/layout/hierarchy3"/>
    <dgm:cxn modelId="{AD1C44C7-CCD2-43AD-B53D-338638B43BBB}" type="presParOf" srcId="{FDF3B59D-9CBB-4947-AFE1-6D85098B40C5}" destId="{8E9A2D93-7F9C-4DF3-B704-2577D10B25AD}" srcOrd="4" destOrd="0" presId="urn:microsoft.com/office/officeart/2005/8/layout/hierarchy3"/>
    <dgm:cxn modelId="{A2A6AF7A-9BA0-48C0-9B65-8821C9CCB2E9}" type="presParOf" srcId="{FDF3B59D-9CBB-4947-AFE1-6D85098B40C5}" destId="{81188502-3426-473D-999B-78BA69F18B62}" srcOrd="5" destOrd="0" presId="urn:microsoft.com/office/officeart/2005/8/layout/hierarchy3"/>
    <dgm:cxn modelId="{145FC62A-FDF3-4602-82C3-B52F12848AD1}" type="presParOf" srcId="{9D32AC55-195D-4DC2-911B-4AC304BE0367}" destId="{6F49F3DD-CDED-49AF-80E8-85C269CF391E}" srcOrd="1" destOrd="0" presId="urn:microsoft.com/office/officeart/2005/8/layout/hierarchy3"/>
    <dgm:cxn modelId="{56393752-FA43-481E-9C47-552FB08D964A}" type="presParOf" srcId="{6F49F3DD-CDED-49AF-80E8-85C269CF391E}" destId="{8D2BC004-CAC2-46F9-B7FC-699155C4C2CE}" srcOrd="0" destOrd="0" presId="urn:microsoft.com/office/officeart/2005/8/layout/hierarchy3"/>
    <dgm:cxn modelId="{E83516DC-7225-4084-8218-7DBB833F7569}" type="presParOf" srcId="{8D2BC004-CAC2-46F9-B7FC-699155C4C2CE}" destId="{1750295D-4501-4F32-9E55-35BAF57BF116}" srcOrd="0" destOrd="0" presId="urn:microsoft.com/office/officeart/2005/8/layout/hierarchy3"/>
    <dgm:cxn modelId="{8261785F-6C4F-472B-B583-4B2E232775E4}" type="presParOf" srcId="{8D2BC004-CAC2-46F9-B7FC-699155C4C2CE}" destId="{AEB8EFBD-5717-4174-BBE2-E9ED57CC19A2}" srcOrd="1" destOrd="0" presId="urn:microsoft.com/office/officeart/2005/8/layout/hierarchy3"/>
    <dgm:cxn modelId="{8455622B-5EB7-4B80-8720-B756829FF060}" type="presParOf" srcId="{6F49F3DD-CDED-49AF-80E8-85C269CF391E}" destId="{6BE92CC9-264C-4B26-A642-EF8485B1BDE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EC8CF-DB1C-4DCE-AEF2-2297F823C165}"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zh-TW" altLang="en-US"/>
        </a:p>
      </dgm:t>
    </dgm:pt>
    <dgm:pt modelId="{DE43894A-C12E-49E5-AE7A-DAEF8836053F}">
      <dgm:prSet phldrT="[文字]" custT="1"/>
      <dgm:spPr/>
      <dgm:t>
        <a:bodyPr/>
        <a:lstStyle/>
        <a:p>
          <a:r>
            <a:rPr lang="zh-TW" altLang="en-US" sz="1500" b="1" dirty="0">
              <a:solidFill>
                <a:schemeClr val="accent6">
                  <a:lumMod val="75000"/>
                </a:schemeClr>
              </a:solidFill>
            </a:rPr>
            <a:t>不扣服務給付額度、免部分負擔的照顧組合</a:t>
          </a:r>
        </a:p>
      </dgm:t>
    </dgm:pt>
    <dgm:pt modelId="{2B5FE940-6148-4016-878B-B088CF45146C}" type="parTrans" cxnId="{8D7CD506-2A34-4444-AFB9-B0AE01B2974D}">
      <dgm:prSet/>
      <dgm:spPr/>
      <dgm:t>
        <a:bodyPr/>
        <a:lstStyle/>
        <a:p>
          <a:endParaRPr lang="zh-TW" altLang="en-US"/>
        </a:p>
      </dgm:t>
    </dgm:pt>
    <dgm:pt modelId="{878D5683-8584-4D79-96B2-24F3AB6DF8F2}" type="sibTrans" cxnId="{8D7CD506-2A34-4444-AFB9-B0AE01B2974D}">
      <dgm:prSet/>
      <dgm:spPr/>
      <dgm:t>
        <a:bodyPr/>
        <a:lstStyle/>
        <a:p>
          <a:endParaRPr lang="zh-TW" altLang="en-US"/>
        </a:p>
      </dgm:t>
    </dgm:pt>
    <dgm:pt modelId="{B6F2DD3D-2AB2-449F-BD40-78ED5E56F28E}">
      <dgm:prSet phldrT="[文字]"/>
      <dgm:spPr/>
      <dgm:t>
        <a:bodyPr/>
        <a:lstStyle/>
        <a:p>
          <a:r>
            <a:rPr lang="zh-TW" altLang="en-US" dirty="0"/>
            <a:t>照顧計畫擬定、服務連結、照顧管理</a:t>
          </a:r>
        </a:p>
      </dgm:t>
    </dgm:pt>
    <dgm:pt modelId="{5F98FD5C-D643-4ED0-BC68-98B943D55C25}" type="parTrans" cxnId="{27FA4D09-F531-433B-949A-945646EFCED5}">
      <dgm:prSet/>
      <dgm:spPr/>
      <dgm:t>
        <a:bodyPr/>
        <a:lstStyle/>
        <a:p>
          <a:endParaRPr lang="zh-TW" altLang="en-US"/>
        </a:p>
      </dgm:t>
    </dgm:pt>
    <dgm:pt modelId="{B4C7C779-98C0-4B1C-9720-094AAFAA0434}" type="sibTrans" cxnId="{27FA4D09-F531-433B-949A-945646EFCED5}">
      <dgm:prSet/>
      <dgm:spPr/>
      <dgm:t>
        <a:bodyPr/>
        <a:lstStyle/>
        <a:p>
          <a:endParaRPr lang="zh-TW" altLang="en-US"/>
        </a:p>
      </dgm:t>
    </dgm:pt>
    <dgm:pt modelId="{280BB6C2-E469-4E4A-923E-C2DB7816BC28}">
      <dgm:prSet phldrT="[文字]"/>
      <dgm:spPr/>
      <dgm:t>
        <a:bodyPr/>
        <a:lstStyle/>
        <a:p>
          <a:r>
            <a:rPr lang="zh-TW" altLang="en-US" dirty="0"/>
            <a:t>政策鼓勵（原服務加成機制）</a:t>
          </a:r>
        </a:p>
      </dgm:t>
    </dgm:pt>
    <dgm:pt modelId="{F8275768-6F21-4A0A-A4F9-155E9F96CC37}" type="parTrans" cxnId="{E4A07C83-B831-4EAB-9A4A-7A4BBC5CA93C}">
      <dgm:prSet/>
      <dgm:spPr/>
      <dgm:t>
        <a:bodyPr/>
        <a:lstStyle/>
        <a:p>
          <a:endParaRPr lang="zh-TW" altLang="en-US"/>
        </a:p>
      </dgm:t>
    </dgm:pt>
    <dgm:pt modelId="{35672037-D6FF-4C03-94F8-04C663E83C9E}" type="sibTrans" cxnId="{E4A07C83-B831-4EAB-9A4A-7A4BBC5CA93C}">
      <dgm:prSet/>
      <dgm:spPr/>
      <dgm:t>
        <a:bodyPr/>
        <a:lstStyle/>
        <a:p>
          <a:endParaRPr lang="zh-TW" altLang="en-US"/>
        </a:p>
      </dgm:t>
    </dgm:pt>
    <dgm:pt modelId="{9FEE05CE-ACDC-438B-A040-09167B3AF925}" type="pres">
      <dgm:prSet presAssocID="{D4EEC8CF-DB1C-4DCE-AEF2-2297F823C165}" presName="vert0" presStyleCnt="0">
        <dgm:presLayoutVars>
          <dgm:dir/>
          <dgm:animOne val="branch"/>
          <dgm:animLvl val="lvl"/>
        </dgm:presLayoutVars>
      </dgm:prSet>
      <dgm:spPr/>
    </dgm:pt>
    <dgm:pt modelId="{B9482721-0920-4136-AF27-BC3EE4F0375A}" type="pres">
      <dgm:prSet presAssocID="{DE43894A-C12E-49E5-AE7A-DAEF8836053F}" presName="thickLine" presStyleLbl="alignNode1" presStyleIdx="0" presStyleCnt="1"/>
      <dgm:spPr/>
    </dgm:pt>
    <dgm:pt modelId="{687DB217-BA24-459F-A425-AE4418A0D4C9}" type="pres">
      <dgm:prSet presAssocID="{DE43894A-C12E-49E5-AE7A-DAEF8836053F}" presName="horz1" presStyleCnt="0"/>
      <dgm:spPr/>
    </dgm:pt>
    <dgm:pt modelId="{9401AB45-F403-4A88-9ED9-609748566088}" type="pres">
      <dgm:prSet presAssocID="{DE43894A-C12E-49E5-AE7A-DAEF8836053F}" presName="tx1" presStyleLbl="revTx" presStyleIdx="0" presStyleCnt="3" custScaleX="65802"/>
      <dgm:spPr/>
    </dgm:pt>
    <dgm:pt modelId="{41078B5C-E859-4296-B258-9221054B6722}" type="pres">
      <dgm:prSet presAssocID="{DE43894A-C12E-49E5-AE7A-DAEF8836053F}" presName="vert1" presStyleCnt="0"/>
      <dgm:spPr/>
    </dgm:pt>
    <dgm:pt modelId="{5EEFBBD7-8B8C-479D-B18A-DF609DA47BA1}" type="pres">
      <dgm:prSet presAssocID="{B6F2DD3D-2AB2-449F-BD40-78ED5E56F28E}" presName="vertSpace2a" presStyleCnt="0"/>
      <dgm:spPr/>
    </dgm:pt>
    <dgm:pt modelId="{17F6F897-6AA4-4CCB-B23F-05B8D2343CA1}" type="pres">
      <dgm:prSet presAssocID="{B6F2DD3D-2AB2-449F-BD40-78ED5E56F28E}" presName="horz2" presStyleCnt="0"/>
      <dgm:spPr/>
    </dgm:pt>
    <dgm:pt modelId="{F479A6F5-F13F-4198-BFFA-AF064E94E137}" type="pres">
      <dgm:prSet presAssocID="{B6F2DD3D-2AB2-449F-BD40-78ED5E56F28E}" presName="horzSpace2" presStyleCnt="0"/>
      <dgm:spPr/>
    </dgm:pt>
    <dgm:pt modelId="{EBFE3956-A969-4D5A-BCAC-2C450F1F6BCB}" type="pres">
      <dgm:prSet presAssocID="{B6F2DD3D-2AB2-449F-BD40-78ED5E56F28E}" presName="tx2" presStyleLbl="revTx" presStyleIdx="1" presStyleCnt="3"/>
      <dgm:spPr/>
    </dgm:pt>
    <dgm:pt modelId="{ED29C384-1D79-42C3-AD1C-12EFC41A91BB}" type="pres">
      <dgm:prSet presAssocID="{B6F2DD3D-2AB2-449F-BD40-78ED5E56F28E}" presName="vert2" presStyleCnt="0"/>
      <dgm:spPr/>
    </dgm:pt>
    <dgm:pt modelId="{5EF48816-5A2C-43DE-8D3E-0D3FDA52F165}" type="pres">
      <dgm:prSet presAssocID="{B6F2DD3D-2AB2-449F-BD40-78ED5E56F28E}" presName="thinLine2b" presStyleLbl="callout" presStyleIdx="0" presStyleCnt="2"/>
      <dgm:spPr/>
    </dgm:pt>
    <dgm:pt modelId="{6C6EEDA9-A000-4DCC-A413-D1406148D437}" type="pres">
      <dgm:prSet presAssocID="{B6F2DD3D-2AB2-449F-BD40-78ED5E56F28E}" presName="vertSpace2b" presStyleCnt="0"/>
      <dgm:spPr/>
    </dgm:pt>
    <dgm:pt modelId="{607D7629-DEE4-4121-967D-B95E7BDD5BA6}" type="pres">
      <dgm:prSet presAssocID="{280BB6C2-E469-4E4A-923E-C2DB7816BC28}" presName="horz2" presStyleCnt="0"/>
      <dgm:spPr/>
    </dgm:pt>
    <dgm:pt modelId="{D2C2C096-E087-4A11-A85D-CB52EB9FB1EA}" type="pres">
      <dgm:prSet presAssocID="{280BB6C2-E469-4E4A-923E-C2DB7816BC28}" presName="horzSpace2" presStyleCnt="0"/>
      <dgm:spPr/>
    </dgm:pt>
    <dgm:pt modelId="{56B4C24C-9748-4DB8-8F65-098B39C24316}" type="pres">
      <dgm:prSet presAssocID="{280BB6C2-E469-4E4A-923E-C2DB7816BC28}" presName="tx2" presStyleLbl="revTx" presStyleIdx="2" presStyleCnt="3"/>
      <dgm:spPr/>
    </dgm:pt>
    <dgm:pt modelId="{AD604D13-8CAD-4A63-8CED-D61B7EA6270E}" type="pres">
      <dgm:prSet presAssocID="{280BB6C2-E469-4E4A-923E-C2DB7816BC28}" presName="vert2" presStyleCnt="0"/>
      <dgm:spPr/>
    </dgm:pt>
    <dgm:pt modelId="{D6EA3A3F-5AEB-43F3-9F0D-42A9376FD702}" type="pres">
      <dgm:prSet presAssocID="{280BB6C2-E469-4E4A-923E-C2DB7816BC28}" presName="thinLine2b" presStyleLbl="callout" presStyleIdx="1" presStyleCnt="2"/>
      <dgm:spPr/>
    </dgm:pt>
    <dgm:pt modelId="{BC8F2C05-11D3-4DBD-9615-F851CE8EDCE7}" type="pres">
      <dgm:prSet presAssocID="{280BB6C2-E469-4E4A-923E-C2DB7816BC28}" presName="vertSpace2b" presStyleCnt="0"/>
      <dgm:spPr/>
    </dgm:pt>
  </dgm:ptLst>
  <dgm:cxnLst>
    <dgm:cxn modelId="{8D7CD506-2A34-4444-AFB9-B0AE01B2974D}" srcId="{D4EEC8CF-DB1C-4DCE-AEF2-2297F823C165}" destId="{DE43894A-C12E-49E5-AE7A-DAEF8836053F}" srcOrd="0" destOrd="0" parTransId="{2B5FE940-6148-4016-878B-B088CF45146C}" sibTransId="{878D5683-8584-4D79-96B2-24F3AB6DF8F2}"/>
    <dgm:cxn modelId="{27FA4D09-F531-433B-949A-945646EFCED5}" srcId="{DE43894A-C12E-49E5-AE7A-DAEF8836053F}" destId="{B6F2DD3D-2AB2-449F-BD40-78ED5E56F28E}" srcOrd="0" destOrd="0" parTransId="{5F98FD5C-D643-4ED0-BC68-98B943D55C25}" sibTransId="{B4C7C779-98C0-4B1C-9720-094AAFAA0434}"/>
    <dgm:cxn modelId="{F282DB2D-C9B7-4D4C-9544-40C1BDCEF8B8}" type="presOf" srcId="{280BB6C2-E469-4E4A-923E-C2DB7816BC28}" destId="{56B4C24C-9748-4DB8-8F65-098B39C24316}" srcOrd="0" destOrd="0" presId="urn:microsoft.com/office/officeart/2008/layout/LinedList"/>
    <dgm:cxn modelId="{347E723A-7258-4066-93A7-83B2CC1F9118}" type="presOf" srcId="{B6F2DD3D-2AB2-449F-BD40-78ED5E56F28E}" destId="{EBFE3956-A969-4D5A-BCAC-2C450F1F6BCB}" srcOrd="0" destOrd="0" presId="urn:microsoft.com/office/officeart/2008/layout/LinedList"/>
    <dgm:cxn modelId="{EA8C385F-771A-470D-AB55-5221A52DA850}" type="presOf" srcId="{DE43894A-C12E-49E5-AE7A-DAEF8836053F}" destId="{9401AB45-F403-4A88-9ED9-609748566088}" srcOrd="0" destOrd="0" presId="urn:microsoft.com/office/officeart/2008/layout/LinedList"/>
    <dgm:cxn modelId="{E4A07C83-B831-4EAB-9A4A-7A4BBC5CA93C}" srcId="{DE43894A-C12E-49E5-AE7A-DAEF8836053F}" destId="{280BB6C2-E469-4E4A-923E-C2DB7816BC28}" srcOrd="1" destOrd="0" parTransId="{F8275768-6F21-4A0A-A4F9-155E9F96CC37}" sibTransId="{35672037-D6FF-4C03-94F8-04C663E83C9E}"/>
    <dgm:cxn modelId="{6B2B8AFF-F2B4-44F6-96F8-6D8646D91833}" type="presOf" srcId="{D4EEC8CF-DB1C-4DCE-AEF2-2297F823C165}" destId="{9FEE05CE-ACDC-438B-A040-09167B3AF925}" srcOrd="0" destOrd="0" presId="urn:microsoft.com/office/officeart/2008/layout/LinedList"/>
    <dgm:cxn modelId="{5C59CA8F-4F28-4CDE-8E2C-9D0F0E009F94}" type="presParOf" srcId="{9FEE05CE-ACDC-438B-A040-09167B3AF925}" destId="{B9482721-0920-4136-AF27-BC3EE4F0375A}" srcOrd="0" destOrd="0" presId="urn:microsoft.com/office/officeart/2008/layout/LinedList"/>
    <dgm:cxn modelId="{C5F111F3-A5F8-44A2-9694-18C3A217FD78}" type="presParOf" srcId="{9FEE05CE-ACDC-438B-A040-09167B3AF925}" destId="{687DB217-BA24-459F-A425-AE4418A0D4C9}" srcOrd="1" destOrd="0" presId="urn:microsoft.com/office/officeart/2008/layout/LinedList"/>
    <dgm:cxn modelId="{BECAE58D-748C-4C1B-9056-3915A0410F80}" type="presParOf" srcId="{687DB217-BA24-459F-A425-AE4418A0D4C9}" destId="{9401AB45-F403-4A88-9ED9-609748566088}" srcOrd="0" destOrd="0" presId="urn:microsoft.com/office/officeart/2008/layout/LinedList"/>
    <dgm:cxn modelId="{25441B56-91F1-403D-BFD2-460507E28537}" type="presParOf" srcId="{687DB217-BA24-459F-A425-AE4418A0D4C9}" destId="{41078B5C-E859-4296-B258-9221054B6722}" srcOrd="1" destOrd="0" presId="urn:microsoft.com/office/officeart/2008/layout/LinedList"/>
    <dgm:cxn modelId="{8BD7DF0D-0AC2-459E-A8BB-A57AC54E3D7A}" type="presParOf" srcId="{41078B5C-E859-4296-B258-9221054B6722}" destId="{5EEFBBD7-8B8C-479D-B18A-DF609DA47BA1}" srcOrd="0" destOrd="0" presId="urn:microsoft.com/office/officeart/2008/layout/LinedList"/>
    <dgm:cxn modelId="{8E7F7BC1-D403-4B4B-9039-2ACC2B363843}" type="presParOf" srcId="{41078B5C-E859-4296-B258-9221054B6722}" destId="{17F6F897-6AA4-4CCB-B23F-05B8D2343CA1}" srcOrd="1" destOrd="0" presId="urn:microsoft.com/office/officeart/2008/layout/LinedList"/>
    <dgm:cxn modelId="{B2545C32-9020-4CB1-B0D9-3A80796011F7}" type="presParOf" srcId="{17F6F897-6AA4-4CCB-B23F-05B8D2343CA1}" destId="{F479A6F5-F13F-4198-BFFA-AF064E94E137}" srcOrd="0" destOrd="0" presId="urn:microsoft.com/office/officeart/2008/layout/LinedList"/>
    <dgm:cxn modelId="{9778848D-4AF9-4E32-8E89-BE7D532A1FF2}" type="presParOf" srcId="{17F6F897-6AA4-4CCB-B23F-05B8D2343CA1}" destId="{EBFE3956-A969-4D5A-BCAC-2C450F1F6BCB}" srcOrd="1" destOrd="0" presId="urn:microsoft.com/office/officeart/2008/layout/LinedList"/>
    <dgm:cxn modelId="{FA0A48C0-2952-46B0-A5AC-E8E829819290}" type="presParOf" srcId="{17F6F897-6AA4-4CCB-B23F-05B8D2343CA1}" destId="{ED29C384-1D79-42C3-AD1C-12EFC41A91BB}" srcOrd="2" destOrd="0" presId="urn:microsoft.com/office/officeart/2008/layout/LinedList"/>
    <dgm:cxn modelId="{437F99C6-D535-4AAE-8636-59425192C44F}" type="presParOf" srcId="{41078B5C-E859-4296-B258-9221054B6722}" destId="{5EF48816-5A2C-43DE-8D3E-0D3FDA52F165}" srcOrd="2" destOrd="0" presId="urn:microsoft.com/office/officeart/2008/layout/LinedList"/>
    <dgm:cxn modelId="{7851EDC8-24A7-4E71-B876-93CEA124BB06}" type="presParOf" srcId="{41078B5C-E859-4296-B258-9221054B6722}" destId="{6C6EEDA9-A000-4DCC-A413-D1406148D437}" srcOrd="3" destOrd="0" presId="urn:microsoft.com/office/officeart/2008/layout/LinedList"/>
    <dgm:cxn modelId="{F682951E-6741-4CF4-A791-5AFB39FE2C08}" type="presParOf" srcId="{41078B5C-E859-4296-B258-9221054B6722}" destId="{607D7629-DEE4-4121-967D-B95E7BDD5BA6}" srcOrd="4" destOrd="0" presId="urn:microsoft.com/office/officeart/2008/layout/LinedList"/>
    <dgm:cxn modelId="{35D35ECD-6C7F-45E3-97D2-39909618FF8F}" type="presParOf" srcId="{607D7629-DEE4-4121-967D-B95E7BDD5BA6}" destId="{D2C2C096-E087-4A11-A85D-CB52EB9FB1EA}" srcOrd="0" destOrd="0" presId="urn:microsoft.com/office/officeart/2008/layout/LinedList"/>
    <dgm:cxn modelId="{31426C5E-2D1E-42B8-AA50-974F6F8BF9FB}" type="presParOf" srcId="{607D7629-DEE4-4121-967D-B95E7BDD5BA6}" destId="{56B4C24C-9748-4DB8-8F65-098B39C24316}" srcOrd="1" destOrd="0" presId="urn:microsoft.com/office/officeart/2008/layout/LinedList"/>
    <dgm:cxn modelId="{7E6FEB7B-02C7-4430-9D47-916D90D858ED}" type="presParOf" srcId="{607D7629-DEE4-4121-967D-B95E7BDD5BA6}" destId="{AD604D13-8CAD-4A63-8CED-D61B7EA6270E}" srcOrd="2" destOrd="0" presId="urn:microsoft.com/office/officeart/2008/layout/LinedList"/>
    <dgm:cxn modelId="{D1666A59-E9F7-41E9-97BD-1241D768B278}" type="presParOf" srcId="{41078B5C-E859-4296-B258-9221054B6722}" destId="{D6EA3A3F-5AEB-43F3-9F0D-42A9376FD702}" srcOrd="5" destOrd="0" presId="urn:microsoft.com/office/officeart/2008/layout/LinedList"/>
    <dgm:cxn modelId="{787E663D-23C3-40D4-9E6B-1CB7AD99BC29}" type="presParOf" srcId="{41078B5C-E859-4296-B258-9221054B6722}" destId="{BC8F2C05-11D3-4DBD-9615-F851CE8EDCE7}"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E77FC-8830-4717-9055-D0C64AFD57A9}" type="doc">
      <dgm:prSet loTypeId="urn:microsoft.com/office/officeart/2005/8/layout/hProcess11" loCatId="process" qsTypeId="urn:microsoft.com/office/officeart/2005/8/quickstyle/simple1" qsCatId="simple" csTypeId="urn:microsoft.com/office/officeart/2005/8/colors/accent2_4" csCatId="accent2" phldr="1"/>
      <dgm:spPr/>
    </dgm:pt>
    <dgm:pt modelId="{CDC42171-CC91-43AE-AF56-687800902922}">
      <dgm:prSet phldrT="[文字]" custT="1"/>
      <dgm:spPr/>
      <dgm:t>
        <a:bodyPr/>
        <a:lstStyle/>
        <a:p>
          <a:pPr>
            <a:lnSpc>
              <a:spcPts val="1920"/>
            </a:lnSpc>
            <a:spcAft>
              <a:spcPts val="0"/>
            </a:spcAft>
          </a:pPr>
          <a:r>
            <a:rPr lang="zh-TW" altLang="en-US" sz="1800" b="1" dirty="0">
              <a:latin typeface="微軟正黑體" panose="020B0604030504040204" pitchFamily="34" charset="-120"/>
              <a:ea typeface="微軟正黑體" panose="020B0604030504040204" pitchFamily="34" charset="-120"/>
            </a:rPr>
            <a:t>申請</a:t>
          </a:r>
        </a:p>
      </dgm:t>
    </dgm:pt>
    <dgm:pt modelId="{665CB2CF-9F86-4DB1-85F9-2F0AC6A1C1A1}" type="sibTrans" cxnId="{192928C4-738C-4BE4-AE6D-F6FD0F1CF9A5}">
      <dgm:prSet/>
      <dgm:spPr/>
      <dgm:t>
        <a:bodyPr/>
        <a:lstStyle/>
        <a:p>
          <a:endParaRPr lang="zh-TW" altLang="en-US"/>
        </a:p>
      </dgm:t>
    </dgm:pt>
    <dgm:pt modelId="{8E36721B-B960-4FBC-9B9D-143BF0730078}" type="parTrans" cxnId="{192928C4-738C-4BE4-AE6D-F6FD0F1CF9A5}">
      <dgm:prSet/>
      <dgm:spPr/>
      <dgm:t>
        <a:bodyPr/>
        <a:lstStyle/>
        <a:p>
          <a:endParaRPr lang="zh-TW" altLang="en-US"/>
        </a:p>
      </dgm:t>
    </dgm:pt>
    <dgm:pt modelId="{6C6A9224-ED66-447F-83DE-F3AB87FBA6CE}">
      <dgm:prSet phldrT="[文字]" custT="1"/>
      <dgm:spPr/>
      <dgm:t>
        <a:bodyPr/>
        <a:lstStyle/>
        <a:p>
          <a:pPr>
            <a:lnSpc>
              <a:spcPts val="1920"/>
            </a:lnSpc>
            <a:spcAft>
              <a:spcPts val="0"/>
            </a:spcAft>
          </a:pPr>
          <a:r>
            <a:rPr lang="zh-TW" altLang="en-US" sz="1600" b="1" dirty="0">
              <a:latin typeface="微軟正黑體" panose="020B0604030504040204" pitchFamily="34" charset="-120"/>
              <a:ea typeface="微軟正黑體" panose="020B0604030504040204" pitchFamily="34" charset="-120"/>
            </a:rPr>
            <a:t>需求評估</a:t>
          </a:r>
        </a:p>
      </dgm:t>
    </dgm:pt>
    <dgm:pt modelId="{C0C36958-2EA3-4112-9165-AEFEC0B1A860}" type="sibTrans" cxnId="{8BE26871-F9CB-49FE-AFD4-E9F2AEA961DB}">
      <dgm:prSet/>
      <dgm:spPr/>
      <dgm:t>
        <a:bodyPr/>
        <a:lstStyle/>
        <a:p>
          <a:endParaRPr lang="zh-TW" altLang="en-US"/>
        </a:p>
      </dgm:t>
    </dgm:pt>
    <dgm:pt modelId="{F66AC3F0-4928-4162-98F7-7E0599A8CEAD}" type="parTrans" cxnId="{8BE26871-F9CB-49FE-AFD4-E9F2AEA961DB}">
      <dgm:prSet/>
      <dgm:spPr/>
      <dgm:t>
        <a:bodyPr/>
        <a:lstStyle/>
        <a:p>
          <a:endParaRPr lang="zh-TW" altLang="en-US"/>
        </a:p>
      </dgm:t>
    </dgm:pt>
    <dgm:pt modelId="{556B8E08-844D-4745-B310-B3BAFE2F7E1E}">
      <dgm:prSet custT="1"/>
      <dgm:spPr/>
      <dgm:t>
        <a:bodyPr/>
        <a:lstStyle/>
        <a:p>
          <a:pPr>
            <a:lnSpc>
              <a:spcPts val="1920"/>
            </a:lnSpc>
            <a:spcAft>
              <a:spcPts val="0"/>
            </a:spcAft>
          </a:pPr>
          <a:r>
            <a:rPr lang="zh-TW" altLang="en-US" sz="1600" b="1" dirty="0">
              <a:solidFill>
                <a:srgbClr val="00B050"/>
              </a:solidFill>
              <a:latin typeface="微軟正黑體" panose="020B0604030504040204" pitchFamily="34" charset="-120"/>
              <a:ea typeface="微軟正黑體" panose="020B0604030504040204" pitchFamily="34" charset="-120"/>
            </a:rPr>
            <a:t>派案予特約服務單位</a:t>
          </a:r>
        </a:p>
      </dgm:t>
    </dgm:pt>
    <dgm:pt modelId="{AF5B38AD-D338-4E76-B752-912FC5C6285E}" type="sibTrans" cxnId="{9D61B082-6D44-4457-86B9-344BA8DE6109}">
      <dgm:prSet/>
      <dgm:spPr/>
      <dgm:t>
        <a:bodyPr/>
        <a:lstStyle/>
        <a:p>
          <a:endParaRPr lang="zh-TW" altLang="en-US"/>
        </a:p>
      </dgm:t>
    </dgm:pt>
    <dgm:pt modelId="{D2395AD2-2709-4124-AF6D-E7452475077F}" type="parTrans" cxnId="{9D61B082-6D44-4457-86B9-344BA8DE6109}">
      <dgm:prSet/>
      <dgm:spPr/>
      <dgm:t>
        <a:bodyPr/>
        <a:lstStyle/>
        <a:p>
          <a:endParaRPr lang="zh-TW" altLang="en-US"/>
        </a:p>
      </dgm:t>
    </dgm:pt>
    <dgm:pt modelId="{657215CC-4152-46A0-B617-0E0B7F090D5C}">
      <dgm:prSet custT="1"/>
      <dgm:spPr/>
      <dgm:t>
        <a:bodyPr/>
        <a:lstStyle/>
        <a:p>
          <a:pPr>
            <a:lnSpc>
              <a:spcPts val="1920"/>
            </a:lnSpc>
            <a:spcAft>
              <a:spcPts val="0"/>
            </a:spcAft>
          </a:pPr>
          <a:r>
            <a:rPr lang="zh-TW" altLang="en-US" sz="1200" b="1" dirty="0">
              <a:solidFill>
                <a:srgbClr val="00B050"/>
              </a:solidFill>
              <a:latin typeface="微軟正黑體" panose="020B0604030504040204" pitchFamily="34" charset="-120"/>
              <a:ea typeface="微軟正黑體" panose="020B0604030504040204" pitchFamily="34" charset="-120"/>
            </a:rPr>
            <a:t>於個案額度內與案家討論確定所需之照顧組合</a:t>
          </a:r>
        </a:p>
      </dgm:t>
    </dgm:pt>
    <dgm:pt modelId="{EC05169C-F4F2-481B-9D55-A215E298FF9D}" type="sibTrans" cxnId="{03B982E5-51C5-4494-9283-EF10D4C53E7F}">
      <dgm:prSet/>
      <dgm:spPr/>
      <dgm:t>
        <a:bodyPr/>
        <a:lstStyle/>
        <a:p>
          <a:endParaRPr lang="zh-TW" altLang="en-US"/>
        </a:p>
      </dgm:t>
    </dgm:pt>
    <dgm:pt modelId="{A68D710C-2837-4BED-BAEE-E0CB23A402BE}" type="parTrans" cxnId="{03B982E5-51C5-4494-9283-EF10D4C53E7F}">
      <dgm:prSet/>
      <dgm:spPr/>
      <dgm:t>
        <a:bodyPr/>
        <a:lstStyle/>
        <a:p>
          <a:endParaRPr lang="zh-TW" altLang="en-US"/>
        </a:p>
      </dgm:t>
    </dgm:pt>
    <dgm:pt modelId="{A18B1D2A-2315-4D5F-912C-8033E948FB41}">
      <dgm:prSet phldrT="[文字]" custT="1"/>
      <dgm:spPr/>
      <dgm:t>
        <a:bodyPr/>
        <a:lstStyle/>
        <a:p>
          <a:pPr>
            <a:lnSpc>
              <a:spcPts val="1920"/>
            </a:lnSpc>
            <a:spcAft>
              <a:spcPts val="0"/>
            </a:spcAft>
          </a:pPr>
          <a:r>
            <a:rPr lang="zh-TW" altLang="en-US" sz="1200" b="1" dirty="0">
              <a:latin typeface="微軟正黑體" panose="020B0604030504040204" pitchFamily="34" charset="-120"/>
              <a:ea typeface="微軟正黑體" panose="020B0604030504040204" pitchFamily="34" charset="-120"/>
            </a:rPr>
            <a:t>系統主動顯示</a:t>
          </a:r>
          <a:r>
            <a:rPr lang="zh-TW" altLang="en-US" sz="1200" b="1" dirty="0">
              <a:solidFill>
                <a:schemeClr val="accent6">
                  <a:lumMod val="75000"/>
                </a:schemeClr>
              </a:solidFill>
              <a:latin typeface="微軟正黑體" panose="020B0604030504040204" pitchFamily="34" charset="-120"/>
              <a:ea typeface="微軟正黑體" panose="020B0604030504040204" pitchFamily="34" charset="-120"/>
            </a:rPr>
            <a:t>問題清單</a:t>
          </a:r>
          <a:r>
            <a:rPr lang="zh-TW" altLang="en-US" sz="1200" b="1" dirty="0">
              <a:latin typeface="微軟正黑體" panose="020B0604030504040204" pitchFamily="34" charset="-120"/>
              <a:ea typeface="微軟正黑體" panose="020B0604030504040204" pitchFamily="34" charset="-120"/>
            </a:rPr>
            <a:t>及失能等級</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額度</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dgm:t>
    </dgm:pt>
    <dgm:pt modelId="{88C92EB0-A037-41B9-A2C7-442FD83C3BB3}" type="sibTrans" cxnId="{52A5AED6-A1B3-49E3-B0F7-BEF1C804EAA1}">
      <dgm:prSet/>
      <dgm:spPr/>
      <dgm:t>
        <a:bodyPr/>
        <a:lstStyle/>
        <a:p>
          <a:endParaRPr lang="zh-TW" altLang="en-US"/>
        </a:p>
      </dgm:t>
    </dgm:pt>
    <dgm:pt modelId="{B23BBFAE-E924-4BC6-8BC7-A258807BC4A6}" type="parTrans" cxnId="{52A5AED6-A1B3-49E3-B0F7-BEF1C804EAA1}">
      <dgm:prSet/>
      <dgm:spPr/>
      <dgm:t>
        <a:bodyPr/>
        <a:lstStyle/>
        <a:p>
          <a:endParaRPr lang="zh-TW" altLang="en-US"/>
        </a:p>
      </dgm:t>
    </dgm:pt>
    <dgm:pt modelId="{A4B04321-D064-48F1-9D78-0EAA5F90D948}">
      <dgm:prSet custT="1"/>
      <dgm:spPr/>
      <dgm:t>
        <a:bodyPr/>
        <a:lstStyle/>
        <a:p>
          <a:pPr>
            <a:lnSpc>
              <a:spcPts val="1920"/>
            </a:lnSpc>
            <a:spcAft>
              <a:spcPts val="0"/>
            </a:spcAft>
          </a:pPr>
          <a:r>
            <a:rPr lang="zh-TW" altLang="en-US" sz="1600" b="1" dirty="0">
              <a:solidFill>
                <a:srgbClr val="00B050"/>
              </a:solidFill>
              <a:latin typeface="微軟正黑體" panose="020B0604030504040204" pitchFamily="34" charset="-120"/>
              <a:ea typeface="微軟正黑體" panose="020B0604030504040204" pitchFamily="34" charset="-120"/>
            </a:rPr>
            <a:t>提供長照服務</a:t>
          </a:r>
        </a:p>
      </dgm:t>
    </dgm:pt>
    <dgm:pt modelId="{88046AC2-9CE2-4446-8368-26251BB9D6CF}" type="parTrans" cxnId="{A5C63304-4FD7-4CFE-96CA-370FB78ADE95}">
      <dgm:prSet/>
      <dgm:spPr/>
      <dgm:t>
        <a:bodyPr/>
        <a:lstStyle/>
        <a:p>
          <a:endParaRPr lang="zh-TW" altLang="en-US"/>
        </a:p>
      </dgm:t>
    </dgm:pt>
    <dgm:pt modelId="{40608303-DE5B-4F14-8771-291A9968DC9C}" type="sibTrans" cxnId="{A5C63304-4FD7-4CFE-96CA-370FB78ADE95}">
      <dgm:prSet/>
      <dgm:spPr/>
      <dgm:t>
        <a:bodyPr/>
        <a:lstStyle/>
        <a:p>
          <a:endParaRPr lang="zh-TW" altLang="en-US"/>
        </a:p>
      </dgm:t>
    </dgm:pt>
    <dgm:pt modelId="{E8DBBC75-3B35-492E-82C6-E0B292E102BE}">
      <dgm:prSet custT="1"/>
      <dgm:spPr/>
      <dgm:t>
        <a:bodyPr/>
        <a:lstStyle/>
        <a:p>
          <a:pPr>
            <a:lnSpc>
              <a:spcPts val="1920"/>
            </a:lnSpc>
            <a:spcAft>
              <a:spcPts val="0"/>
            </a:spcAft>
          </a:pPr>
          <a:r>
            <a:rPr lang="zh-TW" altLang="en-US" sz="1600" b="1" dirty="0">
              <a:solidFill>
                <a:srgbClr val="00B050"/>
              </a:solidFill>
              <a:latin typeface="微軟正黑體" panose="020B0604030504040204" pitchFamily="34" charset="-120"/>
              <a:ea typeface="微軟正黑體" panose="020B0604030504040204" pitchFamily="34" charset="-120"/>
            </a:rPr>
            <a:t>申請服務費用</a:t>
          </a:r>
        </a:p>
      </dgm:t>
    </dgm:pt>
    <dgm:pt modelId="{BA91273F-8999-4286-96A2-96B9548B02DB}" type="parTrans" cxnId="{F28FA6CE-D3FD-4750-AEF2-9D554EE0C5E0}">
      <dgm:prSet/>
      <dgm:spPr/>
      <dgm:t>
        <a:bodyPr/>
        <a:lstStyle/>
        <a:p>
          <a:endParaRPr lang="zh-TW" altLang="en-US"/>
        </a:p>
      </dgm:t>
    </dgm:pt>
    <dgm:pt modelId="{EC4E1FD0-3C1F-4137-91A9-92A01963B2EE}" type="sibTrans" cxnId="{F28FA6CE-D3FD-4750-AEF2-9D554EE0C5E0}">
      <dgm:prSet/>
      <dgm:spPr/>
      <dgm:t>
        <a:bodyPr/>
        <a:lstStyle/>
        <a:p>
          <a:endParaRPr lang="zh-TW" altLang="en-US"/>
        </a:p>
      </dgm:t>
    </dgm:pt>
    <dgm:pt modelId="{90A6FD44-8B8C-4C44-9768-60D87CFB7125}" type="pres">
      <dgm:prSet presAssocID="{2ADE77FC-8830-4717-9055-D0C64AFD57A9}" presName="Name0" presStyleCnt="0">
        <dgm:presLayoutVars>
          <dgm:dir/>
          <dgm:resizeHandles val="exact"/>
        </dgm:presLayoutVars>
      </dgm:prSet>
      <dgm:spPr/>
    </dgm:pt>
    <dgm:pt modelId="{634AD15A-EFF8-4126-9530-EA4FE3D8A4C9}" type="pres">
      <dgm:prSet presAssocID="{2ADE77FC-8830-4717-9055-D0C64AFD57A9}" presName="arrow" presStyleLbl="bgShp" presStyleIdx="0" presStyleCnt="1"/>
      <dgm:spPr/>
    </dgm:pt>
    <dgm:pt modelId="{6D1F2AC2-36E2-4F14-8D15-BC1DA7E272F9}" type="pres">
      <dgm:prSet presAssocID="{2ADE77FC-8830-4717-9055-D0C64AFD57A9}" presName="points" presStyleCnt="0"/>
      <dgm:spPr/>
    </dgm:pt>
    <dgm:pt modelId="{EB83028F-FEB4-45DB-AD1E-1B3BF6EF02BD}" type="pres">
      <dgm:prSet presAssocID="{CDC42171-CC91-43AE-AF56-687800902922}" presName="compositeA" presStyleCnt="0"/>
      <dgm:spPr/>
    </dgm:pt>
    <dgm:pt modelId="{E001A2CB-8DE4-414A-B1F8-AF6D5E70FBF4}" type="pres">
      <dgm:prSet presAssocID="{CDC42171-CC91-43AE-AF56-687800902922}" presName="textA" presStyleLbl="revTx" presStyleIdx="0" presStyleCnt="7">
        <dgm:presLayoutVars>
          <dgm:bulletEnabled val="1"/>
        </dgm:presLayoutVars>
      </dgm:prSet>
      <dgm:spPr/>
    </dgm:pt>
    <dgm:pt modelId="{D5E67B8E-7E87-410B-B859-B74BC5297724}" type="pres">
      <dgm:prSet presAssocID="{CDC42171-CC91-43AE-AF56-687800902922}" presName="circleA" presStyleLbl="node1" presStyleIdx="0" presStyleCnt="7"/>
      <dgm:spPr/>
    </dgm:pt>
    <dgm:pt modelId="{755AAA15-9E82-4571-A9CC-9D5EF3BD9EA5}" type="pres">
      <dgm:prSet presAssocID="{CDC42171-CC91-43AE-AF56-687800902922}" presName="spaceA" presStyleCnt="0"/>
      <dgm:spPr/>
    </dgm:pt>
    <dgm:pt modelId="{8C61C2BB-95F2-4233-A041-A7B4CFEB7BAD}" type="pres">
      <dgm:prSet presAssocID="{665CB2CF-9F86-4DB1-85F9-2F0AC6A1C1A1}" presName="space" presStyleCnt="0"/>
      <dgm:spPr/>
    </dgm:pt>
    <dgm:pt modelId="{B81285BC-B3AC-42FE-8D90-8E6E10A1071F}" type="pres">
      <dgm:prSet presAssocID="{6C6A9224-ED66-447F-83DE-F3AB87FBA6CE}" presName="compositeB" presStyleCnt="0"/>
      <dgm:spPr/>
    </dgm:pt>
    <dgm:pt modelId="{A1587B62-679E-408B-A73A-D8D775C88884}" type="pres">
      <dgm:prSet presAssocID="{6C6A9224-ED66-447F-83DE-F3AB87FBA6CE}" presName="textB" presStyleLbl="revTx" presStyleIdx="1" presStyleCnt="7">
        <dgm:presLayoutVars>
          <dgm:bulletEnabled val="1"/>
        </dgm:presLayoutVars>
      </dgm:prSet>
      <dgm:spPr/>
    </dgm:pt>
    <dgm:pt modelId="{2392B5C2-BEF6-4E37-A4E7-46E7F71E6EE3}" type="pres">
      <dgm:prSet presAssocID="{6C6A9224-ED66-447F-83DE-F3AB87FBA6CE}" presName="circleB" presStyleLbl="node1" presStyleIdx="1" presStyleCnt="7"/>
      <dgm:spPr/>
    </dgm:pt>
    <dgm:pt modelId="{1B25B3DE-58D5-49DB-A948-A8F79FF015ED}" type="pres">
      <dgm:prSet presAssocID="{6C6A9224-ED66-447F-83DE-F3AB87FBA6CE}" presName="spaceB" presStyleCnt="0"/>
      <dgm:spPr/>
    </dgm:pt>
    <dgm:pt modelId="{5938E1EF-3650-4BE1-B784-0951E743F7A4}" type="pres">
      <dgm:prSet presAssocID="{C0C36958-2EA3-4112-9165-AEFEC0B1A860}" presName="space" presStyleCnt="0"/>
      <dgm:spPr/>
    </dgm:pt>
    <dgm:pt modelId="{1BD0EF92-5003-46BD-8DBB-E1E8357CEB79}" type="pres">
      <dgm:prSet presAssocID="{A18B1D2A-2315-4D5F-912C-8033E948FB41}" presName="compositeA" presStyleCnt="0"/>
      <dgm:spPr/>
    </dgm:pt>
    <dgm:pt modelId="{3448E7D0-798E-4BF9-B253-37F1A64F0C55}" type="pres">
      <dgm:prSet presAssocID="{A18B1D2A-2315-4D5F-912C-8033E948FB41}" presName="textA" presStyleLbl="revTx" presStyleIdx="2" presStyleCnt="7">
        <dgm:presLayoutVars>
          <dgm:bulletEnabled val="1"/>
        </dgm:presLayoutVars>
      </dgm:prSet>
      <dgm:spPr/>
    </dgm:pt>
    <dgm:pt modelId="{35CEEEE4-1E58-4EC3-B877-71D6B570AC5B}" type="pres">
      <dgm:prSet presAssocID="{A18B1D2A-2315-4D5F-912C-8033E948FB41}" presName="circleA" presStyleLbl="node1" presStyleIdx="2" presStyleCnt="7"/>
      <dgm:spPr/>
    </dgm:pt>
    <dgm:pt modelId="{ADE45BE1-07F4-4D2E-9FED-A1DAE30E94C1}" type="pres">
      <dgm:prSet presAssocID="{A18B1D2A-2315-4D5F-912C-8033E948FB41}" presName="spaceA" presStyleCnt="0"/>
      <dgm:spPr/>
    </dgm:pt>
    <dgm:pt modelId="{A1114D60-F048-46FC-B233-5898F62CC791}" type="pres">
      <dgm:prSet presAssocID="{88C92EB0-A037-41B9-A2C7-442FD83C3BB3}" presName="space" presStyleCnt="0"/>
      <dgm:spPr/>
    </dgm:pt>
    <dgm:pt modelId="{2F75FC84-7FA8-4920-81B3-19B4F40C87D7}" type="pres">
      <dgm:prSet presAssocID="{657215CC-4152-46A0-B617-0E0B7F090D5C}" presName="compositeB" presStyleCnt="0"/>
      <dgm:spPr/>
    </dgm:pt>
    <dgm:pt modelId="{3C257D7C-1C5B-41DA-BF01-732F8E243476}" type="pres">
      <dgm:prSet presAssocID="{657215CC-4152-46A0-B617-0E0B7F090D5C}" presName="textB" presStyleLbl="revTx" presStyleIdx="3" presStyleCnt="7" custScaleX="158655">
        <dgm:presLayoutVars>
          <dgm:bulletEnabled val="1"/>
        </dgm:presLayoutVars>
      </dgm:prSet>
      <dgm:spPr/>
    </dgm:pt>
    <dgm:pt modelId="{84BACB96-46B6-4915-A61C-5E5B811186A5}" type="pres">
      <dgm:prSet presAssocID="{657215CC-4152-46A0-B617-0E0B7F090D5C}" presName="circleB" presStyleLbl="node1" presStyleIdx="3" presStyleCnt="7"/>
      <dgm:spPr/>
    </dgm:pt>
    <dgm:pt modelId="{1BED43E7-508F-4CC5-A0A9-EE62C939C7D6}" type="pres">
      <dgm:prSet presAssocID="{657215CC-4152-46A0-B617-0E0B7F090D5C}" presName="spaceB" presStyleCnt="0"/>
      <dgm:spPr/>
    </dgm:pt>
    <dgm:pt modelId="{10D98891-F76B-4DE7-AF8B-0C7710DAB0CE}" type="pres">
      <dgm:prSet presAssocID="{EC05169C-F4F2-481B-9D55-A215E298FF9D}" presName="space" presStyleCnt="0"/>
      <dgm:spPr/>
    </dgm:pt>
    <dgm:pt modelId="{765E94D1-B5C1-4D35-98A6-EF7FC000787B}" type="pres">
      <dgm:prSet presAssocID="{556B8E08-844D-4745-B310-B3BAFE2F7E1E}" presName="compositeA" presStyleCnt="0"/>
      <dgm:spPr/>
    </dgm:pt>
    <dgm:pt modelId="{AC4710CB-322B-411E-B8E5-F20760F102C7}" type="pres">
      <dgm:prSet presAssocID="{556B8E08-844D-4745-B310-B3BAFE2F7E1E}" presName="textA" presStyleLbl="revTx" presStyleIdx="4" presStyleCnt="7">
        <dgm:presLayoutVars>
          <dgm:bulletEnabled val="1"/>
        </dgm:presLayoutVars>
      </dgm:prSet>
      <dgm:spPr/>
    </dgm:pt>
    <dgm:pt modelId="{E62F006D-B53D-4BD1-A7A3-4DAC9A328FC4}" type="pres">
      <dgm:prSet presAssocID="{556B8E08-844D-4745-B310-B3BAFE2F7E1E}" presName="circleA" presStyleLbl="node1" presStyleIdx="4" presStyleCnt="7"/>
      <dgm:spPr/>
    </dgm:pt>
    <dgm:pt modelId="{47ECA29E-447C-4F2D-BDCD-13F84C9F62E6}" type="pres">
      <dgm:prSet presAssocID="{556B8E08-844D-4745-B310-B3BAFE2F7E1E}" presName="spaceA" presStyleCnt="0"/>
      <dgm:spPr/>
    </dgm:pt>
    <dgm:pt modelId="{2B13514E-A6B8-4667-9207-083E51E15755}" type="pres">
      <dgm:prSet presAssocID="{AF5B38AD-D338-4E76-B752-912FC5C6285E}" presName="space" presStyleCnt="0"/>
      <dgm:spPr/>
    </dgm:pt>
    <dgm:pt modelId="{FFC42594-C3CB-4C79-8CA6-836EC216820E}" type="pres">
      <dgm:prSet presAssocID="{A4B04321-D064-48F1-9D78-0EAA5F90D948}" presName="compositeB" presStyleCnt="0"/>
      <dgm:spPr/>
    </dgm:pt>
    <dgm:pt modelId="{A1FBAEA0-9678-4CC5-AAA1-47C93073AE24}" type="pres">
      <dgm:prSet presAssocID="{A4B04321-D064-48F1-9D78-0EAA5F90D948}" presName="textB" presStyleLbl="revTx" presStyleIdx="5" presStyleCnt="7">
        <dgm:presLayoutVars>
          <dgm:bulletEnabled val="1"/>
        </dgm:presLayoutVars>
      </dgm:prSet>
      <dgm:spPr/>
    </dgm:pt>
    <dgm:pt modelId="{E95ED008-900C-4233-BA29-E6BE78E5E20F}" type="pres">
      <dgm:prSet presAssocID="{A4B04321-D064-48F1-9D78-0EAA5F90D948}" presName="circleB" presStyleLbl="node1" presStyleIdx="5" presStyleCnt="7"/>
      <dgm:spPr/>
    </dgm:pt>
    <dgm:pt modelId="{AA0E9DF7-5E3F-482F-B4A5-DF11AE32692C}" type="pres">
      <dgm:prSet presAssocID="{A4B04321-D064-48F1-9D78-0EAA5F90D948}" presName="spaceB" presStyleCnt="0"/>
      <dgm:spPr/>
    </dgm:pt>
    <dgm:pt modelId="{27C6E7A6-1D48-4F3D-9D94-90CE8AD00C12}" type="pres">
      <dgm:prSet presAssocID="{40608303-DE5B-4F14-8771-291A9968DC9C}" presName="space" presStyleCnt="0"/>
      <dgm:spPr/>
    </dgm:pt>
    <dgm:pt modelId="{B202A203-AFE6-4F81-B904-CA616D84A185}" type="pres">
      <dgm:prSet presAssocID="{E8DBBC75-3B35-492E-82C6-E0B292E102BE}" presName="compositeA" presStyleCnt="0"/>
      <dgm:spPr/>
    </dgm:pt>
    <dgm:pt modelId="{C6776135-F338-49AD-A38F-C336AB880040}" type="pres">
      <dgm:prSet presAssocID="{E8DBBC75-3B35-492E-82C6-E0B292E102BE}" presName="textA" presStyleLbl="revTx" presStyleIdx="6" presStyleCnt="7">
        <dgm:presLayoutVars>
          <dgm:bulletEnabled val="1"/>
        </dgm:presLayoutVars>
      </dgm:prSet>
      <dgm:spPr/>
    </dgm:pt>
    <dgm:pt modelId="{E6EA81EF-09ED-4BE3-BED8-50BC7E5B050F}" type="pres">
      <dgm:prSet presAssocID="{E8DBBC75-3B35-492E-82C6-E0B292E102BE}" presName="circleA" presStyleLbl="node1" presStyleIdx="6" presStyleCnt="7"/>
      <dgm:spPr/>
    </dgm:pt>
    <dgm:pt modelId="{D23E9449-E8CC-43E0-BD20-87A9ABC58C12}" type="pres">
      <dgm:prSet presAssocID="{E8DBBC75-3B35-492E-82C6-E0B292E102BE}" presName="spaceA" presStyleCnt="0"/>
      <dgm:spPr/>
    </dgm:pt>
  </dgm:ptLst>
  <dgm:cxnLst>
    <dgm:cxn modelId="{A5C63304-4FD7-4CFE-96CA-370FB78ADE95}" srcId="{2ADE77FC-8830-4717-9055-D0C64AFD57A9}" destId="{A4B04321-D064-48F1-9D78-0EAA5F90D948}" srcOrd="5" destOrd="0" parTransId="{88046AC2-9CE2-4446-8368-26251BB9D6CF}" sibTransId="{40608303-DE5B-4F14-8771-291A9968DC9C}"/>
    <dgm:cxn modelId="{E1BD5915-2DFB-4E6B-8D11-B1CBE926F85E}" type="presOf" srcId="{E8DBBC75-3B35-492E-82C6-E0B292E102BE}" destId="{C6776135-F338-49AD-A38F-C336AB880040}" srcOrd="0" destOrd="0" presId="urn:microsoft.com/office/officeart/2005/8/layout/hProcess11"/>
    <dgm:cxn modelId="{22F7651D-0C0B-4FC8-9D49-50AC628590D4}" type="presOf" srcId="{CDC42171-CC91-43AE-AF56-687800902922}" destId="{E001A2CB-8DE4-414A-B1F8-AF6D5E70FBF4}" srcOrd="0" destOrd="0" presId="urn:microsoft.com/office/officeart/2005/8/layout/hProcess11"/>
    <dgm:cxn modelId="{E521FC20-338B-44E3-BE19-0176BD98FD89}" type="presOf" srcId="{6C6A9224-ED66-447F-83DE-F3AB87FBA6CE}" destId="{A1587B62-679E-408B-A73A-D8D775C88884}" srcOrd="0" destOrd="0" presId="urn:microsoft.com/office/officeart/2005/8/layout/hProcess11"/>
    <dgm:cxn modelId="{36E4215F-77F0-4455-903B-AEB660EAF3D9}" type="presOf" srcId="{2ADE77FC-8830-4717-9055-D0C64AFD57A9}" destId="{90A6FD44-8B8C-4C44-9768-60D87CFB7125}" srcOrd="0" destOrd="0" presId="urn:microsoft.com/office/officeart/2005/8/layout/hProcess11"/>
    <dgm:cxn modelId="{8BE26871-F9CB-49FE-AFD4-E9F2AEA961DB}" srcId="{2ADE77FC-8830-4717-9055-D0C64AFD57A9}" destId="{6C6A9224-ED66-447F-83DE-F3AB87FBA6CE}" srcOrd="1" destOrd="0" parTransId="{F66AC3F0-4928-4162-98F7-7E0599A8CEAD}" sibTransId="{C0C36958-2EA3-4112-9165-AEFEC0B1A860}"/>
    <dgm:cxn modelId="{9D61B082-6D44-4457-86B9-344BA8DE6109}" srcId="{2ADE77FC-8830-4717-9055-D0C64AFD57A9}" destId="{556B8E08-844D-4745-B310-B3BAFE2F7E1E}" srcOrd="4" destOrd="0" parTransId="{D2395AD2-2709-4124-AF6D-E7452475077F}" sibTransId="{AF5B38AD-D338-4E76-B752-912FC5C6285E}"/>
    <dgm:cxn modelId="{B4FA9484-ACEC-4257-A8F9-449B77FC716A}" type="presOf" srcId="{A4B04321-D064-48F1-9D78-0EAA5F90D948}" destId="{A1FBAEA0-9678-4CC5-AAA1-47C93073AE24}" srcOrd="0" destOrd="0" presId="urn:microsoft.com/office/officeart/2005/8/layout/hProcess11"/>
    <dgm:cxn modelId="{01B0F68E-3AB5-48C8-9C38-905238B8F7D8}" type="presOf" srcId="{657215CC-4152-46A0-B617-0E0B7F090D5C}" destId="{3C257D7C-1C5B-41DA-BF01-732F8E243476}" srcOrd="0" destOrd="0" presId="urn:microsoft.com/office/officeart/2005/8/layout/hProcess11"/>
    <dgm:cxn modelId="{EA84C498-1DA9-4877-80BC-5D092FF2D133}" type="presOf" srcId="{A18B1D2A-2315-4D5F-912C-8033E948FB41}" destId="{3448E7D0-798E-4BF9-B253-37F1A64F0C55}" srcOrd="0" destOrd="0" presId="urn:microsoft.com/office/officeart/2005/8/layout/hProcess11"/>
    <dgm:cxn modelId="{41F579AF-6BCC-4F3B-8680-1B8F31D8CB4E}" type="presOf" srcId="{556B8E08-844D-4745-B310-B3BAFE2F7E1E}" destId="{AC4710CB-322B-411E-B8E5-F20760F102C7}" srcOrd="0" destOrd="0" presId="urn:microsoft.com/office/officeart/2005/8/layout/hProcess11"/>
    <dgm:cxn modelId="{192928C4-738C-4BE4-AE6D-F6FD0F1CF9A5}" srcId="{2ADE77FC-8830-4717-9055-D0C64AFD57A9}" destId="{CDC42171-CC91-43AE-AF56-687800902922}" srcOrd="0" destOrd="0" parTransId="{8E36721B-B960-4FBC-9B9D-143BF0730078}" sibTransId="{665CB2CF-9F86-4DB1-85F9-2F0AC6A1C1A1}"/>
    <dgm:cxn modelId="{F28FA6CE-D3FD-4750-AEF2-9D554EE0C5E0}" srcId="{2ADE77FC-8830-4717-9055-D0C64AFD57A9}" destId="{E8DBBC75-3B35-492E-82C6-E0B292E102BE}" srcOrd="6" destOrd="0" parTransId="{BA91273F-8999-4286-96A2-96B9548B02DB}" sibTransId="{EC4E1FD0-3C1F-4137-91A9-92A01963B2EE}"/>
    <dgm:cxn modelId="{52A5AED6-A1B3-49E3-B0F7-BEF1C804EAA1}" srcId="{2ADE77FC-8830-4717-9055-D0C64AFD57A9}" destId="{A18B1D2A-2315-4D5F-912C-8033E948FB41}" srcOrd="2" destOrd="0" parTransId="{B23BBFAE-E924-4BC6-8BC7-A258807BC4A6}" sibTransId="{88C92EB0-A037-41B9-A2C7-442FD83C3BB3}"/>
    <dgm:cxn modelId="{03B982E5-51C5-4494-9283-EF10D4C53E7F}" srcId="{2ADE77FC-8830-4717-9055-D0C64AFD57A9}" destId="{657215CC-4152-46A0-B617-0E0B7F090D5C}" srcOrd="3" destOrd="0" parTransId="{A68D710C-2837-4BED-BAEE-E0CB23A402BE}" sibTransId="{EC05169C-F4F2-481B-9D55-A215E298FF9D}"/>
    <dgm:cxn modelId="{FF4ACA94-B208-4320-8D19-8C15A3E275BE}" type="presParOf" srcId="{90A6FD44-8B8C-4C44-9768-60D87CFB7125}" destId="{634AD15A-EFF8-4126-9530-EA4FE3D8A4C9}" srcOrd="0" destOrd="0" presId="urn:microsoft.com/office/officeart/2005/8/layout/hProcess11"/>
    <dgm:cxn modelId="{2E336D14-6985-4213-992C-069FCF6D4369}" type="presParOf" srcId="{90A6FD44-8B8C-4C44-9768-60D87CFB7125}" destId="{6D1F2AC2-36E2-4F14-8D15-BC1DA7E272F9}" srcOrd="1" destOrd="0" presId="urn:microsoft.com/office/officeart/2005/8/layout/hProcess11"/>
    <dgm:cxn modelId="{0CE04706-A1DA-410D-B3FC-A1BD6F839E90}" type="presParOf" srcId="{6D1F2AC2-36E2-4F14-8D15-BC1DA7E272F9}" destId="{EB83028F-FEB4-45DB-AD1E-1B3BF6EF02BD}" srcOrd="0" destOrd="0" presId="urn:microsoft.com/office/officeart/2005/8/layout/hProcess11"/>
    <dgm:cxn modelId="{DDB3E55B-F412-41C1-BE77-939A591FD73D}" type="presParOf" srcId="{EB83028F-FEB4-45DB-AD1E-1B3BF6EF02BD}" destId="{E001A2CB-8DE4-414A-B1F8-AF6D5E70FBF4}" srcOrd="0" destOrd="0" presId="urn:microsoft.com/office/officeart/2005/8/layout/hProcess11"/>
    <dgm:cxn modelId="{14878F08-2042-4961-858B-649E98E8B78A}" type="presParOf" srcId="{EB83028F-FEB4-45DB-AD1E-1B3BF6EF02BD}" destId="{D5E67B8E-7E87-410B-B859-B74BC5297724}" srcOrd="1" destOrd="0" presId="urn:microsoft.com/office/officeart/2005/8/layout/hProcess11"/>
    <dgm:cxn modelId="{862BF153-95FC-4D7A-8208-0F31CD5E2492}" type="presParOf" srcId="{EB83028F-FEB4-45DB-AD1E-1B3BF6EF02BD}" destId="{755AAA15-9E82-4571-A9CC-9D5EF3BD9EA5}" srcOrd="2" destOrd="0" presId="urn:microsoft.com/office/officeart/2005/8/layout/hProcess11"/>
    <dgm:cxn modelId="{86DAABAE-80D2-4C0A-B17F-364C111F23A8}" type="presParOf" srcId="{6D1F2AC2-36E2-4F14-8D15-BC1DA7E272F9}" destId="{8C61C2BB-95F2-4233-A041-A7B4CFEB7BAD}" srcOrd="1" destOrd="0" presId="urn:microsoft.com/office/officeart/2005/8/layout/hProcess11"/>
    <dgm:cxn modelId="{9B01EB5C-D888-4F9F-9AC5-A474F0FF64B0}" type="presParOf" srcId="{6D1F2AC2-36E2-4F14-8D15-BC1DA7E272F9}" destId="{B81285BC-B3AC-42FE-8D90-8E6E10A1071F}" srcOrd="2" destOrd="0" presId="urn:microsoft.com/office/officeart/2005/8/layout/hProcess11"/>
    <dgm:cxn modelId="{14287031-2FC7-44E9-AA7E-CB8817147725}" type="presParOf" srcId="{B81285BC-B3AC-42FE-8D90-8E6E10A1071F}" destId="{A1587B62-679E-408B-A73A-D8D775C88884}" srcOrd="0" destOrd="0" presId="urn:microsoft.com/office/officeart/2005/8/layout/hProcess11"/>
    <dgm:cxn modelId="{836586E1-D5CF-47D4-A252-4BC862224B71}" type="presParOf" srcId="{B81285BC-B3AC-42FE-8D90-8E6E10A1071F}" destId="{2392B5C2-BEF6-4E37-A4E7-46E7F71E6EE3}" srcOrd="1" destOrd="0" presId="urn:microsoft.com/office/officeart/2005/8/layout/hProcess11"/>
    <dgm:cxn modelId="{364B5E5F-5F2D-4DA0-8593-BAE8089EBF50}" type="presParOf" srcId="{B81285BC-B3AC-42FE-8D90-8E6E10A1071F}" destId="{1B25B3DE-58D5-49DB-A948-A8F79FF015ED}" srcOrd="2" destOrd="0" presId="urn:microsoft.com/office/officeart/2005/8/layout/hProcess11"/>
    <dgm:cxn modelId="{205864E9-8B04-4E31-A9AC-B1655D5E0C3F}" type="presParOf" srcId="{6D1F2AC2-36E2-4F14-8D15-BC1DA7E272F9}" destId="{5938E1EF-3650-4BE1-B784-0951E743F7A4}" srcOrd="3" destOrd="0" presId="urn:microsoft.com/office/officeart/2005/8/layout/hProcess11"/>
    <dgm:cxn modelId="{38E8A6F6-B1B5-4607-AFE9-7F6B26709929}" type="presParOf" srcId="{6D1F2AC2-36E2-4F14-8D15-BC1DA7E272F9}" destId="{1BD0EF92-5003-46BD-8DBB-E1E8357CEB79}" srcOrd="4" destOrd="0" presId="urn:microsoft.com/office/officeart/2005/8/layout/hProcess11"/>
    <dgm:cxn modelId="{893B9CBA-6950-4F0A-951B-2E63001E83AA}" type="presParOf" srcId="{1BD0EF92-5003-46BD-8DBB-E1E8357CEB79}" destId="{3448E7D0-798E-4BF9-B253-37F1A64F0C55}" srcOrd="0" destOrd="0" presId="urn:microsoft.com/office/officeart/2005/8/layout/hProcess11"/>
    <dgm:cxn modelId="{691EA59E-CE3F-4F24-9449-31B917641D2B}" type="presParOf" srcId="{1BD0EF92-5003-46BD-8DBB-E1E8357CEB79}" destId="{35CEEEE4-1E58-4EC3-B877-71D6B570AC5B}" srcOrd="1" destOrd="0" presId="urn:microsoft.com/office/officeart/2005/8/layout/hProcess11"/>
    <dgm:cxn modelId="{A52DF4E1-F539-441D-88FB-659537A5B741}" type="presParOf" srcId="{1BD0EF92-5003-46BD-8DBB-E1E8357CEB79}" destId="{ADE45BE1-07F4-4D2E-9FED-A1DAE30E94C1}" srcOrd="2" destOrd="0" presId="urn:microsoft.com/office/officeart/2005/8/layout/hProcess11"/>
    <dgm:cxn modelId="{58446B4C-DC82-4760-A31A-DDE2647CC688}" type="presParOf" srcId="{6D1F2AC2-36E2-4F14-8D15-BC1DA7E272F9}" destId="{A1114D60-F048-46FC-B233-5898F62CC791}" srcOrd="5" destOrd="0" presId="urn:microsoft.com/office/officeart/2005/8/layout/hProcess11"/>
    <dgm:cxn modelId="{E82644D4-EC40-48E7-B953-354ED457D807}" type="presParOf" srcId="{6D1F2AC2-36E2-4F14-8D15-BC1DA7E272F9}" destId="{2F75FC84-7FA8-4920-81B3-19B4F40C87D7}" srcOrd="6" destOrd="0" presId="urn:microsoft.com/office/officeart/2005/8/layout/hProcess11"/>
    <dgm:cxn modelId="{CF5E1688-685F-414E-96C2-E95C6F8DD714}" type="presParOf" srcId="{2F75FC84-7FA8-4920-81B3-19B4F40C87D7}" destId="{3C257D7C-1C5B-41DA-BF01-732F8E243476}" srcOrd="0" destOrd="0" presId="urn:microsoft.com/office/officeart/2005/8/layout/hProcess11"/>
    <dgm:cxn modelId="{3D65B8A2-8BDE-428A-876C-A82D6F0A59DD}" type="presParOf" srcId="{2F75FC84-7FA8-4920-81B3-19B4F40C87D7}" destId="{84BACB96-46B6-4915-A61C-5E5B811186A5}" srcOrd="1" destOrd="0" presId="urn:microsoft.com/office/officeart/2005/8/layout/hProcess11"/>
    <dgm:cxn modelId="{38458A34-C6A2-49F1-B0D9-A9A1EEDC2B80}" type="presParOf" srcId="{2F75FC84-7FA8-4920-81B3-19B4F40C87D7}" destId="{1BED43E7-508F-4CC5-A0A9-EE62C939C7D6}" srcOrd="2" destOrd="0" presId="urn:microsoft.com/office/officeart/2005/8/layout/hProcess11"/>
    <dgm:cxn modelId="{6902764A-E389-4E29-BDA5-5CA8AF956238}" type="presParOf" srcId="{6D1F2AC2-36E2-4F14-8D15-BC1DA7E272F9}" destId="{10D98891-F76B-4DE7-AF8B-0C7710DAB0CE}" srcOrd="7" destOrd="0" presId="urn:microsoft.com/office/officeart/2005/8/layout/hProcess11"/>
    <dgm:cxn modelId="{1920C7B7-B407-47A3-A772-987475FC0C5C}" type="presParOf" srcId="{6D1F2AC2-36E2-4F14-8D15-BC1DA7E272F9}" destId="{765E94D1-B5C1-4D35-98A6-EF7FC000787B}" srcOrd="8" destOrd="0" presId="urn:microsoft.com/office/officeart/2005/8/layout/hProcess11"/>
    <dgm:cxn modelId="{6BCFBFEB-1F2D-4BF1-98D1-B6B6EBF737D1}" type="presParOf" srcId="{765E94D1-B5C1-4D35-98A6-EF7FC000787B}" destId="{AC4710CB-322B-411E-B8E5-F20760F102C7}" srcOrd="0" destOrd="0" presId="urn:microsoft.com/office/officeart/2005/8/layout/hProcess11"/>
    <dgm:cxn modelId="{365CD534-15BB-43A6-9F4F-FB72E1A446B7}" type="presParOf" srcId="{765E94D1-B5C1-4D35-98A6-EF7FC000787B}" destId="{E62F006D-B53D-4BD1-A7A3-4DAC9A328FC4}" srcOrd="1" destOrd="0" presId="urn:microsoft.com/office/officeart/2005/8/layout/hProcess11"/>
    <dgm:cxn modelId="{781BB9B6-FAAD-4965-83B8-3FAB2F70DB88}" type="presParOf" srcId="{765E94D1-B5C1-4D35-98A6-EF7FC000787B}" destId="{47ECA29E-447C-4F2D-BDCD-13F84C9F62E6}" srcOrd="2" destOrd="0" presId="urn:microsoft.com/office/officeart/2005/8/layout/hProcess11"/>
    <dgm:cxn modelId="{7D1DB492-FB4B-4FDA-9DE2-BB946AB0B804}" type="presParOf" srcId="{6D1F2AC2-36E2-4F14-8D15-BC1DA7E272F9}" destId="{2B13514E-A6B8-4667-9207-083E51E15755}" srcOrd="9" destOrd="0" presId="urn:microsoft.com/office/officeart/2005/8/layout/hProcess11"/>
    <dgm:cxn modelId="{02CD5186-1260-4397-A001-2AEF8857DDB4}" type="presParOf" srcId="{6D1F2AC2-36E2-4F14-8D15-BC1DA7E272F9}" destId="{FFC42594-C3CB-4C79-8CA6-836EC216820E}" srcOrd="10" destOrd="0" presId="urn:microsoft.com/office/officeart/2005/8/layout/hProcess11"/>
    <dgm:cxn modelId="{23721086-54AE-450A-A1E9-5C7CFA315FD5}" type="presParOf" srcId="{FFC42594-C3CB-4C79-8CA6-836EC216820E}" destId="{A1FBAEA0-9678-4CC5-AAA1-47C93073AE24}" srcOrd="0" destOrd="0" presId="urn:microsoft.com/office/officeart/2005/8/layout/hProcess11"/>
    <dgm:cxn modelId="{9E88F87C-139D-40FA-8625-C56DA7530571}" type="presParOf" srcId="{FFC42594-C3CB-4C79-8CA6-836EC216820E}" destId="{E95ED008-900C-4233-BA29-E6BE78E5E20F}" srcOrd="1" destOrd="0" presId="urn:microsoft.com/office/officeart/2005/8/layout/hProcess11"/>
    <dgm:cxn modelId="{C5861F80-74C1-4974-894C-708CAE899431}" type="presParOf" srcId="{FFC42594-C3CB-4C79-8CA6-836EC216820E}" destId="{AA0E9DF7-5E3F-482F-B4A5-DF11AE32692C}" srcOrd="2" destOrd="0" presId="urn:microsoft.com/office/officeart/2005/8/layout/hProcess11"/>
    <dgm:cxn modelId="{6791FF50-2127-41B9-851A-7701003A9E2A}" type="presParOf" srcId="{6D1F2AC2-36E2-4F14-8D15-BC1DA7E272F9}" destId="{27C6E7A6-1D48-4F3D-9D94-90CE8AD00C12}" srcOrd="11" destOrd="0" presId="urn:microsoft.com/office/officeart/2005/8/layout/hProcess11"/>
    <dgm:cxn modelId="{421E9B65-5E24-4DDA-B2CB-4F182D7CA11B}" type="presParOf" srcId="{6D1F2AC2-36E2-4F14-8D15-BC1DA7E272F9}" destId="{B202A203-AFE6-4F81-B904-CA616D84A185}" srcOrd="12" destOrd="0" presId="urn:microsoft.com/office/officeart/2005/8/layout/hProcess11"/>
    <dgm:cxn modelId="{184B6B39-334D-42BF-A628-274A0FE7676C}" type="presParOf" srcId="{B202A203-AFE6-4F81-B904-CA616D84A185}" destId="{C6776135-F338-49AD-A38F-C336AB880040}" srcOrd="0" destOrd="0" presId="urn:microsoft.com/office/officeart/2005/8/layout/hProcess11"/>
    <dgm:cxn modelId="{DF0031DC-A778-4DAE-B028-B694AF062B28}" type="presParOf" srcId="{B202A203-AFE6-4F81-B904-CA616D84A185}" destId="{E6EA81EF-09ED-4BE3-BED8-50BC7E5B050F}" srcOrd="1" destOrd="0" presId="urn:microsoft.com/office/officeart/2005/8/layout/hProcess11"/>
    <dgm:cxn modelId="{1519DE34-F4FB-4BCC-A7D6-0B4719B531B7}" type="presParOf" srcId="{B202A203-AFE6-4F81-B904-CA616D84A185}" destId="{D23E9449-E8CC-43E0-BD20-87A9ABC58C1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A6197F2-0EE4-4391-A3F7-961C3670A1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983436EE-0D80-4B07-BAB4-DF8D8BD4360E}">
      <dgm:prSet phldrT="[文字]" custT="1">
        <dgm:style>
          <a:lnRef idx="0">
            <a:schemeClr val="accent6"/>
          </a:lnRef>
          <a:fillRef idx="3">
            <a:schemeClr val="accent6"/>
          </a:fillRef>
          <a:effectRef idx="3">
            <a:schemeClr val="accent6"/>
          </a:effectRef>
          <a:fontRef idx="minor">
            <a:schemeClr val="lt1"/>
          </a:fontRef>
        </dgm:style>
      </dgm:prSet>
      <dgm:spPr/>
      <dgm:t>
        <a:bodyPr/>
        <a:lstStyle/>
        <a:p>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p>
      </dgm:t>
    </dgm:pt>
    <dgm:pt modelId="{8D72D98A-F8E7-4316-ABDA-68DA7EF52FFB}" type="parTrans" cxnId="{5D72FBE0-9CD6-4204-B352-CC9180709A97}">
      <dgm:prSet/>
      <dgm:spPr/>
      <dgm:t>
        <a:bodyPr/>
        <a:lstStyle/>
        <a:p>
          <a:endParaRPr lang="zh-TW" altLang="en-US"/>
        </a:p>
      </dgm:t>
    </dgm:pt>
    <dgm:pt modelId="{0F73F6EF-3AAB-46F4-8848-8CFE04EF5ABB}" type="sibTrans" cxnId="{5D72FBE0-9CD6-4204-B352-CC9180709A97}">
      <dgm:prSet/>
      <dgm:spPr/>
      <dgm:t>
        <a:bodyPr/>
        <a:lstStyle/>
        <a:p>
          <a:endParaRPr lang="zh-TW" altLang="en-US"/>
        </a:p>
      </dgm:t>
    </dgm:pt>
    <dgm:pt modelId="{5CD7C50B-72EF-4996-AC98-F62EA5D1D888}">
      <dgm:prSet phldrT="[文字]" custT="1">
        <dgm:style>
          <a:lnRef idx="0">
            <a:schemeClr val="accent3"/>
          </a:lnRef>
          <a:fillRef idx="3">
            <a:schemeClr val="accent3"/>
          </a:fillRef>
          <a:effectRef idx="3">
            <a:schemeClr val="accent3"/>
          </a:effectRef>
          <a:fontRef idx="minor">
            <a:schemeClr val="lt1"/>
          </a:fontRef>
        </dgm:style>
      </dgm:prSet>
      <dgm:spPr/>
      <dgm:t>
        <a:bodyPr/>
        <a:lstStyle/>
        <a:p>
          <a:r>
            <a:rPr lang="en-US" altLang="zh-TW" sz="1800" dirty="0">
              <a:effectLst/>
              <a:latin typeface="標楷體" panose="03000509000000000000" pitchFamily="65" charset="-120"/>
              <a:ea typeface="標楷體" panose="03000509000000000000" pitchFamily="65" charset="-120"/>
              <a:cs typeface="Times New Roman"/>
            </a:rPr>
            <a:t>3,510</a:t>
          </a:r>
          <a:r>
            <a:rPr lang="zh-TW" altLang="en-US" sz="1800" dirty="0">
              <a:effectLst/>
              <a:latin typeface="標楷體" panose="03000509000000000000" pitchFamily="65" charset="-120"/>
              <a:ea typeface="標楷體" panose="03000509000000000000" pitchFamily="65" charset="-120"/>
              <a:cs typeface="Times New Roman"/>
            </a:rPr>
            <a:t>人</a:t>
          </a:r>
          <a:endParaRPr lang="zh-TW" altLang="en-US" sz="1800" dirty="0">
            <a:latin typeface="標楷體" panose="03000509000000000000" pitchFamily="65" charset="-120"/>
            <a:ea typeface="標楷體" panose="03000509000000000000" pitchFamily="65" charset="-120"/>
          </a:endParaRPr>
        </a:p>
      </dgm:t>
    </dgm:pt>
    <dgm:pt modelId="{8585B2B1-3A88-4A2A-B2C0-F50EAFA13C62}" type="parTrans" cxnId="{4D91D813-18A5-4A7B-A573-5657478D5CD5}">
      <dgm:prSet/>
      <dgm:spPr/>
      <dgm:t>
        <a:bodyPr/>
        <a:lstStyle/>
        <a:p>
          <a:endParaRPr lang="zh-TW" altLang="en-US"/>
        </a:p>
      </dgm:t>
    </dgm:pt>
    <dgm:pt modelId="{88028D41-5C91-46B3-9FA5-E1E9FC62BEF7}" type="sibTrans" cxnId="{4D91D813-18A5-4A7B-A573-5657478D5CD5}">
      <dgm:prSet/>
      <dgm:spPr/>
      <dgm:t>
        <a:bodyPr/>
        <a:lstStyle/>
        <a:p>
          <a:endParaRPr lang="zh-TW" altLang="en-US"/>
        </a:p>
      </dgm:t>
    </dgm:pt>
    <dgm:pt modelId="{8D55580E-EDF9-4014-A633-1E7CEBDBB86F}">
      <dgm:prSet phldrT="[文字]" custT="1">
        <dgm:style>
          <a:lnRef idx="0">
            <a:schemeClr val="accent6"/>
          </a:lnRef>
          <a:fillRef idx="3">
            <a:schemeClr val="accent6"/>
          </a:fillRef>
          <a:effectRef idx="3">
            <a:schemeClr val="accent6"/>
          </a:effectRef>
          <a:fontRef idx="minor">
            <a:schemeClr val="lt1"/>
          </a:fontRef>
        </dgm:style>
      </dgm:prSet>
      <dgm:spPr/>
      <dgm:t>
        <a:bodyPr/>
        <a:lstStyle/>
        <a:p>
          <a:r>
            <a:rPr lang="en-US" altLang="zh-TW" sz="2400" dirty="0">
              <a:latin typeface="標楷體" panose="03000509000000000000" pitchFamily="65" charset="-120"/>
              <a:ea typeface="標楷體" panose="03000509000000000000" pitchFamily="65" charset="-120"/>
            </a:rPr>
            <a:t>106</a:t>
          </a:r>
          <a:r>
            <a:rPr lang="zh-TW" altLang="en-US" sz="2400" dirty="0">
              <a:latin typeface="標楷體" panose="03000509000000000000" pitchFamily="65" charset="-120"/>
              <a:ea typeface="標楷體" panose="03000509000000000000" pitchFamily="65" charset="-120"/>
            </a:rPr>
            <a:t>年</a:t>
          </a:r>
        </a:p>
      </dgm:t>
    </dgm:pt>
    <dgm:pt modelId="{A007317C-8F06-48AC-9BC0-C9616E5B27A3}" type="parTrans" cxnId="{36C2A244-2584-43AA-9B7F-1F12510E7C13}">
      <dgm:prSet/>
      <dgm:spPr/>
      <dgm:t>
        <a:bodyPr/>
        <a:lstStyle/>
        <a:p>
          <a:endParaRPr lang="zh-TW" altLang="en-US"/>
        </a:p>
      </dgm:t>
    </dgm:pt>
    <dgm:pt modelId="{6BB39CB5-7072-4BDB-A598-A58BDA6D0A6F}" type="sibTrans" cxnId="{36C2A244-2584-43AA-9B7F-1F12510E7C13}">
      <dgm:prSet/>
      <dgm:spPr/>
      <dgm:t>
        <a:bodyPr/>
        <a:lstStyle/>
        <a:p>
          <a:endParaRPr lang="zh-TW" altLang="en-US"/>
        </a:p>
      </dgm:t>
    </dgm:pt>
    <dgm:pt modelId="{8FB720BD-076C-4147-A792-A87DE9F7BFB5}">
      <dgm:prSet phldrT="[文字]" custT="1">
        <dgm:style>
          <a:lnRef idx="0">
            <a:schemeClr val="accent3"/>
          </a:lnRef>
          <a:fillRef idx="3">
            <a:schemeClr val="accent3"/>
          </a:fillRef>
          <a:effectRef idx="3">
            <a:schemeClr val="accent3"/>
          </a:effectRef>
          <a:fontRef idx="minor">
            <a:schemeClr val="lt1"/>
          </a:fontRef>
        </dgm:style>
      </dgm:prSet>
      <dgm:spPr/>
      <dgm:t>
        <a:bodyPr/>
        <a:lstStyle/>
        <a:p>
          <a:pPr>
            <a:buClrTx/>
            <a:buSzTx/>
            <a:buFontTx/>
            <a:buNone/>
          </a:pPr>
          <a:r>
            <a:rPr lang="en-US" altLang="zh-TW" sz="1800" dirty="0">
              <a:effectLst/>
              <a:latin typeface="標楷體" panose="03000509000000000000" pitchFamily="65" charset="-120"/>
              <a:ea typeface="標楷體" panose="03000509000000000000" pitchFamily="65" charset="-120"/>
              <a:cs typeface="Times New Roman"/>
            </a:rPr>
            <a:t>4,210</a:t>
          </a:r>
          <a:r>
            <a:rPr lang="zh-TW" altLang="en-US" sz="1800" dirty="0">
              <a:effectLst/>
              <a:latin typeface="標楷體" panose="03000509000000000000" pitchFamily="65" charset="-120"/>
              <a:ea typeface="標楷體" panose="03000509000000000000" pitchFamily="65" charset="-120"/>
              <a:cs typeface="Times New Roman"/>
            </a:rPr>
            <a:t>人</a:t>
          </a:r>
          <a:endParaRPr lang="zh-TW" altLang="en-US" sz="1800" dirty="0">
            <a:latin typeface="標楷體" panose="03000509000000000000" pitchFamily="65" charset="-120"/>
            <a:ea typeface="標楷體" panose="03000509000000000000" pitchFamily="65" charset="-120"/>
          </a:endParaRPr>
        </a:p>
      </dgm:t>
    </dgm:pt>
    <dgm:pt modelId="{ED65330B-BC12-4796-9BCE-7E1066B72931}" type="parTrans" cxnId="{79C1599A-AB50-4FC0-8FEE-ACCEE666818A}">
      <dgm:prSet/>
      <dgm:spPr/>
      <dgm:t>
        <a:bodyPr/>
        <a:lstStyle/>
        <a:p>
          <a:endParaRPr lang="zh-TW" altLang="en-US"/>
        </a:p>
      </dgm:t>
    </dgm:pt>
    <dgm:pt modelId="{B1C0776C-547A-4B04-B060-1FCA3B07C40B}" type="sibTrans" cxnId="{79C1599A-AB50-4FC0-8FEE-ACCEE666818A}">
      <dgm:prSet/>
      <dgm:spPr/>
      <dgm:t>
        <a:bodyPr/>
        <a:lstStyle/>
        <a:p>
          <a:endParaRPr lang="zh-TW" altLang="en-US"/>
        </a:p>
      </dgm:t>
    </dgm:pt>
    <dgm:pt modelId="{55738449-11B1-41AB-81B1-B491FC41B5D2}">
      <dgm:prSet phldrT="[文字]" custT="1">
        <dgm:style>
          <a:lnRef idx="0">
            <a:schemeClr val="accent6"/>
          </a:lnRef>
          <a:fillRef idx="3">
            <a:schemeClr val="accent6"/>
          </a:fillRef>
          <a:effectRef idx="3">
            <a:schemeClr val="accent6"/>
          </a:effectRef>
          <a:fontRef idx="minor">
            <a:schemeClr val="lt1"/>
          </a:fontRef>
        </dgm:style>
      </dgm:prSet>
      <dgm:spPr/>
      <dgm:t>
        <a:bodyPr/>
        <a:lstStyle/>
        <a:p>
          <a:r>
            <a:rPr lang="en-US" altLang="zh-TW" sz="2400" dirty="0">
              <a:latin typeface="標楷體" panose="03000509000000000000" pitchFamily="65" charset="-120"/>
              <a:ea typeface="標楷體" panose="03000509000000000000" pitchFamily="65" charset="-120"/>
            </a:rPr>
            <a:t>107</a:t>
          </a:r>
          <a:r>
            <a:rPr lang="zh-TW" altLang="en-US" sz="2400" dirty="0">
              <a:latin typeface="標楷體" panose="03000509000000000000" pitchFamily="65" charset="-120"/>
              <a:ea typeface="標楷體" panose="03000509000000000000" pitchFamily="65" charset="-120"/>
            </a:rPr>
            <a:t>年</a:t>
          </a:r>
        </a:p>
      </dgm:t>
    </dgm:pt>
    <dgm:pt modelId="{8CF23693-4795-4EE9-9BCB-0F85A831C276}" type="parTrans" cxnId="{285AF785-FC64-4099-AEDD-C7B6F0A5D207}">
      <dgm:prSet/>
      <dgm:spPr/>
      <dgm:t>
        <a:bodyPr/>
        <a:lstStyle/>
        <a:p>
          <a:endParaRPr lang="zh-TW" altLang="en-US"/>
        </a:p>
      </dgm:t>
    </dgm:pt>
    <dgm:pt modelId="{219EDD5B-DAFD-4DC3-BAA5-763C35A978F7}" type="sibTrans" cxnId="{285AF785-FC64-4099-AEDD-C7B6F0A5D207}">
      <dgm:prSet/>
      <dgm:spPr/>
      <dgm:t>
        <a:bodyPr/>
        <a:lstStyle/>
        <a:p>
          <a:endParaRPr lang="zh-TW" altLang="en-US"/>
        </a:p>
      </dgm:t>
    </dgm:pt>
    <dgm:pt modelId="{604F9472-9963-46CD-81D5-739B34C578BA}">
      <dgm:prSet phldrT="[文字]" custT="1">
        <dgm:style>
          <a:lnRef idx="0">
            <a:schemeClr val="accent3"/>
          </a:lnRef>
          <a:fillRef idx="3">
            <a:schemeClr val="accent3"/>
          </a:fillRef>
          <a:effectRef idx="3">
            <a:schemeClr val="accent3"/>
          </a:effectRef>
          <a:fontRef idx="minor">
            <a:schemeClr val="lt1"/>
          </a:fontRef>
        </dgm:style>
      </dgm:prSet>
      <dgm:spPr/>
      <dgm:t>
        <a:bodyPr/>
        <a:lstStyle/>
        <a:p>
          <a:pPr marL="0" indent="0">
            <a:buClrTx/>
            <a:buSzTx/>
            <a:buFontTx/>
            <a:buNone/>
          </a:pPr>
          <a:r>
            <a:rPr lang="en-US" altLang="zh-TW" sz="1800" dirty="0">
              <a:effectLst/>
              <a:latin typeface="標楷體" panose="03000509000000000000" pitchFamily="65" charset="-120"/>
              <a:ea typeface="標楷體" panose="03000509000000000000" pitchFamily="65" charset="-120"/>
              <a:cs typeface="Times New Roman"/>
            </a:rPr>
            <a:t>   5,000</a:t>
          </a:r>
          <a:r>
            <a:rPr lang="zh-TW" altLang="en-US" sz="1800" dirty="0">
              <a:effectLst/>
              <a:latin typeface="標楷體" panose="03000509000000000000" pitchFamily="65" charset="-120"/>
              <a:ea typeface="標楷體" panose="03000509000000000000" pitchFamily="65" charset="-120"/>
              <a:cs typeface="Times New Roman"/>
            </a:rPr>
            <a:t>人</a:t>
          </a:r>
          <a:endParaRPr lang="zh-TW" altLang="en-US" sz="1800" dirty="0">
            <a:latin typeface="標楷體" panose="03000509000000000000" pitchFamily="65" charset="-120"/>
            <a:ea typeface="標楷體" panose="03000509000000000000" pitchFamily="65" charset="-120"/>
          </a:endParaRPr>
        </a:p>
      </dgm:t>
    </dgm:pt>
    <dgm:pt modelId="{4827C193-BD21-4A9B-A4D6-B45D3CAECFAF}" type="parTrans" cxnId="{C014B769-C0E6-47D4-A7B6-45CF470981D2}">
      <dgm:prSet/>
      <dgm:spPr/>
      <dgm:t>
        <a:bodyPr/>
        <a:lstStyle/>
        <a:p>
          <a:endParaRPr lang="zh-TW" altLang="en-US"/>
        </a:p>
      </dgm:t>
    </dgm:pt>
    <dgm:pt modelId="{4920CFBF-D6E3-459B-9BCC-F89ABDD93E86}" type="sibTrans" cxnId="{C014B769-C0E6-47D4-A7B6-45CF470981D2}">
      <dgm:prSet/>
      <dgm:spPr/>
      <dgm:t>
        <a:bodyPr/>
        <a:lstStyle/>
        <a:p>
          <a:endParaRPr lang="zh-TW" altLang="en-US"/>
        </a:p>
      </dgm:t>
    </dgm:pt>
    <dgm:pt modelId="{A66F9F1E-8DE5-4445-9C70-9ACC9B2AB77E}" type="pres">
      <dgm:prSet presAssocID="{AA6197F2-0EE4-4391-A3F7-961C3670A122}" presName="theList" presStyleCnt="0">
        <dgm:presLayoutVars>
          <dgm:dir/>
          <dgm:animLvl val="lvl"/>
          <dgm:resizeHandles val="exact"/>
        </dgm:presLayoutVars>
      </dgm:prSet>
      <dgm:spPr/>
    </dgm:pt>
    <dgm:pt modelId="{5ED18872-F6D4-4AC4-A2E9-2B1BC92D52E4}" type="pres">
      <dgm:prSet presAssocID="{983436EE-0D80-4B07-BAB4-DF8D8BD4360E}" presName="compNode" presStyleCnt="0"/>
      <dgm:spPr/>
    </dgm:pt>
    <dgm:pt modelId="{FCC4A76A-2DEA-47DD-BCA6-6F490FB37949}" type="pres">
      <dgm:prSet presAssocID="{983436EE-0D80-4B07-BAB4-DF8D8BD4360E}" presName="noGeometry" presStyleCnt="0"/>
      <dgm:spPr/>
    </dgm:pt>
    <dgm:pt modelId="{9FA8447D-A2F0-4CD9-90D1-40DF82D830BA}" type="pres">
      <dgm:prSet presAssocID="{983436EE-0D80-4B07-BAB4-DF8D8BD4360E}" presName="childTextVisible" presStyleLbl="bgAccFollowNode1" presStyleIdx="0" presStyleCnt="3" custScaleX="129226">
        <dgm:presLayoutVars>
          <dgm:bulletEnabled val="1"/>
        </dgm:presLayoutVars>
      </dgm:prSet>
      <dgm:spPr/>
    </dgm:pt>
    <dgm:pt modelId="{AF646501-F3F0-4CA6-B282-5379B7324A15}" type="pres">
      <dgm:prSet presAssocID="{983436EE-0D80-4B07-BAB4-DF8D8BD4360E}" presName="childTextHidden" presStyleLbl="bgAccFollowNode1" presStyleIdx="0" presStyleCnt="3"/>
      <dgm:spPr/>
    </dgm:pt>
    <dgm:pt modelId="{428A671B-E511-48F9-A35E-58A2948BCDFF}" type="pres">
      <dgm:prSet presAssocID="{983436EE-0D80-4B07-BAB4-DF8D8BD4360E}" presName="parentText" presStyleLbl="node1" presStyleIdx="0" presStyleCnt="3">
        <dgm:presLayoutVars>
          <dgm:chMax val="1"/>
          <dgm:bulletEnabled val="1"/>
        </dgm:presLayoutVars>
      </dgm:prSet>
      <dgm:spPr/>
    </dgm:pt>
    <dgm:pt modelId="{A2CAE4E5-BDDF-4BFC-B810-EF1BC3BC542B}" type="pres">
      <dgm:prSet presAssocID="{983436EE-0D80-4B07-BAB4-DF8D8BD4360E}" presName="aSpace" presStyleCnt="0"/>
      <dgm:spPr/>
    </dgm:pt>
    <dgm:pt modelId="{171FB459-25FF-4688-B9D8-8A894CA6FF26}" type="pres">
      <dgm:prSet presAssocID="{8D55580E-EDF9-4014-A633-1E7CEBDBB86F}" presName="compNode" presStyleCnt="0"/>
      <dgm:spPr/>
    </dgm:pt>
    <dgm:pt modelId="{EEA877E2-0575-4AFB-9699-520B4D246DD4}" type="pres">
      <dgm:prSet presAssocID="{8D55580E-EDF9-4014-A633-1E7CEBDBB86F}" presName="noGeometry" presStyleCnt="0"/>
      <dgm:spPr/>
    </dgm:pt>
    <dgm:pt modelId="{F1E8CD64-656E-45CE-A78B-B9477668A5B8}" type="pres">
      <dgm:prSet presAssocID="{8D55580E-EDF9-4014-A633-1E7CEBDBB86F}" presName="childTextVisible" presStyleLbl="bgAccFollowNode1" presStyleIdx="1" presStyleCnt="3" custScaleX="122186">
        <dgm:presLayoutVars>
          <dgm:bulletEnabled val="1"/>
        </dgm:presLayoutVars>
      </dgm:prSet>
      <dgm:spPr/>
    </dgm:pt>
    <dgm:pt modelId="{04031EB9-0D87-45ED-BBD3-F5FAD8C1C3C1}" type="pres">
      <dgm:prSet presAssocID="{8D55580E-EDF9-4014-A633-1E7CEBDBB86F}" presName="childTextHidden" presStyleLbl="bgAccFollowNode1" presStyleIdx="1" presStyleCnt="3"/>
      <dgm:spPr/>
    </dgm:pt>
    <dgm:pt modelId="{7C496987-C43C-4FAF-945E-C95F67EE1D74}" type="pres">
      <dgm:prSet presAssocID="{8D55580E-EDF9-4014-A633-1E7CEBDBB86F}" presName="parentText" presStyleLbl="node1" presStyleIdx="1" presStyleCnt="3">
        <dgm:presLayoutVars>
          <dgm:chMax val="1"/>
          <dgm:bulletEnabled val="1"/>
        </dgm:presLayoutVars>
      </dgm:prSet>
      <dgm:spPr/>
    </dgm:pt>
    <dgm:pt modelId="{5FF68AE3-4560-4866-8EA4-CDAFF25E297F}" type="pres">
      <dgm:prSet presAssocID="{8D55580E-EDF9-4014-A633-1E7CEBDBB86F}" presName="aSpace" presStyleCnt="0"/>
      <dgm:spPr/>
    </dgm:pt>
    <dgm:pt modelId="{6FCB75AA-1BAD-4C44-9CCA-843A1268893D}" type="pres">
      <dgm:prSet presAssocID="{55738449-11B1-41AB-81B1-B491FC41B5D2}" presName="compNode" presStyleCnt="0"/>
      <dgm:spPr/>
    </dgm:pt>
    <dgm:pt modelId="{FE19160D-4455-4A1E-8957-7C21B8540736}" type="pres">
      <dgm:prSet presAssocID="{55738449-11B1-41AB-81B1-B491FC41B5D2}" presName="noGeometry" presStyleCnt="0"/>
      <dgm:spPr/>
    </dgm:pt>
    <dgm:pt modelId="{1E09AF8D-6E18-4099-B56D-965DC63E5B32}" type="pres">
      <dgm:prSet presAssocID="{55738449-11B1-41AB-81B1-B491FC41B5D2}" presName="childTextVisible" presStyleLbl="bgAccFollowNode1" presStyleIdx="2" presStyleCnt="3" custScaleX="146537" custLinFactNeighborX="-8953" custLinFactNeighborY="2887">
        <dgm:presLayoutVars>
          <dgm:bulletEnabled val="1"/>
        </dgm:presLayoutVars>
      </dgm:prSet>
      <dgm:spPr/>
    </dgm:pt>
    <dgm:pt modelId="{45D11623-C876-4C00-8D93-BA4E554EFC21}" type="pres">
      <dgm:prSet presAssocID="{55738449-11B1-41AB-81B1-B491FC41B5D2}" presName="childTextHidden" presStyleLbl="bgAccFollowNode1" presStyleIdx="2" presStyleCnt="3"/>
      <dgm:spPr/>
    </dgm:pt>
    <dgm:pt modelId="{F5455857-7A3E-48FE-B812-F5E43FB3CCC8}" type="pres">
      <dgm:prSet presAssocID="{55738449-11B1-41AB-81B1-B491FC41B5D2}" presName="parentText" presStyleLbl="node1" presStyleIdx="2" presStyleCnt="3">
        <dgm:presLayoutVars>
          <dgm:chMax val="1"/>
          <dgm:bulletEnabled val="1"/>
        </dgm:presLayoutVars>
      </dgm:prSet>
      <dgm:spPr/>
    </dgm:pt>
  </dgm:ptLst>
  <dgm:cxnLst>
    <dgm:cxn modelId="{C1EAF301-30CA-4498-8D77-A99469AA991C}" type="presOf" srcId="{983436EE-0D80-4B07-BAB4-DF8D8BD4360E}" destId="{428A671B-E511-48F9-A35E-58A2948BCDFF}" srcOrd="0" destOrd="0" presId="urn:microsoft.com/office/officeart/2005/8/layout/hProcess6"/>
    <dgm:cxn modelId="{CC6A0B12-6714-4F45-AF75-7DE246FA6E42}" type="presOf" srcId="{604F9472-9963-46CD-81D5-739B34C578BA}" destId="{45D11623-C876-4C00-8D93-BA4E554EFC21}" srcOrd="1" destOrd="0" presId="urn:microsoft.com/office/officeart/2005/8/layout/hProcess6"/>
    <dgm:cxn modelId="{4D91D813-18A5-4A7B-A573-5657478D5CD5}" srcId="{983436EE-0D80-4B07-BAB4-DF8D8BD4360E}" destId="{5CD7C50B-72EF-4996-AC98-F62EA5D1D888}" srcOrd="0" destOrd="0" parTransId="{8585B2B1-3A88-4A2A-B2C0-F50EAFA13C62}" sibTransId="{88028D41-5C91-46B3-9FA5-E1E9FC62BEF7}"/>
    <dgm:cxn modelId="{F2D14A20-F16C-4264-8DDB-11344A901A24}" type="presOf" srcId="{5CD7C50B-72EF-4996-AC98-F62EA5D1D888}" destId="{9FA8447D-A2F0-4CD9-90D1-40DF82D830BA}" srcOrd="0" destOrd="0" presId="urn:microsoft.com/office/officeart/2005/8/layout/hProcess6"/>
    <dgm:cxn modelId="{36C2A244-2584-43AA-9B7F-1F12510E7C13}" srcId="{AA6197F2-0EE4-4391-A3F7-961C3670A122}" destId="{8D55580E-EDF9-4014-A633-1E7CEBDBB86F}" srcOrd="1" destOrd="0" parTransId="{A007317C-8F06-48AC-9BC0-C9616E5B27A3}" sibTransId="{6BB39CB5-7072-4BDB-A598-A58BDA6D0A6F}"/>
    <dgm:cxn modelId="{C014B769-C0E6-47D4-A7B6-45CF470981D2}" srcId="{55738449-11B1-41AB-81B1-B491FC41B5D2}" destId="{604F9472-9963-46CD-81D5-739B34C578BA}" srcOrd="0" destOrd="0" parTransId="{4827C193-BD21-4A9B-A4D6-B45D3CAECFAF}" sibTransId="{4920CFBF-D6E3-459B-9BCC-F89ABDD93E86}"/>
    <dgm:cxn modelId="{6E1DC070-D58E-41A4-9054-98382F862DC5}" type="presOf" srcId="{8FB720BD-076C-4147-A792-A87DE9F7BFB5}" destId="{F1E8CD64-656E-45CE-A78B-B9477668A5B8}" srcOrd="0" destOrd="0" presId="urn:microsoft.com/office/officeart/2005/8/layout/hProcess6"/>
    <dgm:cxn modelId="{B869D251-ED3D-4A76-8126-A3FE1024F89F}" type="presOf" srcId="{AA6197F2-0EE4-4391-A3F7-961C3670A122}" destId="{A66F9F1E-8DE5-4445-9C70-9ACC9B2AB77E}" srcOrd="0" destOrd="0" presId="urn:microsoft.com/office/officeart/2005/8/layout/hProcess6"/>
    <dgm:cxn modelId="{4C1BC857-C77D-4493-AE29-82C78A0342FC}" type="presOf" srcId="{8FB720BD-076C-4147-A792-A87DE9F7BFB5}" destId="{04031EB9-0D87-45ED-BBD3-F5FAD8C1C3C1}" srcOrd="1" destOrd="0" presId="urn:microsoft.com/office/officeart/2005/8/layout/hProcess6"/>
    <dgm:cxn modelId="{285AF785-FC64-4099-AEDD-C7B6F0A5D207}" srcId="{AA6197F2-0EE4-4391-A3F7-961C3670A122}" destId="{55738449-11B1-41AB-81B1-B491FC41B5D2}" srcOrd="2" destOrd="0" parTransId="{8CF23693-4795-4EE9-9BCB-0F85A831C276}" sibTransId="{219EDD5B-DAFD-4DC3-BAA5-763C35A978F7}"/>
    <dgm:cxn modelId="{2B0E3D89-4A8B-4988-929E-098D71A4C87D}" type="presOf" srcId="{5CD7C50B-72EF-4996-AC98-F62EA5D1D888}" destId="{AF646501-F3F0-4CA6-B282-5379B7324A15}" srcOrd="1" destOrd="0" presId="urn:microsoft.com/office/officeart/2005/8/layout/hProcess6"/>
    <dgm:cxn modelId="{B62A598D-11E7-414C-8E03-09BE4F0690FA}" type="presOf" srcId="{55738449-11B1-41AB-81B1-B491FC41B5D2}" destId="{F5455857-7A3E-48FE-B812-F5E43FB3CCC8}" srcOrd="0" destOrd="0" presId="urn:microsoft.com/office/officeart/2005/8/layout/hProcess6"/>
    <dgm:cxn modelId="{53854298-0F68-4D85-B7EE-65D602B413F7}" type="presOf" srcId="{604F9472-9963-46CD-81D5-739B34C578BA}" destId="{1E09AF8D-6E18-4099-B56D-965DC63E5B32}" srcOrd="0" destOrd="0" presId="urn:microsoft.com/office/officeart/2005/8/layout/hProcess6"/>
    <dgm:cxn modelId="{79C1599A-AB50-4FC0-8FEE-ACCEE666818A}" srcId="{8D55580E-EDF9-4014-A633-1E7CEBDBB86F}" destId="{8FB720BD-076C-4147-A792-A87DE9F7BFB5}" srcOrd="0" destOrd="0" parTransId="{ED65330B-BC12-4796-9BCE-7E1066B72931}" sibTransId="{B1C0776C-547A-4B04-B060-1FCA3B07C40B}"/>
    <dgm:cxn modelId="{59190BCD-1D74-4687-BA7A-D7B155402631}" type="presOf" srcId="{8D55580E-EDF9-4014-A633-1E7CEBDBB86F}" destId="{7C496987-C43C-4FAF-945E-C95F67EE1D74}" srcOrd="0" destOrd="0" presId="urn:microsoft.com/office/officeart/2005/8/layout/hProcess6"/>
    <dgm:cxn modelId="{5D72FBE0-9CD6-4204-B352-CC9180709A97}" srcId="{AA6197F2-0EE4-4391-A3F7-961C3670A122}" destId="{983436EE-0D80-4B07-BAB4-DF8D8BD4360E}" srcOrd="0" destOrd="0" parTransId="{8D72D98A-F8E7-4316-ABDA-68DA7EF52FFB}" sibTransId="{0F73F6EF-3AAB-46F4-8848-8CFE04EF5ABB}"/>
    <dgm:cxn modelId="{A0529C82-9CF3-4A0D-A86C-251D97BDBF0F}" type="presParOf" srcId="{A66F9F1E-8DE5-4445-9C70-9ACC9B2AB77E}" destId="{5ED18872-F6D4-4AC4-A2E9-2B1BC92D52E4}" srcOrd="0" destOrd="0" presId="urn:microsoft.com/office/officeart/2005/8/layout/hProcess6"/>
    <dgm:cxn modelId="{D4524932-8051-4F40-98D4-A34E42E08DF9}" type="presParOf" srcId="{5ED18872-F6D4-4AC4-A2E9-2B1BC92D52E4}" destId="{FCC4A76A-2DEA-47DD-BCA6-6F490FB37949}" srcOrd="0" destOrd="0" presId="urn:microsoft.com/office/officeart/2005/8/layout/hProcess6"/>
    <dgm:cxn modelId="{DB7DDEDC-1151-4B23-87D1-5CD0B7F732DB}" type="presParOf" srcId="{5ED18872-F6D4-4AC4-A2E9-2B1BC92D52E4}" destId="{9FA8447D-A2F0-4CD9-90D1-40DF82D830BA}" srcOrd="1" destOrd="0" presId="urn:microsoft.com/office/officeart/2005/8/layout/hProcess6"/>
    <dgm:cxn modelId="{F1056D50-0C1E-4899-9C3E-48F09B75DA5D}" type="presParOf" srcId="{5ED18872-F6D4-4AC4-A2E9-2B1BC92D52E4}" destId="{AF646501-F3F0-4CA6-B282-5379B7324A15}" srcOrd="2" destOrd="0" presId="urn:microsoft.com/office/officeart/2005/8/layout/hProcess6"/>
    <dgm:cxn modelId="{1D359817-0A15-4533-B0C8-31DC1F9F7F7F}" type="presParOf" srcId="{5ED18872-F6D4-4AC4-A2E9-2B1BC92D52E4}" destId="{428A671B-E511-48F9-A35E-58A2948BCDFF}" srcOrd="3" destOrd="0" presId="urn:microsoft.com/office/officeart/2005/8/layout/hProcess6"/>
    <dgm:cxn modelId="{5C435BC3-FD54-4EEB-83CB-9431C1072ABF}" type="presParOf" srcId="{A66F9F1E-8DE5-4445-9C70-9ACC9B2AB77E}" destId="{A2CAE4E5-BDDF-4BFC-B810-EF1BC3BC542B}" srcOrd="1" destOrd="0" presId="urn:microsoft.com/office/officeart/2005/8/layout/hProcess6"/>
    <dgm:cxn modelId="{CF488DC7-189F-4C50-BA4B-77302ACC918F}" type="presParOf" srcId="{A66F9F1E-8DE5-4445-9C70-9ACC9B2AB77E}" destId="{171FB459-25FF-4688-B9D8-8A894CA6FF26}" srcOrd="2" destOrd="0" presId="urn:microsoft.com/office/officeart/2005/8/layout/hProcess6"/>
    <dgm:cxn modelId="{6602FD26-91B0-4D2D-AD6F-B5FC3D078082}" type="presParOf" srcId="{171FB459-25FF-4688-B9D8-8A894CA6FF26}" destId="{EEA877E2-0575-4AFB-9699-520B4D246DD4}" srcOrd="0" destOrd="0" presId="urn:microsoft.com/office/officeart/2005/8/layout/hProcess6"/>
    <dgm:cxn modelId="{9BCAF87D-97C5-4380-8486-51761AF840CA}" type="presParOf" srcId="{171FB459-25FF-4688-B9D8-8A894CA6FF26}" destId="{F1E8CD64-656E-45CE-A78B-B9477668A5B8}" srcOrd="1" destOrd="0" presId="urn:microsoft.com/office/officeart/2005/8/layout/hProcess6"/>
    <dgm:cxn modelId="{2991AD26-25A3-4327-9764-1E168F680BF6}" type="presParOf" srcId="{171FB459-25FF-4688-B9D8-8A894CA6FF26}" destId="{04031EB9-0D87-45ED-BBD3-F5FAD8C1C3C1}" srcOrd="2" destOrd="0" presId="urn:microsoft.com/office/officeart/2005/8/layout/hProcess6"/>
    <dgm:cxn modelId="{3A34C10A-732B-4B86-9CEF-CA4B4B2FE5A2}" type="presParOf" srcId="{171FB459-25FF-4688-B9D8-8A894CA6FF26}" destId="{7C496987-C43C-4FAF-945E-C95F67EE1D74}" srcOrd="3" destOrd="0" presId="urn:microsoft.com/office/officeart/2005/8/layout/hProcess6"/>
    <dgm:cxn modelId="{799F271D-2F2C-458C-B487-7DD01F1BD9BD}" type="presParOf" srcId="{A66F9F1E-8DE5-4445-9C70-9ACC9B2AB77E}" destId="{5FF68AE3-4560-4866-8EA4-CDAFF25E297F}" srcOrd="3" destOrd="0" presId="urn:microsoft.com/office/officeart/2005/8/layout/hProcess6"/>
    <dgm:cxn modelId="{82432466-E521-40AF-8592-6C46020B7D12}" type="presParOf" srcId="{A66F9F1E-8DE5-4445-9C70-9ACC9B2AB77E}" destId="{6FCB75AA-1BAD-4C44-9CCA-843A1268893D}" srcOrd="4" destOrd="0" presId="urn:microsoft.com/office/officeart/2005/8/layout/hProcess6"/>
    <dgm:cxn modelId="{3CCD768D-AFF5-49FE-85D4-79D0FE27A06B}" type="presParOf" srcId="{6FCB75AA-1BAD-4C44-9CCA-843A1268893D}" destId="{FE19160D-4455-4A1E-8957-7C21B8540736}" srcOrd="0" destOrd="0" presId="urn:microsoft.com/office/officeart/2005/8/layout/hProcess6"/>
    <dgm:cxn modelId="{19DB686C-E454-4326-93F8-3DB7783AF672}" type="presParOf" srcId="{6FCB75AA-1BAD-4C44-9CCA-843A1268893D}" destId="{1E09AF8D-6E18-4099-B56D-965DC63E5B32}" srcOrd="1" destOrd="0" presId="urn:microsoft.com/office/officeart/2005/8/layout/hProcess6"/>
    <dgm:cxn modelId="{5379A26A-E0E1-4041-A48E-9E194F219C27}" type="presParOf" srcId="{6FCB75AA-1BAD-4C44-9CCA-843A1268893D}" destId="{45D11623-C876-4C00-8D93-BA4E554EFC21}" srcOrd="2" destOrd="0" presId="urn:microsoft.com/office/officeart/2005/8/layout/hProcess6"/>
    <dgm:cxn modelId="{07FF3990-B4C2-4610-A597-528427BEF022}" type="presParOf" srcId="{6FCB75AA-1BAD-4C44-9CCA-843A1268893D}" destId="{F5455857-7A3E-48FE-B812-F5E43FB3CCC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80441-1EC9-4C34-A8AA-567E712D0B90}"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zh-TW" altLang="en-US"/>
        </a:p>
      </dgm:t>
    </dgm:pt>
    <dgm:pt modelId="{E34CD187-744A-4AB7-B3E7-D9635A94D4B9}">
      <dgm:prSet phldrT="[文字]"/>
      <dgm:spPr/>
      <dgm:t>
        <a:bodyPr/>
        <a:lstStyle/>
        <a:p>
          <a:r>
            <a:rPr lang="zh-TW" altLang="en-US" dirty="0">
              <a:solidFill>
                <a:schemeClr val="bg1"/>
              </a:solidFill>
            </a:rPr>
            <a:t>入院</a:t>
          </a:r>
        </a:p>
      </dgm:t>
    </dgm:pt>
    <dgm:pt modelId="{40EE14CE-167D-4901-88C5-7EC130C61F0E}" type="parTrans" cxnId="{3CC2B0DF-4D4E-433C-91CE-2521352B0DE2}">
      <dgm:prSet/>
      <dgm:spPr/>
      <dgm:t>
        <a:bodyPr/>
        <a:lstStyle/>
        <a:p>
          <a:endParaRPr lang="zh-TW" altLang="en-US"/>
        </a:p>
      </dgm:t>
    </dgm:pt>
    <dgm:pt modelId="{F76B61C6-845D-4A7E-9C1A-7EC0A153DE03}" type="sibTrans" cxnId="{3CC2B0DF-4D4E-433C-91CE-2521352B0DE2}">
      <dgm:prSet/>
      <dgm:spPr/>
      <dgm:t>
        <a:bodyPr/>
        <a:lstStyle/>
        <a:p>
          <a:endParaRPr lang="zh-TW" altLang="en-US"/>
        </a:p>
      </dgm:t>
    </dgm:pt>
    <dgm:pt modelId="{EC3B5354-4AF7-472E-AFDA-682C133ECD48}">
      <dgm:prSet phldrT="[文字]"/>
      <dgm:spPr/>
      <dgm:t>
        <a:bodyPr/>
        <a:lstStyle/>
        <a:p>
          <a:r>
            <a:rPr lang="zh-TW" altLang="en-US" dirty="0">
              <a:solidFill>
                <a:schemeClr val="accent6">
                  <a:lumMod val="10000"/>
                </a:schemeClr>
              </a:solidFill>
            </a:rPr>
            <a:t>出院評估</a:t>
          </a:r>
        </a:p>
      </dgm:t>
    </dgm:pt>
    <dgm:pt modelId="{BBA2CCB1-D65A-489D-B834-8E9A75B18AB6}" type="parTrans" cxnId="{027931F0-E1F8-4005-8973-7BB9295F346D}">
      <dgm:prSet/>
      <dgm:spPr/>
      <dgm:t>
        <a:bodyPr/>
        <a:lstStyle/>
        <a:p>
          <a:endParaRPr lang="zh-TW" altLang="en-US"/>
        </a:p>
      </dgm:t>
    </dgm:pt>
    <dgm:pt modelId="{96ABF592-F598-48F1-BCFB-FA2728AA78CD}" type="sibTrans" cxnId="{027931F0-E1F8-4005-8973-7BB9295F346D}">
      <dgm:prSet/>
      <dgm:spPr/>
      <dgm:t>
        <a:bodyPr/>
        <a:lstStyle/>
        <a:p>
          <a:endParaRPr lang="zh-TW" altLang="en-US"/>
        </a:p>
      </dgm:t>
    </dgm:pt>
    <dgm:pt modelId="{1F454FD5-237D-4510-BB98-3DFCB2DA1CA2}">
      <dgm:prSet phldrT="[文字]"/>
      <dgm:spPr/>
      <dgm:t>
        <a:bodyPr/>
        <a:lstStyle/>
        <a:p>
          <a:r>
            <a:rPr lang="zh-TW" altLang="en-US" dirty="0">
              <a:solidFill>
                <a:schemeClr val="accent6">
                  <a:lumMod val="10000"/>
                </a:schemeClr>
              </a:solidFill>
            </a:rPr>
            <a:t>完成轉介</a:t>
          </a:r>
        </a:p>
      </dgm:t>
    </dgm:pt>
    <dgm:pt modelId="{F4F9D4FE-94AF-4D01-94DC-150094D0E22D}" type="parTrans" cxnId="{374D6249-7484-4645-9086-F933ABEDA4F0}">
      <dgm:prSet/>
      <dgm:spPr/>
      <dgm:t>
        <a:bodyPr/>
        <a:lstStyle/>
        <a:p>
          <a:endParaRPr lang="zh-TW" altLang="en-US"/>
        </a:p>
      </dgm:t>
    </dgm:pt>
    <dgm:pt modelId="{73457C2D-BD05-4AA3-86B2-826C870B9B99}" type="sibTrans" cxnId="{374D6249-7484-4645-9086-F933ABEDA4F0}">
      <dgm:prSet/>
      <dgm:spPr/>
      <dgm:t>
        <a:bodyPr/>
        <a:lstStyle/>
        <a:p>
          <a:endParaRPr lang="zh-TW" altLang="en-US"/>
        </a:p>
      </dgm:t>
    </dgm:pt>
    <dgm:pt modelId="{1A6210C8-0F5E-4899-9DE0-2543C14960D6}" type="pres">
      <dgm:prSet presAssocID="{DE680441-1EC9-4C34-A8AA-567E712D0B90}" presName="Name0" presStyleCnt="0">
        <dgm:presLayoutVars>
          <dgm:dir/>
          <dgm:resizeHandles val="exact"/>
        </dgm:presLayoutVars>
      </dgm:prSet>
      <dgm:spPr/>
    </dgm:pt>
    <dgm:pt modelId="{612143F3-385F-4EA9-9D71-B0CF28FDDCB8}" type="pres">
      <dgm:prSet presAssocID="{E34CD187-744A-4AB7-B3E7-D9635A94D4B9}" presName="node" presStyleLbl="node1" presStyleIdx="0" presStyleCnt="3">
        <dgm:presLayoutVars>
          <dgm:bulletEnabled val="1"/>
        </dgm:presLayoutVars>
      </dgm:prSet>
      <dgm:spPr/>
    </dgm:pt>
    <dgm:pt modelId="{645FCEC6-C765-4249-AFD3-99617428EE02}" type="pres">
      <dgm:prSet presAssocID="{F76B61C6-845D-4A7E-9C1A-7EC0A153DE03}" presName="sibTrans" presStyleLbl="sibTrans2D1" presStyleIdx="0" presStyleCnt="2"/>
      <dgm:spPr/>
    </dgm:pt>
    <dgm:pt modelId="{00775D3A-C3D5-4A1F-8DE6-B6979C23430B}" type="pres">
      <dgm:prSet presAssocID="{F76B61C6-845D-4A7E-9C1A-7EC0A153DE03}" presName="connectorText" presStyleLbl="sibTrans2D1" presStyleIdx="0" presStyleCnt="2"/>
      <dgm:spPr/>
    </dgm:pt>
    <dgm:pt modelId="{FB633104-B7AD-4725-A193-9489D07E7C57}" type="pres">
      <dgm:prSet presAssocID="{EC3B5354-4AF7-472E-AFDA-682C133ECD48}" presName="node" presStyleLbl="node1" presStyleIdx="1" presStyleCnt="3">
        <dgm:presLayoutVars>
          <dgm:bulletEnabled val="1"/>
        </dgm:presLayoutVars>
      </dgm:prSet>
      <dgm:spPr/>
    </dgm:pt>
    <dgm:pt modelId="{DBB0EB58-CFCA-434E-AE58-B4C5DE3BFA8D}" type="pres">
      <dgm:prSet presAssocID="{96ABF592-F598-48F1-BCFB-FA2728AA78CD}" presName="sibTrans" presStyleLbl="sibTrans2D1" presStyleIdx="1" presStyleCnt="2"/>
      <dgm:spPr/>
    </dgm:pt>
    <dgm:pt modelId="{503A05FC-F4DA-478A-B4D7-BB51FDE3DC92}" type="pres">
      <dgm:prSet presAssocID="{96ABF592-F598-48F1-BCFB-FA2728AA78CD}" presName="connectorText" presStyleLbl="sibTrans2D1" presStyleIdx="1" presStyleCnt="2"/>
      <dgm:spPr/>
    </dgm:pt>
    <dgm:pt modelId="{81345822-5F08-44B4-B880-BF4F8DA4766D}" type="pres">
      <dgm:prSet presAssocID="{1F454FD5-237D-4510-BB98-3DFCB2DA1CA2}" presName="node" presStyleLbl="node1" presStyleIdx="2" presStyleCnt="3">
        <dgm:presLayoutVars>
          <dgm:bulletEnabled val="1"/>
        </dgm:presLayoutVars>
      </dgm:prSet>
      <dgm:spPr/>
    </dgm:pt>
  </dgm:ptLst>
  <dgm:cxnLst>
    <dgm:cxn modelId="{4C97F136-1D60-4D5E-A51C-3B2C587D5671}" type="presOf" srcId="{1F454FD5-237D-4510-BB98-3DFCB2DA1CA2}" destId="{81345822-5F08-44B4-B880-BF4F8DA4766D}" srcOrd="0" destOrd="0" presId="urn:microsoft.com/office/officeart/2005/8/layout/process1"/>
    <dgm:cxn modelId="{6716753E-5BF3-4AC6-8519-6FF874545AE8}" type="presOf" srcId="{F76B61C6-845D-4A7E-9C1A-7EC0A153DE03}" destId="{645FCEC6-C765-4249-AFD3-99617428EE02}" srcOrd="0" destOrd="0" presId="urn:microsoft.com/office/officeart/2005/8/layout/process1"/>
    <dgm:cxn modelId="{374D6249-7484-4645-9086-F933ABEDA4F0}" srcId="{DE680441-1EC9-4C34-A8AA-567E712D0B90}" destId="{1F454FD5-237D-4510-BB98-3DFCB2DA1CA2}" srcOrd="2" destOrd="0" parTransId="{F4F9D4FE-94AF-4D01-94DC-150094D0E22D}" sibTransId="{73457C2D-BD05-4AA3-86B2-826C870B9B99}"/>
    <dgm:cxn modelId="{E0FC589C-0456-44D2-891A-A864D474C3D8}" type="presOf" srcId="{F76B61C6-845D-4A7E-9C1A-7EC0A153DE03}" destId="{00775D3A-C3D5-4A1F-8DE6-B6979C23430B}" srcOrd="1" destOrd="0" presId="urn:microsoft.com/office/officeart/2005/8/layout/process1"/>
    <dgm:cxn modelId="{0FDFD8D5-5F2C-4A2E-924D-B5FAD31CF0E4}" type="presOf" srcId="{EC3B5354-4AF7-472E-AFDA-682C133ECD48}" destId="{FB633104-B7AD-4725-A193-9489D07E7C57}" srcOrd="0" destOrd="0" presId="urn:microsoft.com/office/officeart/2005/8/layout/process1"/>
    <dgm:cxn modelId="{3699E9D7-1EC9-4089-9B99-A6A4DD413C1A}" type="presOf" srcId="{96ABF592-F598-48F1-BCFB-FA2728AA78CD}" destId="{DBB0EB58-CFCA-434E-AE58-B4C5DE3BFA8D}" srcOrd="0" destOrd="0" presId="urn:microsoft.com/office/officeart/2005/8/layout/process1"/>
    <dgm:cxn modelId="{3CC2B0DF-4D4E-433C-91CE-2521352B0DE2}" srcId="{DE680441-1EC9-4C34-A8AA-567E712D0B90}" destId="{E34CD187-744A-4AB7-B3E7-D9635A94D4B9}" srcOrd="0" destOrd="0" parTransId="{40EE14CE-167D-4901-88C5-7EC130C61F0E}" sibTransId="{F76B61C6-845D-4A7E-9C1A-7EC0A153DE03}"/>
    <dgm:cxn modelId="{FD272FE2-43A9-4F1C-B0FF-D292BA13A322}" type="presOf" srcId="{96ABF592-F598-48F1-BCFB-FA2728AA78CD}" destId="{503A05FC-F4DA-478A-B4D7-BB51FDE3DC92}" srcOrd="1" destOrd="0" presId="urn:microsoft.com/office/officeart/2005/8/layout/process1"/>
    <dgm:cxn modelId="{5EDC98EF-CCBB-44AD-B52F-F7296BC1BD0C}" type="presOf" srcId="{E34CD187-744A-4AB7-B3E7-D9635A94D4B9}" destId="{612143F3-385F-4EA9-9D71-B0CF28FDDCB8}" srcOrd="0" destOrd="0" presId="urn:microsoft.com/office/officeart/2005/8/layout/process1"/>
    <dgm:cxn modelId="{027931F0-E1F8-4005-8973-7BB9295F346D}" srcId="{DE680441-1EC9-4C34-A8AA-567E712D0B90}" destId="{EC3B5354-4AF7-472E-AFDA-682C133ECD48}" srcOrd="1" destOrd="0" parTransId="{BBA2CCB1-D65A-489D-B834-8E9A75B18AB6}" sibTransId="{96ABF592-F598-48F1-BCFB-FA2728AA78CD}"/>
    <dgm:cxn modelId="{F7FCB1F1-ADF8-4748-A27E-6C86A011C1B2}" type="presOf" srcId="{DE680441-1EC9-4C34-A8AA-567E712D0B90}" destId="{1A6210C8-0F5E-4899-9DE0-2543C14960D6}" srcOrd="0" destOrd="0" presId="urn:microsoft.com/office/officeart/2005/8/layout/process1"/>
    <dgm:cxn modelId="{5C36A8FF-EC0A-4881-A2AC-B236523EDA1D}" type="presParOf" srcId="{1A6210C8-0F5E-4899-9DE0-2543C14960D6}" destId="{612143F3-385F-4EA9-9D71-B0CF28FDDCB8}" srcOrd="0" destOrd="0" presId="urn:microsoft.com/office/officeart/2005/8/layout/process1"/>
    <dgm:cxn modelId="{D6E808FD-D373-45CD-915B-30B00F96BE7A}" type="presParOf" srcId="{1A6210C8-0F5E-4899-9DE0-2543C14960D6}" destId="{645FCEC6-C765-4249-AFD3-99617428EE02}" srcOrd="1" destOrd="0" presId="urn:microsoft.com/office/officeart/2005/8/layout/process1"/>
    <dgm:cxn modelId="{BF3FF582-14CC-46DD-912F-C194B06781C0}" type="presParOf" srcId="{645FCEC6-C765-4249-AFD3-99617428EE02}" destId="{00775D3A-C3D5-4A1F-8DE6-B6979C23430B}" srcOrd="0" destOrd="0" presId="urn:microsoft.com/office/officeart/2005/8/layout/process1"/>
    <dgm:cxn modelId="{B47DEBBB-E6B9-42EF-A83C-25EE2F150D4E}" type="presParOf" srcId="{1A6210C8-0F5E-4899-9DE0-2543C14960D6}" destId="{FB633104-B7AD-4725-A193-9489D07E7C57}" srcOrd="2" destOrd="0" presId="urn:microsoft.com/office/officeart/2005/8/layout/process1"/>
    <dgm:cxn modelId="{7DC73989-B700-4C0A-80A7-3CFA52E52263}" type="presParOf" srcId="{1A6210C8-0F5E-4899-9DE0-2543C14960D6}" destId="{DBB0EB58-CFCA-434E-AE58-B4C5DE3BFA8D}" srcOrd="3" destOrd="0" presId="urn:microsoft.com/office/officeart/2005/8/layout/process1"/>
    <dgm:cxn modelId="{52A230BA-6F3B-4C36-8406-D5BBF5AA2F38}" type="presParOf" srcId="{DBB0EB58-CFCA-434E-AE58-B4C5DE3BFA8D}" destId="{503A05FC-F4DA-478A-B4D7-BB51FDE3DC92}" srcOrd="0" destOrd="0" presId="urn:microsoft.com/office/officeart/2005/8/layout/process1"/>
    <dgm:cxn modelId="{AABA26A0-177A-4F11-8C7D-5C2C479715F9}" type="presParOf" srcId="{1A6210C8-0F5E-4899-9DE0-2543C14960D6}" destId="{81345822-5F08-44B4-B880-BF4F8DA4766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B803C-DAB7-438E-BFE3-5C570F8FB6C4}">
      <dsp:nvSpPr>
        <dsp:cNvPr id="0" name=""/>
        <dsp:cNvSpPr/>
      </dsp:nvSpPr>
      <dsp:spPr>
        <a:xfrm>
          <a:off x="2218122" y="1330"/>
          <a:ext cx="3189292" cy="1193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accent6">
                  <a:lumMod val="10000"/>
                </a:schemeClr>
              </a:solidFill>
            </a:rPr>
            <a:t>地方政府</a:t>
          </a:r>
          <a:r>
            <a:rPr lang="en-US" altLang="zh-TW" sz="1800" b="1" kern="1200" dirty="0">
              <a:solidFill>
                <a:schemeClr val="accent6">
                  <a:lumMod val="10000"/>
                </a:schemeClr>
              </a:solidFill>
            </a:rPr>
            <a:t>(</a:t>
          </a:r>
          <a:r>
            <a:rPr lang="zh-TW" altLang="en-US" sz="1800" b="1" kern="1200" dirty="0">
              <a:solidFill>
                <a:schemeClr val="accent6">
                  <a:lumMod val="10000"/>
                </a:schemeClr>
              </a:solidFill>
            </a:rPr>
            <a:t>照管中心</a:t>
          </a:r>
          <a:r>
            <a:rPr lang="en-US" altLang="zh-TW" sz="1800" b="1" kern="1200" dirty="0">
              <a:solidFill>
                <a:schemeClr val="accent6">
                  <a:lumMod val="10000"/>
                </a:schemeClr>
              </a:solidFill>
            </a:rPr>
            <a:t>)</a:t>
          </a:r>
        </a:p>
        <a:p>
          <a:pPr marL="0" lvl="0" indent="0" algn="ctr" defTabSz="800100">
            <a:lnSpc>
              <a:spcPct val="90000"/>
            </a:lnSpc>
            <a:spcBef>
              <a:spcPct val="0"/>
            </a:spcBef>
            <a:spcAft>
              <a:spcPct val="35000"/>
            </a:spcAft>
            <a:buNone/>
          </a:pPr>
          <a:r>
            <a:rPr lang="en-US" altLang="zh-TW" sz="1200" kern="1200" dirty="0">
              <a:solidFill>
                <a:schemeClr val="accent6">
                  <a:lumMod val="10000"/>
                </a:schemeClr>
              </a:solidFill>
            </a:rPr>
            <a:t>(</a:t>
          </a:r>
          <a:r>
            <a:rPr lang="zh-TW" altLang="en-US" sz="1200" kern="1200" dirty="0">
              <a:solidFill>
                <a:schemeClr val="accent6">
                  <a:lumMod val="10000"/>
                </a:schemeClr>
              </a:solidFill>
            </a:rPr>
            <a:t>特約服務單位、發展因地制宜的服務項目、接受民眾申訴、品質監測、核銷費用）</a:t>
          </a:r>
        </a:p>
      </dsp:txBody>
      <dsp:txXfrm>
        <a:off x="2253068" y="36276"/>
        <a:ext cx="3119400" cy="1123267"/>
      </dsp:txXfrm>
    </dsp:sp>
    <dsp:sp modelId="{2016D271-E5F1-4188-9091-3B1F8E0CD2B1}">
      <dsp:nvSpPr>
        <dsp:cNvPr id="0" name=""/>
        <dsp:cNvSpPr/>
      </dsp:nvSpPr>
      <dsp:spPr>
        <a:xfrm rot="3548051">
          <a:off x="3735420" y="2214976"/>
          <a:ext cx="2606584" cy="179282"/>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TW" altLang="en-US" sz="700" kern="1200"/>
        </a:p>
      </dsp:txBody>
      <dsp:txXfrm>
        <a:off x="3789205" y="2250832"/>
        <a:ext cx="2499014" cy="107570"/>
      </dsp:txXfrm>
    </dsp:sp>
    <dsp:sp modelId="{C15C3582-FB23-492E-ABE5-66B62EF87638}">
      <dsp:nvSpPr>
        <dsp:cNvPr id="0" name=""/>
        <dsp:cNvSpPr/>
      </dsp:nvSpPr>
      <dsp:spPr>
        <a:xfrm>
          <a:off x="4338190" y="3370913"/>
          <a:ext cx="2977005" cy="1193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accent6">
                  <a:lumMod val="10000"/>
                </a:schemeClr>
              </a:solidFill>
            </a:rPr>
            <a:t>服務單位</a:t>
          </a:r>
          <a:endParaRPr lang="en-US" altLang="zh-TW" sz="1800" b="1" kern="1200" dirty="0">
            <a:solidFill>
              <a:schemeClr val="accent6">
                <a:lumMod val="10000"/>
              </a:schemeClr>
            </a:solidFill>
          </a:endParaRPr>
        </a:p>
        <a:p>
          <a:pPr marL="0" lvl="0" indent="0" algn="ctr" defTabSz="800100">
            <a:lnSpc>
              <a:spcPct val="90000"/>
            </a:lnSpc>
            <a:spcBef>
              <a:spcPct val="0"/>
            </a:spcBef>
            <a:spcAft>
              <a:spcPct val="35000"/>
            </a:spcAft>
            <a:buNone/>
          </a:pPr>
          <a:r>
            <a:rPr lang="en-US" altLang="zh-TW" sz="1200" kern="1200" dirty="0">
              <a:solidFill>
                <a:schemeClr val="accent6">
                  <a:lumMod val="10000"/>
                </a:schemeClr>
              </a:solidFill>
            </a:rPr>
            <a:t>(</a:t>
          </a:r>
          <a:r>
            <a:rPr lang="zh-TW" altLang="en-US" sz="1200" kern="1200" dirty="0">
              <a:solidFill>
                <a:schemeClr val="accent6">
                  <a:lumMod val="10000"/>
                </a:schemeClr>
              </a:solidFill>
            </a:rPr>
            <a:t>提供服務、品質內控、申請服務費用）</a:t>
          </a:r>
        </a:p>
      </dsp:txBody>
      <dsp:txXfrm>
        <a:off x="4373136" y="3405859"/>
        <a:ext cx="2907113" cy="1123267"/>
      </dsp:txXfrm>
    </dsp:sp>
    <dsp:sp modelId="{D46BD220-FAC7-4B2F-A6C2-229DA03200D1}">
      <dsp:nvSpPr>
        <dsp:cNvPr id="0" name=""/>
        <dsp:cNvSpPr/>
      </dsp:nvSpPr>
      <dsp:spPr>
        <a:xfrm rot="10762806">
          <a:off x="3172309" y="3747943"/>
          <a:ext cx="1042125" cy="242700"/>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rot="10800000">
        <a:off x="3245119" y="3796483"/>
        <a:ext cx="896505" cy="145620"/>
      </dsp:txXfrm>
    </dsp:sp>
    <dsp:sp modelId="{AED5ADDA-0BD7-4CB5-B5E5-BABBC52AF6AD}">
      <dsp:nvSpPr>
        <dsp:cNvPr id="0" name=""/>
        <dsp:cNvSpPr/>
      </dsp:nvSpPr>
      <dsp:spPr>
        <a:xfrm>
          <a:off x="649290" y="3414021"/>
          <a:ext cx="2386319" cy="1193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accent6">
                  <a:lumMod val="10000"/>
                </a:schemeClr>
              </a:solidFill>
            </a:rPr>
            <a:t>長照需求者</a:t>
          </a:r>
          <a:endParaRPr lang="en-US" altLang="zh-TW" sz="1800" b="1" kern="1200" dirty="0">
            <a:solidFill>
              <a:schemeClr val="accent6">
                <a:lumMod val="10000"/>
              </a:schemeClr>
            </a:solidFill>
          </a:endParaRPr>
        </a:p>
        <a:p>
          <a:pPr marL="0" lvl="0" indent="0" algn="ctr" defTabSz="800100">
            <a:lnSpc>
              <a:spcPct val="90000"/>
            </a:lnSpc>
            <a:spcBef>
              <a:spcPct val="0"/>
            </a:spcBef>
            <a:spcAft>
              <a:spcPct val="35000"/>
            </a:spcAft>
            <a:buNone/>
          </a:pPr>
          <a:r>
            <a:rPr lang="en-US" altLang="zh-TW" sz="1200" kern="1200" dirty="0">
              <a:solidFill>
                <a:schemeClr val="accent6">
                  <a:lumMod val="10000"/>
                </a:schemeClr>
              </a:solidFill>
            </a:rPr>
            <a:t>(</a:t>
          </a:r>
          <a:r>
            <a:rPr lang="zh-TW" altLang="en-US" sz="1200" kern="1200" dirty="0">
              <a:solidFill>
                <a:schemeClr val="accent6">
                  <a:lumMod val="10000"/>
                </a:schemeClr>
              </a:solidFill>
            </a:rPr>
            <a:t>申請長照服務、接受照顧管理評估、討論照顧計畫、</a:t>
          </a:r>
          <a:endParaRPr lang="en-US" altLang="zh-TW" sz="1200" kern="1200" dirty="0">
            <a:solidFill>
              <a:schemeClr val="accent6">
                <a:lumMod val="10000"/>
              </a:schemeClr>
            </a:solidFill>
          </a:endParaRPr>
        </a:p>
        <a:p>
          <a:pPr marL="0" lvl="0" indent="0" algn="ctr" defTabSz="800100">
            <a:lnSpc>
              <a:spcPct val="90000"/>
            </a:lnSpc>
            <a:spcBef>
              <a:spcPct val="0"/>
            </a:spcBef>
            <a:spcAft>
              <a:spcPct val="35000"/>
            </a:spcAft>
            <a:buNone/>
          </a:pPr>
          <a:r>
            <a:rPr lang="zh-TW" altLang="en-US" sz="1200" kern="1200" dirty="0">
              <a:solidFill>
                <a:schemeClr val="accent6">
                  <a:lumMod val="10000"/>
                </a:schemeClr>
              </a:solidFill>
            </a:rPr>
            <a:t>負擔部分金額）</a:t>
          </a:r>
        </a:p>
      </dsp:txBody>
      <dsp:txXfrm>
        <a:off x="684236" y="3448967"/>
        <a:ext cx="2316427" cy="1123267"/>
      </dsp:txXfrm>
    </dsp:sp>
    <dsp:sp modelId="{62BBD43B-E7CD-4E53-86B8-696B88A85813}">
      <dsp:nvSpPr>
        <dsp:cNvPr id="0" name=""/>
        <dsp:cNvSpPr/>
      </dsp:nvSpPr>
      <dsp:spPr>
        <a:xfrm rot="18000000">
          <a:off x="1247424" y="2209624"/>
          <a:ext cx="2640161" cy="174956"/>
        </a:xfrm>
        <a:prstGeom prst="lef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TW" altLang="en-US" sz="700" kern="1200"/>
        </a:p>
      </dsp:txBody>
      <dsp:txXfrm>
        <a:off x="1299911" y="2244615"/>
        <a:ext cx="2535187" cy="104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86022-7AB4-49D7-8C11-3837F80BF16C}">
      <dsp:nvSpPr>
        <dsp:cNvPr id="0" name=""/>
        <dsp:cNvSpPr/>
      </dsp:nvSpPr>
      <dsp:spPr>
        <a:xfrm>
          <a:off x="1719669" y="817"/>
          <a:ext cx="1904980" cy="95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solidFill>
                <a:schemeClr val="accent6">
                  <a:lumMod val="10000"/>
                </a:schemeClr>
              </a:solidFill>
            </a:rPr>
            <a:t>個人額度</a:t>
          </a:r>
        </a:p>
      </dsp:txBody>
      <dsp:txXfrm>
        <a:off x="1747566" y="28714"/>
        <a:ext cx="1849186" cy="896696"/>
      </dsp:txXfrm>
    </dsp:sp>
    <dsp:sp modelId="{C3019DA1-59FC-4F9C-AA18-14C9B57B147E}">
      <dsp:nvSpPr>
        <dsp:cNvPr id="0" name=""/>
        <dsp:cNvSpPr/>
      </dsp:nvSpPr>
      <dsp:spPr>
        <a:xfrm>
          <a:off x="1910167" y="953307"/>
          <a:ext cx="190498" cy="714367"/>
        </a:xfrm>
        <a:custGeom>
          <a:avLst/>
          <a:gdLst/>
          <a:ahLst/>
          <a:cxnLst/>
          <a:rect l="0" t="0" r="0" b="0"/>
          <a:pathLst>
            <a:path>
              <a:moveTo>
                <a:pt x="0" y="0"/>
              </a:moveTo>
              <a:lnTo>
                <a:pt x="0" y="714367"/>
              </a:lnTo>
              <a:lnTo>
                <a:pt x="190498" y="714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711E5-4173-491E-ABAE-48E85BAA0CF3}">
      <dsp:nvSpPr>
        <dsp:cNvPr id="0" name=""/>
        <dsp:cNvSpPr/>
      </dsp:nvSpPr>
      <dsp:spPr>
        <a:xfrm>
          <a:off x="2100665" y="1191430"/>
          <a:ext cx="1523984" cy="952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TW" altLang="en-US" sz="1500" kern="1200" dirty="0"/>
            <a:t>照顧及專業服務給付額度</a:t>
          </a:r>
        </a:p>
      </dsp:txBody>
      <dsp:txXfrm>
        <a:off x="2128562" y="1219327"/>
        <a:ext cx="1468190" cy="896696"/>
      </dsp:txXfrm>
    </dsp:sp>
    <dsp:sp modelId="{EFEB6103-F294-448A-B0B8-3FE4431DFADE}">
      <dsp:nvSpPr>
        <dsp:cNvPr id="0" name=""/>
        <dsp:cNvSpPr/>
      </dsp:nvSpPr>
      <dsp:spPr>
        <a:xfrm>
          <a:off x="1910167" y="953307"/>
          <a:ext cx="190498" cy="1904980"/>
        </a:xfrm>
        <a:custGeom>
          <a:avLst/>
          <a:gdLst/>
          <a:ahLst/>
          <a:cxnLst/>
          <a:rect l="0" t="0" r="0" b="0"/>
          <a:pathLst>
            <a:path>
              <a:moveTo>
                <a:pt x="0" y="0"/>
              </a:moveTo>
              <a:lnTo>
                <a:pt x="0" y="1904980"/>
              </a:lnTo>
              <a:lnTo>
                <a:pt x="190498" y="190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10F1BD-BB7D-4083-83F3-BB27AD1F3819}">
      <dsp:nvSpPr>
        <dsp:cNvPr id="0" name=""/>
        <dsp:cNvSpPr/>
      </dsp:nvSpPr>
      <dsp:spPr>
        <a:xfrm>
          <a:off x="2100665" y="2382042"/>
          <a:ext cx="1523984" cy="952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TW" altLang="en-US" sz="1500" kern="1200" dirty="0"/>
            <a:t>交通接送服務給付額度</a:t>
          </a:r>
        </a:p>
      </dsp:txBody>
      <dsp:txXfrm>
        <a:off x="2128562" y="2409939"/>
        <a:ext cx="1468190" cy="896696"/>
      </dsp:txXfrm>
    </dsp:sp>
    <dsp:sp modelId="{8E9A2D93-7F9C-4DF3-B704-2577D10B25AD}">
      <dsp:nvSpPr>
        <dsp:cNvPr id="0" name=""/>
        <dsp:cNvSpPr/>
      </dsp:nvSpPr>
      <dsp:spPr>
        <a:xfrm>
          <a:off x="1910167" y="953307"/>
          <a:ext cx="190498" cy="3095593"/>
        </a:xfrm>
        <a:custGeom>
          <a:avLst/>
          <a:gdLst/>
          <a:ahLst/>
          <a:cxnLst/>
          <a:rect l="0" t="0" r="0" b="0"/>
          <a:pathLst>
            <a:path>
              <a:moveTo>
                <a:pt x="0" y="0"/>
              </a:moveTo>
              <a:lnTo>
                <a:pt x="0" y="3095593"/>
              </a:lnTo>
              <a:lnTo>
                <a:pt x="190498" y="3095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88502-3426-473D-999B-78BA69F18B62}">
      <dsp:nvSpPr>
        <dsp:cNvPr id="0" name=""/>
        <dsp:cNvSpPr/>
      </dsp:nvSpPr>
      <dsp:spPr>
        <a:xfrm>
          <a:off x="2100665" y="3572655"/>
          <a:ext cx="1523984" cy="952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TW" altLang="en-US" sz="1500" kern="1200" dirty="0"/>
            <a:t>輔具服務及居家無障礙環境改善服務給付額度</a:t>
          </a:r>
        </a:p>
      </dsp:txBody>
      <dsp:txXfrm>
        <a:off x="2128562" y="3600552"/>
        <a:ext cx="1468190" cy="896696"/>
      </dsp:txXfrm>
    </dsp:sp>
    <dsp:sp modelId="{1750295D-4501-4F32-9E55-35BAF57BF116}">
      <dsp:nvSpPr>
        <dsp:cNvPr id="0" name=""/>
        <dsp:cNvSpPr/>
      </dsp:nvSpPr>
      <dsp:spPr>
        <a:xfrm>
          <a:off x="4100894" y="817"/>
          <a:ext cx="1904980" cy="95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solidFill>
                <a:schemeClr val="accent6">
                  <a:lumMod val="10000"/>
                </a:schemeClr>
              </a:solidFill>
            </a:rPr>
            <a:t>喘息服務給付額度</a:t>
          </a:r>
        </a:p>
      </dsp:txBody>
      <dsp:txXfrm>
        <a:off x="4128791" y="28714"/>
        <a:ext cx="1849186" cy="896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82721-0920-4136-AF27-BC3EE4F0375A}">
      <dsp:nvSpPr>
        <dsp:cNvPr id="0" name=""/>
        <dsp:cNvSpPr/>
      </dsp:nvSpPr>
      <dsp:spPr>
        <a:xfrm>
          <a:off x="0" y="2320"/>
          <a:ext cx="196788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1AB45-F403-4A88-9ED9-609748566088}">
      <dsp:nvSpPr>
        <dsp:cNvPr id="0" name=""/>
        <dsp:cNvSpPr/>
      </dsp:nvSpPr>
      <dsp:spPr>
        <a:xfrm>
          <a:off x="0" y="2320"/>
          <a:ext cx="258980" cy="47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TW" altLang="en-US" sz="1500" b="1" kern="1200" dirty="0">
              <a:solidFill>
                <a:schemeClr val="accent6">
                  <a:lumMod val="75000"/>
                </a:schemeClr>
              </a:solidFill>
            </a:rPr>
            <a:t>不扣服務給付額度、免部分負擔的照顧組合</a:t>
          </a:r>
        </a:p>
      </dsp:txBody>
      <dsp:txXfrm>
        <a:off x="0" y="2320"/>
        <a:ext cx="258980" cy="4747886"/>
      </dsp:txXfrm>
    </dsp:sp>
    <dsp:sp modelId="{EBFE3956-A969-4D5A-BCAC-2C450F1F6BCB}">
      <dsp:nvSpPr>
        <dsp:cNvPr id="0" name=""/>
        <dsp:cNvSpPr/>
      </dsp:nvSpPr>
      <dsp:spPr>
        <a:xfrm>
          <a:off x="288499" y="112671"/>
          <a:ext cx="1544785" cy="22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TW" altLang="en-US" sz="2600" kern="1200" dirty="0"/>
            <a:t>照顧計畫擬定、服務連結、照顧管理</a:t>
          </a:r>
        </a:p>
      </dsp:txBody>
      <dsp:txXfrm>
        <a:off x="288499" y="112671"/>
        <a:ext cx="1544785" cy="2207025"/>
      </dsp:txXfrm>
    </dsp:sp>
    <dsp:sp modelId="{5EF48816-5A2C-43DE-8D3E-0D3FDA52F165}">
      <dsp:nvSpPr>
        <dsp:cNvPr id="0" name=""/>
        <dsp:cNvSpPr/>
      </dsp:nvSpPr>
      <dsp:spPr>
        <a:xfrm>
          <a:off x="258980" y="2319697"/>
          <a:ext cx="15743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4C24C-9748-4DB8-8F65-098B39C24316}">
      <dsp:nvSpPr>
        <dsp:cNvPr id="0" name=""/>
        <dsp:cNvSpPr/>
      </dsp:nvSpPr>
      <dsp:spPr>
        <a:xfrm>
          <a:off x="288499" y="2430048"/>
          <a:ext cx="1544785" cy="22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TW" altLang="en-US" sz="2600" kern="1200" dirty="0"/>
            <a:t>政策鼓勵（原服務加成機制）</a:t>
          </a:r>
        </a:p>
      </dsp:txBody>
      <dsp:txXfrm>
        <a:off x="288499" y="2430048"/>
        <a:ext cx="1544785" cy="2207025"/>
      </dsp:txXfrm>
    </dsp:sp>
    <dsp:sp modelId="{D6EA3A3F-5AEB-43F3-9F0D-42A9376FD702}">
      <dsp:nvSpPr>
        <dsp:cNvPr id="0" name=""/>
        <dsp:cNvSpPr/>
      </dsp:nvSpPr>
      <dsp:spPr>
        <a:xfrm>
          <a:off x="258980" y="4637074"/>
          <a:ext cx="15743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AD15A-EFF8-4126-9530-EA4FE3D8A4C9}">
      <dsp:nvSpPr>
        <dsp:cNvPr id="0" name=""/>
        <dsp:cNvSpPr/>
      </dsp:nvSpPr>
      <dsp:spPr>
        <a:xfrm>
          <a:off x="0" y="691276"/>
          <a:ext cx="8424936" cy="921702"/>
        </a:xfrm>
        <a:prstGeom prst="notched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1A2CB-8DE4-414A-B1F8-AF6D5E70FBF4}">
      <dsp:nvSpPr>
        <dsp:cNvPr id="0" name=""/>
        <dsp:cNvSpPr/>
      </dsp:nvSpPr>
      <dsp:spPr>
        <a:xfrm>
          <a:off x="2666" y="0"/>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ts val="1920"/>
            </a:lnSpc>
            <a:spcBef>
              <a:spcPct val="0"/>
            </a:spcBef>
            <a:spcAft>
              <a:spcPts val="0"/>
            </a:spcAft>
            <a:buNone/>
          </a:pPr>
          <a:r>
            <a:rPr lang="zh-TW" altLang="en-US" sz="1800" b="1" kern="1200" dirty="0">
              <a:latin typeface="微軟正黑體" panose="020B0604030504040204" pitchFamily="34" charset="-120"/>
              <a:ea typeface="微軟正黑體" panose="020B0604030504040204" pitchFamily="34" charset="-120"/>
            </a:rPr>
            <a:t>申請</a:t>
          </a:r>
        </a:p>
      </dsp:txBody>
      <dsp:txXfrm>
        <a:off x="2666" y="0"/>
        <a:ext cx="960763" cy="921702"/>
      </dsp:txXfrm>
    </dsp:sp>
    <dsp:sp modelId="{D5E67B8E-7E87-410B-B859-B74BC5297724}">
      <dsp:nvSpPr>
        <dsp:cNvPr id="0" name=""/>
        <dsp:cNvSpPr/>
      </dsp:nvSpPr>
      <dsp:spPr>
        <a:xfrm>
          <a:off x="367835" y="1036915"/>
          <a:ext cx="230425" cy="230425"/>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87B62-679E-408B-A73A-D8D775C88884}">
      <dsp:nvSpPr>
        <dsp:cNvPr id="0" name=""/>
        <dsp:cNvSpPr/>
      </dsp:nvSpPr>
      <dsp:spPr>
        <a:xfrm>
          <a:off x="1011467" y="1382553"/>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ts val="1920"/>
            </a:lnSpc>
            <a:spcBef>
              <a:spcPct val="0"/>
            </a:spcBef>
            <a:spcAft>
              <a:spcPts val="0"/>
            </a:spcAft>
            <a:buNone/>
          </a:pPr>
          <a:r>
            <a:rPr lang="zh-TW" altLang="en-US" sz="1600" b="1" kern="1200" dirty="0">
              <a:latin typeface="微軟正黑體" panose="020B0604030504040204" pitchFamily="34" charset="-120"/>
              <a:ea typeface="微軟正黑體" panose="020B0604030504040204" pitchFamily="34" charset="-120"/>
            </a:rPr>
            <a:t>需求評估</a:t>
          </a:r>
        </a:p>
      </dsp:txBody>
      <dsp:txXfrm>
        <a:off x="1011467" y="1382553"/>
        <a:ext cx="960763" cy="921702"/>
      </dsp:txXfrm>
    </dsp:sp>
    <dsp:sp modelId="{2392B5C2-BEF6-4E37-A4E7-46E7F71E6EE3}">
      <dsp:nvSpPr>
        <dsp:cNvPr id="0" name=""/>
        <dsp:cNvSpPr/>
      </dsp:nvSpPr>
      <dsp:spPr>
        <a:xfrm>
          <a:off x="1376636" y="1036915"/>
          <a:ext cx="230425" cy="230425"/>
        </a:xfrm>
        <a:prstGeom prst="ellipse">
          <a:avLst/>
        </a:prstGeom>
        <a:solidFill>
          <a:schemeClr val="accent2">
            <a:shade val="50000"/>
            <a:hueOff val="7543"/>
            <a:satOff val="25717"/>
            <a:lumOff val="7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8E7D0-798E-4BF9-B253-37F1A64F0C55}">
      <dsp:nvSpPr>
        <dsp:cNvPr id="0" name=""/>
        <dsp:cNvSpPr/>
      </dsp:nvSpPr>
      <dsp:spPr>
        <a:xfrm>
          <a:off x="2020269" y="0"/>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ts val="1920"/>
            </a:lnSpc>
            <a:spcBef>
              <a:spcPct val="0"/>
            </a:spcBef>
            <a:spcAft>
              <a:spcPts val="0"/>
            </a:spcAft>
            <a:buNone/>
          </a:pPr>
          <a:r>
            <a:rPr lang="zh-TW" altLang="en-US" sz="1200" b="1" kern="1200" dirty="0">
              <a:latin typeface="微軟正黑體" panose="020B0604030504040204" pitchFamily="34" charset="-120"/>
              <a:ea typeface="微軟正黑體" panose="020B0604030504040204" pitchFamily="34" charset="-120"/>
            </a:rPr>
            <a:t>系統主動顯示</a:t>
          </a:r>
          <a:r>
            <a:rPr lang="zh-TW" altLang="en-US" sz="1200" b="1" kern="1200" dirty="0">
              <a:solidFill>
                <a:schemeClr val="accent6">
                  <a:lumMod val="75000"/>
                </a:schemeClr>
              </a:solidFill>
              <a:latin typeface="微軟正黑體" panose="020B0604030504040204" pitchFamily="34" charset="-120"/>
              <a:ea typeface="微軟正黑體" panose="020B0604030504040204" pitchFamily="34" charset="-120"/>
            </a:rPr>
            <a:t>問題清單</a:t>
          </a:r>
          <a:r>
            <a:rPr lang="zh-TW" altLang="en-US" sz="1200" b="1" kern="1200" dirty="0">
              <a:latin typeface="微軟正黑體" panose="020B0604030504040204" pitchFamily="34" charset="-120"/>
              <a:ea typeface="微軟正黑體" panose="020B0604030504040204" pitchFamily="34" charset="-120"/>
            </a:rPr>
            <a:t>及失能等級</a:t>
          </a:r>
          <a:r>
            <a:rPr lang="en-US" altLang="zh-TW" sz="1200" b="1" kern="1200" dirty="0">
              <a:latin typeface="微軟正黑體" panose="020B0604030504040204" pitchFamily="34" charset="-120"/>
              <a:ea typeface="微軟正黑體" panose="020B0604030504040204" pitchFamily="34" charset="-120"/>
            </a:rPr>
            <a:t>(</a:t>
          </a:r>
          <a:r>
            <a:rPr lang="zh-TW" altLang="en-US" sz="1200" b="1" kern="1200" dirty="0">
              <a:latin typeface="微軟正黑體" panose="020B0604030504040204" pitchFamily="34" charset="-120"/>
              <a:ea typeface="微軟正黑體" panose="020B0604030504040204" pitchFamily="34" charset="-120"/>
            </a:rPr>
            <a:t>額度</a:t>
          </a:r>
          <a:r>
            <a:rPr lang="en-US" altLang="zh-TW" sz="1200" b="1" kern="1200" dirty="0">
              <a:latin typeface="微軟正黑體" panose="020B0604030504040204" pitchFamily="34" charset="-120"/>
              <a:ea typeface="微軟正黑體" panose="020B0604030504040204" pitchFamily="34" charset="-120"/>
            </a:rPr>
            <a:t>)</a:t>
          </a:r>
          <a:endParaRPr lang="zh-TW" altLang="en-US" sz="1200" b="1" kern="1200" dirty="0">
            <a:latin typeface="微軟正黑體" panose="020B0604030504040204" pitchFamily="34" charset="-120"/>
            <a:ea typeface="微軟正黑體" panose="020B0604030504040204" pitchFamily="34" charset="-120"/>
          </a:endParaRPr>
        </a:p>
      </dsp:txBody>
      <dsp:txXfrm>
        <a:off x="2020269" y="0"/>
        <a:ext cx="960763" cy="921702"/>
      </dsp:txXfrm>
    </dsp:sp>
    <dsp:sp modelId="{35CEEEE4-1E58-4EC3-B877-71D6B570AC5B}">
      <dsp:nvSpPr>
        <dsp:cNvPr id="0" name=""/>
        <dsp:cNvSpPr/>
      </dsp:nvSpPr>
      <dsp:spPr>
        <a:xfrm>
          <a:off x="2385438" y="1036915"/>
          <a:ext cx="230425" cy="230425"/>
        </a:xfrm>
        <a:prstGeom prst="ellipse">
          <a:avLst/>
        </a:prstGeom>
        <a:solidFill>
          <a:schemeClr val="accent2">
            <a:shade val="50000"/>
            <a:hueOff val="15086"/>
            <a:satOff val="51434"/>
            <a:lumOff val="15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57D7C-1C5B-41DA-BF01-732F8E243476}">
      <dsp:nvSpPr>
        <dsp:cNvPr id="0" name=""/>
        <dsp:cNvSpPr/>
      </dsp:nvSpPr>
      <dsp:spPr>
        <a:xfrm>
          <a:off x="3029071" y="1382553"/>
          <a:ext cx="1524299"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ts val="1920"/>
            </a:lnSpc>
            <a:spcBef>
              <a:spcPct val="0"/>
            </a:spcBef>
            <a:spcAft>
              <a:spcPts val="0"/>
            </a:spcAft>
            <a:buNone/>
          </a:pPr>
          <a:r>
            <a:rPr lang="zh-TW" altLang="en-US" sz="1200" b="1" kern="1200" dirty="0">
              <a:solidFill>
                <a:srgbClr val="00B050"/>
              </a:solidFill>
              <a:latin typeface="微軟正黑體" panose="020B0604030504040204" pitchFamily="34" charset="-120"/>
              <a:ea typeface="微軟正黑體" panose="020B0604030504040204" pitchFamily="34" charset="-120"/>
            </a:rPr>
            <a:t>於個案額度內與案家討論確定所需之照顧組合</a:t>
          </a:r>
        </a:p>
      </dsp:txBody>
      <dsp:txXfrm>
        <a:off x="3029071" y="1382553"/>
        <a:ext cx="1524299" cy="921702"/>
      </dsp:txXfrm>
    </dsp:sp>
    <dsp:sp modelId="{84BACB96-46B6-4915-A61C-5E5B811186A5}">
      <dsp:nvSpPr>
        <dsp:cNvPr id="0" name=""/>
        <dsp:cNvSpPr/>
      </dsp:nvSpPr>
      <dsp:spPr>
        <a:xfrm>
          <a:off x="3676008" y="1036915"/>
          <a:ext cx="230425" cy="230425"/>
        </a:xfrm>
        <a:prstGeom prst="ellipse">
          <a:avLst/>
        </a:prstGeom>
        <a:solidFill>
          <a:schemeClr val="accent2">
            <a:shade val="50000"/>
            <a:hueOff val="22629"/>
            <a:satOff val="77151"/>
            <a:lumOff val="23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710CB-322B-411E-B8E5-F20760F102C7}">
      <dsp:nvSpPr>
        <dsp:cNvPr id="0" name=""/>
        <dsp:cNvSpPr/>
      </dsp:nvSpPr>
      <dsp:spPr>
        <a:xfrm>
          <a:off x="4601409" y="0"/>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ts val="1920"/>
            </a:lnSpc>
            <a:spcBef>
              <a:spcPct val="0"/>
            </a:spcBef>
            <a:spcAft>
              <a:spcPts val="0"/>
            </a:spcAft>
            <a:buNone/>
          </a:pPr>
          <a:r>
            <a:rPr lang="zh-TW" altLang="en-US" sz="1600" b="1" kern="1200" dirty="0">
              <a:solidFill>
                <a:srgbClr val="00B050"/>
              </a:solidFill>
              <a:latin typeface="微軟正黑體" panose="020B0604030504040204" pitchFamily="34" charset="-120"/>
              <a:ea typeface="微軟正黑體" panose="020B0604030504040204" pitchFamily="34" charset="-120"/>
            </a:rPr>
            <a:t>派案予特約服務單位</a:t>
          </a:r>
        </a:p>
      </dsp:txBody>
      <dsp:txXfrm>
        <a:off x="4601409" y="0"/>
        <a:ext cx="960763" cy="921702"/>
      </dsp:txXfrm>
    </dsp:sp>
    <dsp:sp modelId="{E62F006D-B53D-4BD1-A7A3-4DAC9A328FC4}">
      <dsp:nvSpPr>
        <dsp:cNvPr id="0" name=""/>
        <dsp:cNvSpPr/>
      </dsp:nvSpPr>
      <dsp:spPr>
        <a:xfrm>
          <a:off x="4966578" y="1036915"/>
          <a:ext cx="230425" cy="230425"/>
        </a:xfrm>
        <a:prstGeom prst="ellipse">
          <a:avLst/>
        </a:prstGeom>
        <a:solidFill>
          <a:schemeClr val="accent2">
            <a:shade val="50000"/>
            <a:hueOff val="22629"/>
            <a:satOff val="77151"/>
            <a:lumOff val="23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BAEA0-9678-4CC5-AAA1-47C93073AE24}">
      <dsp:nvSpPr>
        <dsp:cNvPr id="0" name=""/>
        <dsp:cNvSpPr/>
      </dsp:nvSpPr>
      <dsp:spPr>
        <a:xfrm>
          <a:off x="5610210" y="1382553"/>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ts val="1920"/>
            </a:lnSpc>
            <a:spcBef>
              <a:spcPct val="0"/>
            </a:spcBef>
            <a:spcAft>
              <a:spcPts val="0"/>
            </a:spcAft>
            <a:buNone/>
          </a:pPr>
          <a:r>
            <a:rPr lang="zh-TW" altLang="en-US" sz="1600" b="1" kern="1200" dirty="0">
              <a:solidFill>
                <a:srgbClr val="00B050"/>
              </a:solidFill>
              <a:latin typeface="微軟正黑體" panose="020B0604030504040204" pitchFamily="34" charset="-120"/>
              <a:ea typeface="微軟正黑體" panose="020B0604030504040204" pitchFamily="34" charset="-120"/>
            </a:rPr>
            <a:t>提供長照服務</a:t>
          </a:r>
        </a:p>
      </dsp:txBody>
      <dsp:txXfrm>
        <a:off x="5610210" y="1382553"/>
        <a:ext cx="960763" cy="921702"/>
      </dsp:txXfrm>
    </dsp:sp>
    <dsp:sp modelId="{E95ED008-900C-4233-BA29-E6BE78E5E20F}">
      <dsp:nvSpPr>
        <dsp:cNvPr id="0" name=""/>
        <dsp:cNvSpPr/>
      </dsp:nvSpPr>
      <dsp:spPr>
        <a:xfrm>
          <a:off x="5975379" y="1036915"/>
          <a:ext cx="230425" cy="230425"/>
        </a:xfrm>
        <a:prstGeom prst="ellipse">
          <a:avLst/>
        </a:prstGeom>
        <a:solidFill>
          <a:schemeClr val="accent2">
            <a:shade val="50000"/>
            <a:hueOff val="15086"/>
            <a:satOff val="51434"/>
            <a:lumOff val="15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76135-F338-49AD-A38F-C336AB880040}">
      <dsp:nvSpPr>
        <dsp:cNvPr id="0" name=""/>
        <dsp:cNvSpPr/>
      </dsp:nvSpPr>
      <dsp:spPr>
        <a:xfrm>
          <a:off x="6619012" y="0"/>
          <a:ext cx="960763" cy="92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ts val="1920"/>
            </a:lnSpc>
            <a:spcBef>
              <a:spcPct val="0"/>
            </a:spcBef>
            <a:spcAft>
              <a:spcPts val="0"/>
            </a:spcAft>
            <a:buNone/>
          </a:pPr>
          <a:r>
            <a:rPr lang="zh-TW" altLang="en-US" sz="1600" b="1" kern="1200" dirty="0">
              <a:solidFill>
                <a:srgbClr val="00B050"/>
              </a:solidFill>
              <a:latin typeface="微軟正黑體" panose="020B0604030504040204" pitchFamily="34" charset="-120"/>
              <a:ea typeface="微軟正黑體" panose="020B0604030504040204" pitchFamily="34" charset="-120"/>
            </a:rPr>
            <a:t>申請服務費用</a:t>
          </a:r>
        </a:p>
      </dsp:txBody>
      <dsp:txXfrm>
        <a:off x="6619012" y="0"/>
        <a:ext cx="960763" cy="921702"/>
      </dsp:txXfrm>
    </dsp:sp>
    <dsp:sp modelId="{E6EA81EF-09ED-4BE3-BED8-50BC7E5B050F}">
      <dsp:nvSpPr>
        <dsp:cNvPr id="0" name=""/>
        <dsp:cNvSpPr/>
      </dsp:nvSpPr>
      <dsp:spPr>
        <a:xfrm>
          <a:off x="6984181" y="1036915"/>
          <a:ext cx="230425" cy="230425"/>
        </a:xfrm>
        <a:prstGeom prst="ellipse">
          <a:avLst/>
        </a:prstGeom>
        <a:solidFill>
          <a:schemeClr val="accent2">
            <a:shade val="50000"/>
            <a:hueOff val="7543"/>
            <a:satOff val="25717"/>
            <a:lumOff val="7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8447D-A2F0-4CD9-90D1-40DF82D830BA}">
      <dsp:nvSpPr>
        <dsp:cNvPr id="0" name=""/>
        <dsp:cNvSpPr/>
      </dsp:nvSpPr>
      <dsp:spPr>
        <a:xfrm>
          <a:off x="165095" y="117948"/>
          <a:ext cx="2016545" cy="1364055"/>
        </a:xfrm>
        <a:prstGeom prst="rightArrow">
          <a:avLst>
            <a:gd name="adj1" fmla="val 7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effectLst/>
              <a:latin typeface="標楷體" panose="03000509000000000000" pitchFamily="65" charset="-120"/>
              <a:ea typeface="標楷體" panose="03000509000000000000" pitchFamily="65" charset="-120"/>
              <a:cs typeface="Times New Roman"/>
            </a:rPr>
            <a:t>3,510</a:t>
          </a:r>
          <a:r>
            <a:rPr lang="zh-TW" altLang="en-US" sz="1800" kern="1200" dirty="0">
              <a:effectLst/>
              <a:latin typeface="標楷體" panose="03000509000000000000" pitchFamily="65" charset="-120"/>
              <a:ea typeface="標楷體" panose="03000509000000000000" pitchFamily="65" charset="-120"/>
              <a:cs typeface="Times New Roman"/>
            </a:rPr>
            <a:t>人</a:t>
          </a:r>
          <a:endParaRPr lang="zh-TW" altLang="en-US" sz="1800" kern="1200" dirty="0">
            <a:latin typeface="標楷體" panose="03000509000000000000" pitchFamily="65" charset="-120"/>
            <a:ea typeface="標楷體" panose="03000509000000000000" pitchFamily="65" charset="-120"/>
          </a:endParaRPr>
        </a:p>
      </dsp:txBody>
      <dsp:txXfrm>
        <a:off x="669231" y="322556"/>
        <a:ext cx="1034990" cy="954839"/>
      </dsp:txXfrm>
    </dsp:sp>
    <dsp:sp modelId="{428A671B-E511-48F9-A35E-58A2948BCDFF}">
      <dsp:nvSpPr>
        <dsp:cNvPr id="0" name=""/>
        <dsp:cNvSpPr/>
      </dsp:nvSpPr>
      <dsp:spPr>
        <a:xfrm>
          <a:off x="3008" y="409856"/>
          <a:ext cx="780239" cy="78023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標楷體" panose="03000509000000000000" pitchFamily="65" charset="-120"/>
              <a:ea typeface="標楷體" panose="03000509000000000000" pitchFamily="65" charset="-120"/>
            </a:rPr>
            <a:t>105</a:t>
          </a:r>
          <a:r>
            <a:rPr lang="zh-TW" altLang="en-US" sz="2400" kern="1200" dirty="0">
              <a:latin typeface="標楷體" panose="03000509000000000000" pitchFamily="65" charset="-120"/>
              <a:ea typeface="標楷體" panose="03000509000000000000" pitchFamily="65" charset="-120"/>
            </a:rPr>
            <a:t>年</a:t>
          </a:r>
        </a:p>
      </dsp:txBody>
      <dsp:txXfrm>
        <a:off x="117271" y="524119"/>
        <a:ext cx="551713" cy="551713"/>
      </dsp:txXfrm>
    </dsp:sp>
    <dsp:sp modelId="{F1E8CD64-656E-45CE-A78B-B9477668A5B8}">
      <dsp:nvSpPr>
        <dsp:cNvPr id="0" name=""/>
        <dsp:cNvSpPr/>
      </dsp:nvSpPr>
      <dsp:spPr>
        <a:xfrm>
          <a:off x="2496186" y="117948"/>
          <a:ext cx="1906687" cy="1364055"/>
        </a:xfrm>
        <a:prstGeom prst="rightArrow">
          <a:avLst>
            <a:gd name="adj1" fmla="val 7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ClrTx/>
            <a:buSzTx/>
            <a:buFontTx/>
            <a:buNone/>
          </a:pPr>
          <a:r>
            <a:rPr lang="en-US" altLang="zh-TW" sz="1800" kern="1200" dirty="0">
              <a:effectLst/>
              <a:latin typeface="標楷體" panose="03000509000000000000" pitchFamily="65" charset="-120"/>
              <a:ea typeface="標楷體" panose="03000509000000000000" pitchFamily="65" charset="-120"/>
              <a:cs typeface="Times New Roman"/>
            </a:rPr>
            <a:t>4,210</a:t>
          </a:r>
          <a:r>
            <a:rPr lang="zh-TW" altLang="en-US" sz="1800" kern="1200" dirty="0">
              <a:effectLst/>
              <a:latin typeface="標楷體" panose="03000509000000000000" pitchFamily="65" charset="-120"/>
              <a:ea typeface="標楷體" panose="03000509000000000000" pitchFamily="65" charset="-120"/>
              <a:cs typeface="Times New Roman"/>
            </a:rPr>
            <a:t>人</a:t>
          </a:r>
          <a:endParaRPr lang="zh-TW" altLang="en-US" sz="1800" kern="1200" dirty="0">
            <a:latin typeface="標楷體" panose="03000509000000000000" pitchFamily="65" charset="-120"/>
            <a:ea typeface="標楷體" panose="03000509000000000000" pitchFamily="65" charset="-120"/>
          </a:endParaRPr>
        </a:p>
      </dsp:txBody>
      <dsp:txXfrm>
        <a:off x="2972858" y="322556"/>
        <a:ext cx="952596" cy="954839"/>
      </dsp:txXfrm>
    </dsp:sp>
    <dsp:sp modelId="{7C496987-C43C-4FAF-945E-C95F67EE1D74}">
      <dsp:nvSpPr>
        <dsp:cNvPr id="0" name=""/>
        <dsp:cNvSpPr/>
      </dsp:nvSpPr>
      <dsp:spPr>
        <a:xfrm>
          <a:off x="2279170" y="409856"/>
          <a:ext cx="780239" cy="78023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標楷體" panose="03000509000000000000" pitchFamily="65" charset="-120"/>
              <a:ea typeface="標楷體" panose="03000509000000000000" pitchFamily="65" charset="-120"/>
            </a:rPr>
            <a:t>106</a:t>
          </a:r>
          <a:r>
            <a:rPr lang="zh-TW" altLang="en-US" sz="2400" kern="1200" dirty="0">
              <a:latin typeface="標楷體" panose="03000509000000000000" pitchFamily="65" charset="-120"/>
              <a:ea typeface="標楷體" panose="03000509000000000000" pitchFamily="65" charset="-120"/>
            </a:rPr>
            <a:t>年</a:t>
          </a:r>
        </a:p>
      </dsp:txBody>
      <dsp:txXfrm>
        <a:off x="2393433" y="524119"/>
        <a:ext cx="551713" cy="551713"/>
      </dsp:txXfrm>
    </dsp:sp>
    <dsp:sp modelId="{1E09AF8D-6E18-4099-B56D-965DC63E5B32}">
      <dsp:nvSpPr>
        <dsp:cNvPr id="0" name=""/>
        <dsp:cNvSpPr/>
      </dsp:nvSpPr>
      <dsp:spPr>
        <a:xfrm>
          <a:off x="4387714" y="157328"/>
          <a:ext cx="2286680" cy="1364055"/>
        </a:xfrm>
        <a:prstGeom prst="rightArrow">
          <a:avLst>
            <a:gd name="adj1" fmla="val 7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ClrTx/>
            <a:buSzTx/>
            <a:buFontTx/>
            <a:buNone/>
          </a:pPr>
          <a:r>
            <a:rPr lang="en-US" altLang="zh-TW" sz="1800" kern="1200" dirty="0">
              <a:effectLst/>
              <a:latin typeface="標楷體" panose="03000509000000000000" pitchFamily="65" charset="-120"/>
              <a:ea typeface="標楷體" panose="03000509000000000000" pitchFamily="65" charset="-120"/>
              <a:cs typeface="Times New Roman"/>
            </a:rPr>
            <a:t>   5,000</a:t>
          </a:r>
          <a:r>
            <a:rPr lang="zh-TW" altLang="en-US" sz="1800" kern="1200" dirty="0">
              <a:effectLst/>
              <a:latin typeface="標楷體" panose="03000509000000000000" pitchFamily="65" charset="-120"/>
              <a:ea typeface="標楷體" panose="03000509000000000000" pitchFamily="65" charset="-120"/>
              <a:cs typeface="Times New Roman"/>
            </a:rPr>
            <a:t>人</a:t>
          </a:r>
          <a:endParaRPr lang="zh-TW" altLang="en-US" sz="1800" kern="1200" dirty="0">
            <a:latin typeface="標楷體" panose="03000509000000000000" pitchFamily="65" charset="-120"/>
            <a:ea typeface="標楷體" panose="03000509000000000000" pitchFamily="65" charset="-120"/>
          </a:endParaRPr>
        </a:p>
      </dsp:txBody>
      <dsp:txXfrm>
        <a:off x="4959384" y="361936"/>
        <a:ext cx="1237591" cy="954839"/>
      </dsp:txXfrm>
    </dsp:sp>
    <dsp:sp modelId="{F5455857-7A3E-48FE-B812-F5E43FB3CCC8}">
      <dsp:nvSpPr>
        <dsp:cNvPr id="0" name=""/>
        <dsp:cNvSpPr/>
      </dsp:nvSpPr>
      <dsp:spPr>
        <a:xfrm>
          <a:off x="4500404" y="409856"/>
          <a:ext cx="780239" cy="78023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標楷體" panose="03000509000000000000" pitchFamily="65" charset="-120"/>
              <a:ea typeface="標楷體" panose="03000509000000000000" pitchFamily="65" charset="-120"/>
            </a:rPr>
            <a:t>107</a:t>
          </a:r>
          <a:r>
            <a:rPr lang="zh-TW" altLang="en-US" sz="2400" kern="1200" dirty="0">
              <a:latin typeface="標楷體" panose="03000509000000000000" pitchFamily="65" charset="-120"/>
              <a:ea typeface="標楷體" panose="03000509000000000000" pitchFamily="65" charset="-120"/>
            </a:rPr>
            <a:t>年</a:t>
          </a:r>
        </a:p>
      </dsp:txBody>
      <dsp:txXfrm>
        <a:off x="4614667" y="524119"/>
        <a:ext cx="551713" cy="551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143F3-385F-4EA9-9D71-B0CF28FDDCB8}">
      <dsp:nvSpPr>
        <dsp:cNvPr id="0" name=""/>
        <dsp:cNvSpPr/>
      </dsp:nvSpPr>
      <dsp:spPr>
        <a:xfrm>
          <a:off x="6654" y="209713"/>
          <a:ext cx="1988914" cy="11933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solidFill>
                <a:schemeClr val="bg1"/>
              </a:solidFill>
            </a:rPr>
            <a:t>入院</a:t>
          </a:r>
        </a:p>
      </dsp:txBody>
      <dsp:txXfrm>
        <a:off x="41606" y="244665"/>
        <a:ext cx="1919010" cy="1123444"/>
      </dsp:txXfrm>
    </dsp:sp>
    <dsp:sp modelId="{645FCEC6-C765-4249-AFD3-99617428EE02}">
      <dsp:nvSpPr>
        <dsp:cNvPr id="0" name=""/>
        <dsp:cNvSpPr/>
      </dsp:nvSpPr>
      <dsp:spPr>
        <a:xfrm>
          <a:off x="2194460" y="559762"/>
          <a:ext cx="421649" cy="4932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2194460" y="658412"/>
        <a:ext cx="295154" cy="295950"/>
      </dsp:txXfrm>
    </dsp:sp>
    <dsp:sp modelId="{FB633104-B7AD-4725-A193-9489D07E7C57}">
      <dsp:nvSpPr>
        <dsp:cNvPr id="0" name=""/>
        <dsp:cNvSpPr/>
      </dsp:nvSpPr>
      <dsp:spPr>
        <a:xfrm>
          <a:off x="2791134" y="209713"/>
          <a:ext cx="1988914" cy="1193348"/>
        </a:xfrm>
        <a:prstGeom prst="roundRect">
          <a:avLst>
            <a:gd name="adj" fmla="val 10000"/>
          </a:avLst>
        </a:prstGeom>
        <a:solidFill>
          <a:schemeClr val="accent4">
            <a:hueOff val="-3583096"/>
            <a:satOff val="-10344"/>
            <a:lumOff val="3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solidFill>
                <a:schemeClr val="accent6">
                  <a:lumMod val="10000"/>
                </a:schemeClr>
              </a:solidFill>
            </a:rPr>
            <a:t>出院評估</a:t>
          </a:r>
        </a:p>
      </dsp:txBody>
      <dsp:txXfrm>
        <a:off x="2826086" y="244665"/>
        <a:ext cx="1919010" cy="1123444"/>
      </dsp:txXfrm>
    </dsp:sp>
    <dsp:sp modelId="{DBB0EB58-CFCA-434E-AE58-B4C5DE3BFA8D}">
      <dsp:nvSpPr>
        <dsp:cNvPr id="0" name=""/>
        <dsp:cNvSpPr/>
      </dsp:nvSpPr>
      <dsp:spPr>
        <a:xfrm>
          <a:off x="4978940" y="559762"/>
          <a:ext cx="421649" cy="493250"/>
        </a:xfrm>
        <a:prstGeom prst="rightArrow">
          <a:avLst>
            <a:gd name="adj1" fmla="val 60000"/>
            <a:gd name="adj2" fmla="val 50000"/>
          </a:avLst>
        </a:prstGeom>
        <a:solidFill>
          <a:schemeClr val="accent4">
            <a:hueOff val="-7166193"/>
            <a:satOff val="-20687"/>
            <a:lumOff val="6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4978940" y="658412"/>
        <a:ext cx="295154" cy="295950"/>
      </dsp:txXfrm>
    </dsp:sp>
    <dsp:sp modelId="{81345822-5F08-44B4-B880-BF4F8DA4766D}">
      <dsp:nvSpPr>
        <dsp:cNvPr id="0" name=""/>
        <dsp:cNvSpPr/>
      </dsp:nvSpPr>
      <dsp:spPr>
        <a:xfrm>
          <a:off x="5575615" y="209713"/>
          <a:ext cx="1988914" cy="1193348"/>
        </a:xfrm>
        <a:prstGeom prst="roundRect">
          <a:avLst>
            <a:gd name="adj" fmla="val 10000"/>
          </a:avLst>
        </a:prstGeom>
        <a:solidFill>
          <a:schemeClr val="accent4">
            <a:hueOff val="-7166193"/>
            <a:satOff val="-20687"/>
            <a:lumOff val="6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solidFill>
                <a:schemeClr val="accent6">
                  <a:lumMod val="10000"/>
                </a:schemeClr>
              </a:solidFill>
            </a:rPr>
            <a:t>完成轉介</a:t>
          </a:r>
        </a:p>
      </dsp:txBody>
      <dsp:txXfrm>
        <a:off x="5610567" y="244665"/>
        <a:ext cx="1919010" cy="112344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92030-DB02-4CDC-B9CC-0F2D16B0C33E}" type="datetimeFigureOut">
              <a:rPr lang="zh-TW" altLang="en-US" smtClean="0"/>
              <a:t>2018/3/16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62E2-55D3-4F44-85F6-84208FDECC66}" type="slidenum">
              <a:rPr lang="zh-TW" altLang="en-US" smtClean="0"/>
              <a:t>‹#›</a:t>
            </a:fld>
            <a:endParaRPr lang="zh-TW" altLang="en-US"/>
          </a:p>
        </p:txBody>
      </p:sp>
    </p:spTree>
    <p:extLst>
      <p:ext uri="{BB962C8B-B14F-4D97-AF65-F5344CB8AC3E}">
        <p14:creationId xmlns:p14="http://schemas.microsoft.com/office/powerpoint/2010/main" val="418600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charset="0"/>
              <a:ea typeface="新細明體" charset="-120"/>
            </a:endParaRPr>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kumimoji="1">
                <a:solidFill>
                  <a:schemeClr val="tx1"/>
                </a:solidFill>
                <a:latin typeface="Verdana" pitchFamily="34" charset="0"/>
                <a:ea typeface="新細明體" charset="-120"/>
              </a:defRPr>
            </a:lvl1pPr>
            <a:lvl2pPr marL="742950" indent="-285750" defTabSz="923925" eaLnBrk="0" hangingPunct="0">
              <a:defRPr kumimoji="1">
                <a:solidFill>
                  <a:schemeClr val="tx1"/>
                </a:solidFill>
                <a:latin typeface="Verdana" pitchFamily="34" charset="0"/>
                <a:ea typeface="新細明體" charset="-120"/>
              </a:defRPr>
            </a:lvl2pPr>
            <a:lvl3pPr marL="1143000" indent="-228600" defTabSz="923925" eaLnBrk="0" hangingPunct="0">
              <a:defRPr kumimoji="1">
                <a:solidFill>
                  <a:schemeClr val="tx1"/>
                </a:solidFill>
                <a:latin typeface="Verdana" pitchFamily="34" charset="0"/>
                <a:ea typeface="新細明體" charset="-120"/>
              </a:defRPr>
            </a:lvl3pPr>
            <a:lvl4pPr marL="1600200" indent="-228600" defTabSz="923925" eaLnBrk="0" hangingPunct="0">
              <a:defRPr kumimoji="1">
                <a:solidFill>
                  <a:schemeClr val="tx1"/>
                </a:solidFill>
                <a:latin typeface="Verdana" pitchFamily="34" charset="0"/>
                <a:ea typeface="新細明體" charset="-120"/>
              </a:defRPr>
            </a:lvl4pPr>
            <a:lvl5pPr marL="2057400" indent="-228600" defTabSz="923925" eaLnBrk="0" hangingPunct="0">
              <a:defRPr kumimoji="1">
                <a:solidFill>
                  <a:schemeClr val="tx1"/>
                </a:solidFill>
                <a:latin typeface="Verdana" pitchFamily="34" charset="0"/>
                <a:ea typeface="新細明體" charset="-120"/>
              </a:defRPr>
            </a:lvl5pPr>
            <a:lvl6pPr marL="2514600" indent="-228600" defTabSz="923925"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defTabSz="923925"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defTabSz="923925"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defTabSz="923925"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8B32B4CC-3E68-47A2-B142-66438FB25124}" type="slidenum">
              <a:rPr lang="en-US" altLang="zh-TW" smtClean="0">
                <a:latin typeface="Arial" charset="0"/>
              </a:rPr>
              <a:pPr eaLnBrk="1" hangingPunct="1"/>
              <a:t>14</a:t>
            </a:fld>
            <a:endParaRPr lang="en-US" altLang="zh-TW">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2E408E10-E23D-4FB1-AEA5-568894F96390}"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332569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0B10AC3-E94D-4B7A-8210-7A3A783BCB7A}" type="slidenum">
              <a:rPr lang="zh-TW" altLang="en-US" smtClean="0"/>
              <a:pPr>
                <a:defRPr/>
              </a:pPr>
              <a:t>29</a:t>
            </a:fld>
            <a:endParaRPr lang="en-US" altLang="zh-TW"/>
          </a:p>
        </p:txBody>
      </p:sp>
    </p:spTree>
    <p:extLst>
      <p:ext uri="{BB962C8B-B14F-4D97-AF65-F5344CB8AC3E}">
        <p14:creationId xmlns:p14="http://schemas.microsoft.com/office/powerpoint/2010/main" val="261659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0B10AC3-E94D-4B7A-8210-7A3A783BCB7A}" type="slidenum">
              <a:rPr lang="zh-TW" altLang="en-US" smtClean="0"/>
              <a:pPr>
                <a:defRPr/>
              </a:pPr>
              <a:t>32</a:t>
            </a:fld>
            <a:endParaRPr lang="en-US" altLang="zh-TW"/>
          </a:p>
        </p:txBody>
      </p:sp>
    </p:spTree>
    <p:extLst>
      <p:ext uri="{BB962C8B-B14F-4D97-AF65-F5344CB8AC3E}">
        <p14:creationId xmlns:p14="http://schemas.microsoft.com/office/powerpoint/2010/main" val="280401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74A0709-DA7B-4DC6-B6FC-1165BEE69F3A}" type="slidenum">
              <a:rPr lang="zh-TW" altLang="en-US" smtClean="0"/>
              <a:pPr/>
              <a:t>33</a:t>
            </a:fld>
            <a:endParaRPr lang="zh-TW" altLang="en-US"/>
          </a:p>
        </p:txBody>
      </p:sp>
    </p:spTree>
    <p:extLst>
      <p:ext uri="{BB962C8B-B14F-4D97-AF65-F5344CB8AC3E}">
        <p14:creationId xmlns:p14="http://schemas.microsoft.com/office/powerpoint/2010/main" val="201827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xfrm>
            <a:off x="1143000" y="685800"/>
            <a:ext cx="4573588" cy="3429000"/>
          </a:xfrm>
          <a:ln/>
        </p:spPr>
      </p:sp>
      <p:sp>
        <p:nvSpPr>
          <p:cNvPr id="35843" name="備忘稿版面配置區 2"/>
          <p:cNvSpPr>
            <a:spLocks noGrp="1"/>
          </p:cNvSpPr>
          <p:nvPr>
            <p:ph type="body" idx="1"/>
          </p:nvPr>
        </p:nvSpPr>
        <p:spPr>
          <a:xfrm>
            <a:off x="685483" y="4342450"/>
            <a:ext cx="5487041" cy="4115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6" rIns="91797" bIns="45896"/>
          <a:lstStyle/>
          <a:p>
            <a:endParaRPr lang="zh-TW" altLang="en-US"/>
          </a:p>
        </p:txBody>
      </p:sp>
      <p:sp>
        <p:nvSpPr>
          <p:cNvPr id="35844" name="投影片編號版面配置區 3"/>
          <p:cNvSpPr txBox="1">
            <a:spLocks noGrp="1"/>
          </p:cNvSpPr>
          <p:nvPr/>
        </p:nvSpPr>
        <p:spPr bwMode="auto">
          <a:xfrm>
            <a:off x="3885455" y="8684899"/>
            <a:ext cx="2970946"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6" rIns="91797" bIns="45896" anchor="b"/>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a:spcBef>
                <a:spcPct val="0"/>
              </a:spcBef>
            </a:pPr>
            <a:fld id="{05199973-1A37-48C8-B97C-CF8BBFDAB5D0}" type="slidenum">
              <a:rPr lang="en-US" altLang="zh-TW">
                <a:solidFill>
                  <a:prstClr val="black"/>
                </a:solidFill>
                <a:latin typeface="Times New Roman" pitchFamily="18" charset="0"/>
              </a:rPr>
              <a:pPr algn="r">
                <a:spcBef>
                  <a:spcPct val="0"/>
                </a:spcBef>
              </a:pPr>
              <a:t>57</a:t>
            </a:fld>
            <a:endParaRPr lang="en-US" altLang="zh-TW">
              <a:solidFill>
                <a:prstClr val="black"/>
              </a:solidFill>
              <a:latin typeface="Times New Roman" pitchFamily="18" charset="0"/>
            </a:endParaRPr>
          </a:p>
        </p:txBody>
      </p:sp>
    </p:spTree>
    <p:extLst>
      <p:ext uri="{BB962C8B-B14F-4D97-AF65-F5344CB8AC3E}">
        <p14:creationId xmlns:p14="http://schemas.microsoft.com/office/powerpoint/2010/main" val="215835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itchFamily="34" charset="0"/>
            </a:endParaRPr>
          </a:p>
        </p:txBody>
      </p:sp>
      <p:sp>
        <p:nvSpPr>
          <p:cNvPr id="47108" name="投影片編號版面配置區 3"/>
          <p:cNvSpPr txBox="1">
            <a:spLocks noGrp="1"/>
          </p:cNvSpPr>
          <p:nvPr/>
        </p:nvSpPr>
        <p:spPr bwMode="auto">
          <a:xfrm>
            <a:off x="3850088" y="9428018"/>
            <a:ext cx="2946505" cy="49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nchor="b"/>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165F1EB2-968A-48A6-A951-20C5B9FE2D15}" type="slidenum">
              <a:rPr lang="en-US" altLang="zh-TW">
                <a:latin typeface="Arial" pitchFamily="34" charset="0"/>
              </a:rPr>
              <a:pPr algn="r" eaLnBrk="1" hangingPunct="1">
                <a:spcBef>
                  <a:spcPct val="0"/>
                </a:spcBef>
              </a:pPr>
              <a:t>72</a:t>
            </a:fld>
            <a:endParaRPr lang="en-US" altLang="zh-TW">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3" y="771"/>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0" name="Freeform 5"/>
              <p:cNvSpPr>
                <a:spLocks/>
              </p:cNvSpPr>
              <p:nvPr userDrawn="1"/>
            </p:nvSpPr>
            <p:spPr bwMode="ltGray">
              <a:xfrm rot="12185230" flipV="1">
                <a:off x="4028" y="1795"/>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1" name="Freeform 6"/>
              <p:cNvSpPr>
                <a:spLocks/>
              </p:cNvSpPr>
              <p:nvPr userDrawn="1"/>
            </p:nvSpPr>
            <p:spPr bwMode="ltGray">
              <a:xfrm rot="12185230" flipV="1">
                <a:off x="3637" y="2160"/>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2" name="Freeform 7"/>
              <p:cNvSpPr>
                <a:spLocks/>
              </p:cNvSpPr>
              <p:nvPr userDrawn="1"/>
            </p:nvSpPr>
            <p:spPr bwMode="ltGray">
              <a:xfrm rot="12185230" flipV="1">
                <a:off x="3978" y="970"/>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3" name="Freeform 8"/>
              <p:cNvSpPr>
                <a:spLocks/>
              </p:cNvSpPr>
              <p:nvPr userDrawn="1"/>
            </p:nvSpPr>
            <p:spPr bwMode="ltGray">
              <a:xfrm rot="12185230" flipV="1">
                <a:off x="3838" y="2205"/>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4" name="Freeform 9"/>
              <p:cNvSpPr>
                <a:spLocks/>
              </p:cNvSpPr>
              <p:nvPr userDrawn="1"/>
            </p:nvSpPr>
            <p:spPr bwMode="ltGray">
              <a:xfrm rot="12185230" flipV="1">
                <a:off x="3891" y="1320"/>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4" name="Freeform 23"/>
              <p:cNvSpPr>
                <a:spLocks/>
              </p:cNvSpPr>
              <p:nvPr userDrawn="1"/>
            </p:nvSpPr>
            <p:spPr bwMode="ltGray">
              <a:xfrm>
                <a:off x="1788"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5" name="Freeform 24"/>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1" name="Freeform 27"/>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32" name="Freeform 28"/>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75823" name="Rectangle 47"/>
          <p:cNvSpPr>
            <a:spLocks noGrp="1" noChangeArrowheads="1"/>
          </p:cNvSpPr>
          <p:nvPr>
            <p:ph type="ctrTitle"/>
          </p:nvPr>
        </p:nvSpPr>
        <p:spPr>
          <a:xfrm>
            <a:off x="2455863" y="596900"/>
            <a:ext cx="6192837" cy="3581400"/>
          </a:xfrm>
        </p:spPr>
        <p:txBody>
          <a:bodyPr/>
          <a:lstStyle>
            <a:lvl1pPr>
              <a:defRPr sz="5200" b="1"/>
            </a:lvl1pPr>
          </a:lstStyle>
          <a:p>
            <a:r>
              <a:rPr lang="zh-TW" altLang="en-US"/>
              <a:t>按一下以編輯母片標題樣式</a:t>
            </a:r>
          </a:p>
        </p:txBody>
      </p:sp>
      <p:sp>
        <p:nvSpPr>
          <p:cNvPr id="7582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TW" altLang="en-US"/>
              <a:t>按一下以編輯母片副標題樣式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ltLang="zh-TW">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A1A1B2C8-187B-45C9-8D92-63A0A4B0CDCB}"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303939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C9B15D78-030E-476F-8CF7-00AA60D9ACB8}"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45015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103188"/>
            <a:ext cx="2060575" cy="59531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42913" y="103188"/>
            <a:ext cx="6030912" cy="5953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4B180650-78F1-4CF8-AC10-9C158697A4EE}"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62449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42913" y="103188"/>
            <a:ext cx="8243887" cy="59531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6970D3A5-65B5-4C04-A96D-F6E8AA5AEFA3}"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03313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456113"/>
          </a:xfrm>
        </p:spPr>
        <p:txBody>
          <a:bodyPr/>
          <a:lstStyle/>
          <a:p>
            <a:pPr lvl="0"/>
            <a:endParaRPr lang="zh-TW" altLang="en-US" noProof="0"/>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62D49A70-C500-4C25-9E6C-22F1114D127D}"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337847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456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645E9933-A717-4FFE-8B61-39B118780B80}"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38846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510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03663"/>
            <a:ext cx="4038600" cy="21526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a:defRPr/>
            </a:pPr>
            <a:fld id="{CD59F167-AAA5-47B8-A00E-D25FCB551F85}"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632717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42913" y="103188"/>
            <a:ext cx="8243887" cy="131445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510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510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03663"/>
            <a:ext cx="4038600" cy="21526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03663"/>
            <a:ext cx="4038600" cy="21526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4DA8E0E-B3AF-459E-A13B-95060D57E1DC}"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57027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456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510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03663"/>
            <a:ext cx="4038600" cy="21526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a:defRPr/>
            </a:pPr>
            <a:fld id="{B76180BE-D1DF-480B-8D0D-B392DFFE2E54}"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24697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F47546B1-7A0A-4C75-A9DD-CCBF3FF44951}"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405210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17F8F894-1A78-47EC-AE12-A8C772606C3C}"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74034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8FEEFDDD-71D2-4318-A3E1-503115B24279}"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332604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9FCBE774-ADB8-4B7B-A4CA-4CAF8B8F8D83}"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07609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DBEC2696-92EC-40D4-A83B-2E143043E98F}"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2413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CB6C31C7-060C-4286-86A5-1AC427B376B6}"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405875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3B957B71-44EC-47D6-9879-5BB93589F213}"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373967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E384E2F2-3230-4017-A942-17726425C71C}"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52367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70" name="Freeform 18"/>
                <p:cNvSpPr>
                  <a:spLocks/>
                </p:cNvSpPr>
                <p:nvPr userDrawn="1"/>
              </p:nvSpPr>
              <p:spPr bwMode="ltGray">
                <a:xfrm rot="4200091">
                  <a:off x="187" y="1723"/>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7"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49"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sp>
          <p:nvSpPr>
            <p:cNvPr id="1052"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kumimoji="1" lang="zh-TW" altLang="en-US">
                <a:solidFill>
                  <a:srgbClr val="006699"/>
                </a:solidFill>
              </a:endParaRPr>
            </a:p>
          </p:txBody>
        </p:sp>
      </p:grpSp>
      <p:sp>
        <p:nvSpPr>
          <p:cNvPr id="7479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479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fontAlgn="base">
              <a:spcBef>
                <a:spcPct val="0"/>
              </a:spcBef>
              <a:spcAft>
                <a:spcPct val="0"/>
              </a:spcAft>
              <a:defRPr/>
            </a:pPr>
            <a:endParaRPr lang="en-US" altLang="zh-TW">
              <a:solidFill>
                <a:srgbClr val="006699"/>
              </a:solidFill>
            </a:endParaRPr>
          </a:p>
        </p:txBody>
      </p:sp>
      <p:sp>
        <p:nvSpPr>
          <p:cNvPr id="7480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ea typeface="新細明體" pitchFamily="18" charset="-120"/>
              </a:defRPr>
            </a:lvl1pPr>
          </a:lstStyle>
          <a:p>
            <a:pPr fontAlgn="base">
              <a:spcBef>
                <a:spcPct val="0"/>
              </a:spcBef>
              <a:spcAft>
                <a:spcPct val="0"/>
              </a:spcAft>
              <a:defRPr/>
            </a:pPr>
            <a:endParaRPr lang="en-US" altLang="zh-TW">
              <a:solidFill>
                <a:srgbClr val="006699"/>
              </a:solidFill>
            </a:endParaRPr>
          </a:p>
        </p:txBody>
      </p:sp>
      <p:sp>
        <p:nvSpPr>
          <p:cNvPr id="7480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fontAlgn="base">
              <a:spcBef>
                <a:spcPct val="0"/>
              </a:spcBef>
              <a:spcAft>
                <a:spcPct val="0"/>
              </a:spcAft>
              <a:defRPr/>
            </a:pPr>
            <a:fld id="{8A913E37-E53A-4A12-A816-484081D4F1D2}" type="slidenum">
              <a:rPr lang="en-US" altLang="zh-TW">
                <a:solidFill>
                  <a:srgbClr val="006699"/>
                </a:solidFill>
              </a:rPr>
              <a:pPr fontAlgn="base">
                <a:spcBef>
                  <a:spcPct val="0"/>
                </a:spcBef>
                <a:spcAft>
                  <a:spcPct val="0"/>
                </a:spcAft>
                <a:defRPr/>
              </a:pPr>
              <a:t>‹#›</a:t>
            </a:fld>
            <a:endParaRPr lang="en-US" altLang="zh-TW">
              <a:solidFill>
                <a:srgbClr val="006699"/>
              </a:solidFill>
            </a:endParaRPr>
          </a:p>
        </p:txBody>
      </p:sp>
    </p:spTree>
    <p:extLst>
      <p:ext uri="{BB962C8B-B14F-4D97-AF65-F5344CB8AC3E}">
        <p14:creationId xmlns:p14="http://schemas.microsoft.com/office/powerpoint/2010/main" val="260616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20854;&#20182;/0415&#26494;&#23665;&#20581;&#24247;&#26381;&#21209;&#20013;&#24515;/&#26085;&#38291;&#29031;&#39015;-&#22283;&#35486;&#29256;.wmv" TargetMode="External"/><Relationship Id="rId2" Type="http://schemas.openxmlformats.org/officeDocument/2006/relationships/hyperlink" Target="&#20854;&#20182;/0415&#26494;&#23665;&#20581;&#24247;&#26381;&#21209;&#20013;&#24515;/&#23621;&#23478;&#26381;&#21209;&#23459;&#23566;&#30701;&#29255;.wm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hyperlink" Target="mailto:&#23492;&#21040;mohwltci888@gmail.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348880"/>
            <a:ext cx="8532440" cy="1728192"/>
          </a:xfrm>
        </p:spPr>
        <p:txBody>
          <a:bodyPr anchor="ctr"/>
          <a:lstStyle/>
          <a:p>
            <a:r>
              <a:rPr lang="zh-TW" altLang="en-US" sz="5400" dirty="0">
                <a:latin typeface="微軟正黑體" panose="020B0604030504040204" pitchFamily="34" charset="-120"/>
                <a:ea typeface="微軟正黑體" panose="020B0604030504040204" pitchFamily="34" charset="-120"/>
              </a:rPr>
              <a:t>台灣的長照政策</a:t>
            </a:r>
            <a:br>
              <a:rPr lang="en-US" altLang="zh-TW" sz="5400" dirty="0">
                <a:latin typeface="微軟正黑體" panose="020B0604030504040204" pitchFamily="34" charset="-120"/>
                <a:ea typeface="微軟正黑體" panose="020B0604030504040204" pitchFamily="34" charset="-120"/>
              </a:rPr>
            </a:b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走向與尚待解決問題</a:t>
            </a:r>
          </a:p>
        </p:txBody>
      </p:sp>
      <p:sp>
        <p:nvSpPr>
          <p:cNvPr id="3" name="副標題 2"/>
          <p:cNvSpPr>
            <a:spLocks noGrp="1"/>
          </p:cNvSpPr>
          <p:nvPr>
            <p:ph type="subTitle" idx="1"/>
          </p:nvPr>
        </p:nvSpPr>
        <p:spPr>
          <a:xfrm>
            <a:off x="4211960" y="5301208"/>
            <a:ext cx="4452316" cy="1152128"/>
          </a:xfrm>
        </p:spPr>
        <p:txBody>
          <a:bodyPr/>
          <a:lstStyle/>
          <a:p>
            <a:r>
              <a:rPr lang="zh-TW" altLang="en-US" b="0" i="1" dirty="0">
                <a:latin typeface="微軟正黑體" panose="020B0604030504040204" pitchFamily="34" charset="-120"/>
                <a:ea typeface="微軟正黑體" panose="020B0604030504040204" pitchFamily="34" charset="-120"/>
              </a:rPr>
              <a:t>吳玉琴國會辦公室主任</a:t>
            </a:r>
            <a:endParaRPr lang="en-US" altLang="zh-TW" b="0" i="1" dirty="0">
              <a:latin typeface="微軟正黑體" panose="020B0604030504040204" pitchFamily="34" charset="-120"/>
              <a:ea typeface="微軟正黑體" panose="020B0604030504040204" pitchFamily="34" charset="-120"/>
            </a:endParaRPr>
          </a:p>
          <a:p>
            <a:r>
              <a:rPr lang="zh-TW" altLang="en-US" b="0" i="1" dirty="0">
                <a:latin typeface="微軟正黑體" panose="020B0604030504040204" pitchFamily="34" charset="-120"/>
                <a:ea typeface="微軟正黑體" panose="020B0604030504040204" pitchFamily="34" charset="-120"/>
              </a:rPr>
              <a:t>孫一信</a:t>
            </a:r>
          </a:p>
        </p:txBody>
      </p:sp>
    </p:spTree>
    <p:extLst>
      <p:ext uri="{BB962C8B-B14F-4D97-AF65-F5344CB8AC3E}">
        <p14:creationId xmlns:p14="http://schemas.microsoft.com/office/powerpoint/2010/main" val="162331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59892"/>
            <a:ext cx="7886700" cy="1325563"/>
          </a:xfrm>
        </p:spPr>
        <p:txBody>
          <a:bodyPr/>
          <a:lstStyle/>
          <a:p>
            <a:r>
              <a:rPr lang="zh-TW" altLang="en-US" dirty="0"/>
              <a:t>包租</a:t>
            </a:r>
          </a:p>
        </p:txBody>
      </p:sp>
      <p:sp>
        <p:nvSpPr>
          <p:cNvPr id="5" name="内容占位符 4"/>
          <p:cNvSpPr>
            <a:spLocks noGrp="1"/>
          </p:cNvSpPr>
          <p:nvPr>
            <p:ph idx="1"/>
          </p:nvPr>
        </p:nvSpPr>
        <p:spPr>
          <a:xfrm>
            <a:off x="1914525" y="2780855"/>
            <a:ext cx="7886700" cy="4691508"/>
          </a:xfrm>
        </p:spPr>
        <p:txBody>
          <a:bodyPr/>
          <a:lstStyle/>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dirty="0">
              <a:solidFill>
                <a:prstClr val="black"/>
              </a:solidFill>
              <a:latin typeface="Lucida Sans Unicode"/>
              <a:ea typeface="微軟正黑體" panose="020B0604030504040204" pitchFamily="34" charset="-120"/>
            </a:endParaRPr>
          </a:p>
          <a:p>
            <a:endParaRPr lang="zh-TW" altLang="en-US" dirty="0"/>
          </a:p>
        </p:txBody>
      </p:sp>
      <p:sp>
        <p:nvSpPr>
          <p:cNvPr id="6" name="矩形 5"/>
          <p:cNvSpPr/>
          <p:nvPr/>
        </p:nvSpPr>
        <p:spPr>
          <a:xfrm>
            <a:off x="-1" y="0"/>
            <a:ext cx="350659" cy="14854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t>包租</a:t>
            </a:r>
            <a:r>
              <a:rPr lang="en-US" altLang="zh-TW" sz="1350" dirty="0"/>
              <a:t>/</a:t>
            </a:r>
            <a:r>
              <a:rPr lang="zh-TW" altLang="en-US" sz="1350" dirty="0"/>
              <a:t>代管</a:t>
            </a:r>
            <a:endParaRPr lang="zh-TW" altLang="en-US" sz="1350" dirty="0">
              <a:latin typeface="微軟正黑體" panose="020B0604030504040204" pitchFamily="34" charset="-120"/>
              <a:ea typeface="微軟正黑體" panose="020B0604030504040204" pitchFamily="34" charset="-120"/>
            </a:endParaRPr>
          </a:p>
        </p:txBody>
      </p:sp>
      <p:sp>
        <p:nvSpPr>
          <p:cNvPr id="7" name="矩形 6"/>
          <p:cNvSpPr/>
          <p:nvPr/>
        </p:nvSpPr>
        <p:spPr>
          <a:xfrm>
            <a:off x="0" y="1485456"/>
            <a:ext cx="350658" cy="1301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分級租金</a:t>
            </a:r>
          </a:p>
        </p:txBody>
      </p:sp>
      <p:sp>
        <p:nvSpPr>
          <p:cNvPr id="8" name="矩形 7"/>
          <p:cNvSpPr/>
          <p:nvPr/>
        </p:nvSpPr>
        <p:spPr>
          <a:xfrm>
            <a:off x="0" y="2787106"/>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承租公宅</a:t>
            </a:r>
          </a:p>
        </p:txBody>
      </p:sp>
      <p:sp>
        <p:nvSpPr>
          <p:cNvPr id="9" name="矩形 8"/>
          <p:cNvSpPr/>
          <p:nvPr/>
        </p:nvSpPr>
        <p:spPr>
          <a:xfrm>
            <a:off x="-9525" y="5390406"/>
            <a:ext cx="350658" cy="1467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林口社宅</a:t>
            </a:r>
          </a:p>
        </p:txBody>
      </p:sp>
      <p:sp>
        <p:nvSpPr>
          <p:cNvPr id="10" name="矩形 9"/>
          <p:cNvSpPr/>
          <p:nvPr/>
        </p:nvSpPr>
        <p:spPr>
          <a:xfrm>
            <a:off x="-9525" y="4088757"/>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租屋條例</a:t>
            </a:r>
          </a:p>
        </p:txBody>
      </p:sp>
      <p:pic>
        <p:nvPicPr>
          <p:cNvPr id="12" name="Picture 1" descr="包租示意圖"/>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9957" y="1716659"/>
            <a:ext cx="6444085" cy="41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90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59893"/>
            <a:ext cx="7886700" cy="964852"/>
          </a:xfrm>
        </p:spPr>
        <p:txBody>
          <a:bodyPr/>
          <a:lstStyle/>
          <a:p>
            <a:r>
              <a:rPr lang="zh-TW" altLang="en-US" dirty="0"/>
              <a:t>代管</a:t>
            </a:r>
          </a:p>
        </p:txBody>
      </p:sp>
      <p:sp>
        <p:nvSpPr>
          <p:cNvPr id="5" name="内容占位符 4"/>
          <p:cNvSpPr>
            <a:spLocks noGrp="1"/>
          </p:cNvSpPr>
          <p:nvPr>
            <p:ph idx="1"/>
          </p:nvPr>
        </p:nvSpPr>
        <p:spPr>
          <a:xfrm>
            <a:off x="1914525" y="2780855"/>
            <a:ext cx="7886700" cy="4691508"/>
          </a:xfrm>
        </p:spPr>
        <p:txBody>
          <a:bodyPr/>
          <a:lstStyle/>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dirty="0">
              <a:solidFill>
                <a:prstClr val="black"/>
              </a:solidFill>
              <a:latin typeface="Lucida Sans Unicode"/>
              <a:ea typeface="微軟正黑體" panose="020B0604030504040204" pitchFamily="34" charset="-120"/>
            </a:endParaRPr>
          </a:p>
          <a:p>
            <a:endParaRPr lang="zh-TW" altLang="en-US" dirty="0"/>
          </a:p>
        </p:txBody>
      </p:sp>
      <p:sp>
        <p:nvSpPr>
          <p:cNvPr id="6" name="矩形 5"/>
          <p:cNvSpPr/>
          <p:nvPr/>
        </p:nvSpPr>
        <p:spPr>
          <a:xfrm>
            <a:off x="-1" y="0"/>
            <a:ext cx="350659" cy="14854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t>包租</a:t>
            </a:r>
            <a:r>
              <a:rPr lang="en-US" altLang="zh-TW" sz="1350" dirty="0"/>
              <a:t>/</a:t>
            </a:r>
            <a:r>
              <a:rPr lang="zh-TW" altLang="en-US" sz="1350" dirty="0"/>
              <a:t>代管</a:t>
            </a:r>
            <a:endParaRPr lang="zh-TW" altLang="en-US" sz="1350" dirty="0">
              <a:latin typeface="微軟正黑體" panose="020B0604030504040204" pitchFamily="34" charset="-120"/>
              <a:ea typeface="微軟正黑體" panose="020B0604030504040204" pitchFamily="34" charset="-120"/>
            </a:endParaRPr>
          </a:p>
        </p:txBody>
      </p:sp>
      <p:sp>
        <p:nvSpPr>
          <p:cNvPr id="7" name="矩形 6"/>
          <p:cNvSpPr/>
          <p:nvPr/>
        </p:nvSpPr>
        <p:spPr>
          <a:xfrm>
            <a:off x="0" y="1485456"/>
            <a:ext cx="350658" cy="1301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分級租金</a:t>
            </a:r>
          </a:p>
        </p:txBody>
      </p:sp>
      <p:sp>
        <p:nvSpPr>
          <p:cNvPr id="8" name="矩形 7"/>
          <p:cNvSpPr/>
          <p:nvPr/>
        </p:nvSpPr>
        <p:spPr>
          <a:xfrm>
            <a:off x="0" y="2787106"/>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承租公宅</a:t>
            </a:r>
          </a:p>
        </p:txBody>
      </p:sp>
      <p:sp>
        <p:nvSpPr>
          <p:cNvPr id="9" name="矩形 8"/>
          <p:cNvSpPr/>
          <p:nvPr/>
        </p:nvSpPr>
        <p:spPr>
          <a:xfrm>
            <a:off x="-9525" y="5390406"/>
            <a:ext cx="350658" cy="1467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林口社宅</a:t>
            </a:r>
          </a:p>
        </p:txBody>
      </p:sp>
      <p:sp>
        <p:nvSpPr>
          <p:cNvPr id="10" name="矩形 9"/>
          <p:cNvSpPr/>
          <p:nvPr/>
        </p:nvSpPr>
        <p:spPr>
          <a:xfrm>
            <a:off x="-9525" y="4088757"/>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租屋條例</a:t>
            </a:r>
          </a:p>
        </p:txBody>
      </p:sp>
      <p:pic>
        <p:nvPicPr>
          <p:cNvPr id="11" name="Picture 2" descr="代管示意圖"/>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5480" y="1208931"/>
            <a:ext cx="6513039" cy="52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8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50658" cy="14854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t>包租</a:t>
            </a:r>
            <a:r>
              <a:rPr lang="en-US" altLang="zh-TW" sz="1350" dirty="0"/>
              <a:t>/</a:t>
            </a:r>
            <a:r>
              <a:rPr lang="zh-TW" altLang="en-US" sz="1350" dirty="0"/>
              <a:t>代管</a:t>
            </a:r>
            <a:endParaRPr lang="zh-TW" altLang="en-US" sz="1350" dirty="0">
              <a:latin typeface="微軟正黑體" panose="020B0604030504040204" pitchFamily="34" charset="-120"/>
              <a:ea typeface="微軟正黑體" panose="020B0604030504040204" pitchFamily="34" charset="-120"/>
            </a:endParaRPr>
          </a:p>
        </p:txBody>
      </p:sp>
      <p:sp>
        <p:nvSpPr>
          <p:cNvPr id="7" name="矩形 6"/>
          <p:cNvSpPr/>
          <p:nvPr/>
        </p:nvSpPr>
        <p:spPr>
          <a:xfrm>
            <a:off x="0" y="1485456"/>
            <a:ext cx="350658" cy="1301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分級租金</a:t>
            </a:r>
          </a:p>
        </p:txBody>
      </p:sp>
      <p:sp>
        <p:nvSpPr>
          <p:cNvPr id="8" name="矩形 7"/>
          <p:cNvSpPr/>
          <p:nvPr/>
        </p:nvSpPr>
        <p:spPr>
          <a:xfrm>
            <a:off x="0" y="2787106"/>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承租公宅</a:t>
            </a:r>
          </a:p>
        </p:txBody>
      </p:sp>
      <p:sp>
        <p:nvSpPr>
          <p:cNvPr id="9" name="矩形 8"/>
          <p:cNvSpPr/>
          <p:nvPr/>
        </p:nvSpPr>
        <p:spPr>
          <a:xfrm>
            <a:off x="-9525" y="5390406"/>
            <a:ext cx="350658" cy="1467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林口社宅</a:t>
            </a:r>
          </a:p>
        </p:txBody>
      </p:sp>
      <p:sp>
        <p:nvSpPr>
          <p:cNvPr id="10" name="矩形 9"/>
          <p:cNvSpPr/>
          <p:nvPr/>
        </p:nvSpPr>
        <p:spPr>
          <a:xfrm>
            <a:off x="-9525" y="4088757"/>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租屋條例</a:t>
            </a:r>
          </a:p>
        </p:txBody>
      </p:sp>
      <p:sp>
        <p:nvSpPr>
          <p:cNvPr id="2" name="标题 1"/>
          <p:cNvSpPr>
            <a:spLocks noGrp="1"/>
          </p:cNvSpPr>
          <p:nvPr>
            <p:ph type="title"/>
          </p:nvPr>
        </p:nvSpPr>
        <p:spPr/>
        <p:txBody>
          <a:bodyPr/>
          <a:lstStyle/>
          <a:p>
            <a:r>
              <a:rPr lang="zh-TW" altLang="en-US" dirty="0"/>
              <a:t>招標進度</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881130977"/>
              </p:ext>
            </p:extLst>
          </p:nvPr>
        </p:nvGraphicFramePr>
        <p:xfrm>
          <a:off x="628650" y="1595439"/>
          <a:ext cx="8258175" cy="4691555"/>
        </p:xfrm>
        <a:graphic>
          <a:graphicData uri="http://schemas.openxmlformats.org/drawingml/2006/table">
            <a:tbl>
              <a:tblPr>
                <a:tableStyleId>{327F97BB-C833-4FB7-BDE5-3F7075034690}</a:tableStyleId>
              </a:tblPr>
              <a:tblGrid>
                <a:gridCol w="805818">
                  <a:extLst>
                    <a:ext uri="{9D8B030D-6E8A-4147-A177-3AD203B41FA5}">
                      <a16:colId xmlns:a16="http://schemas.microsoft.com/office/drawing/2014/main" val="20000"/>
                    </a:ext>
                  </a:extLst>
                </a:gridCol>
                <a:gridCol w="1594481">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85851">
                  <a:extLst>
                    <a:ext uri="{9D8B030D-6E8A-4147-A177-3AD203B41FA5}">
                      <a16:colId xmlns:a16="http://schemas.microsoft.com/office/drawing/2014/main" val="20006"/>
                    </a:ext>
                  </a:extLst>
                </a:gridCol>
              </a:tblGrid>
              <a:tr h="0">
                <a:tc>
                  <a:txBody>
                    <a:bodyPr/>
                    <a:lstStyle/>
                    <a:p>
                      <a:pPr marL="9525" algn="ctr">
                        <a:spcAft>
                          <a:spcPts val="0"/>
                        </a:spcAft>
                      </a:pPr>
                      <a:r>
                        <a:rPr lang="zh-TW" sz="1800" b="1" kern="100" dirty="0">
                          <a:effectLst>
                            <a:outerShdw blurRad="38100" dist="38100" dir="2700000" algn="tl">
                              <a:srgbClr val="000000">
                                <a:alpha val="43137"/>
                              </a:srgbClr>
                            </a:outerShdw>
                          </a:effectLst>
                        </a:rPr>
                        <a:t>六都</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zh-TW" sz="1800" b="1" kern="100" dirty="0">
                          <a:effectLst>
                            <a:outerShdw blurRad="38100" dist="38100" dir="2700000" algn="tl">
                              <a:srgbClr val="000000">
                                <a:alpha val="43137"/>
                              </a:srgbClr>
                            </a:outerShdw>
                          </a:effectLst>
                        </a:rPr>
                        <a:t>桃園</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zh-TW" sz="1800" b="1" kern="100" dirty="0">
                          <a:effectLst>
                            <a:outerShdw blurRad="38100" dist="38100" dir="2700000" algn="tl">
                              <a:srgbClr val="000000">
                                <a:alpha val="43137"/>
                              </a:srgbClr>
                            </a:outerShdw>
                          </a:effectLst>
                        </a:rPr>
                        <a:t>臺北</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algn="ctr">
                        <a:spcAft>
                          <a:spcPts val="0"/>
                        </a:spcAft>
                      </a:pPr>
                      <a:r>
                        <a:rPr lang="zh-TW" sz="1800" b="1" kern="100" dirty="0">
                          <a:effectLst>
                            <a:outerShdw blurRad="38100" dist="38100" dir="2700000" algn="tl">
                              <a:srgbClr val="000000">
                                <a:alpha val="43137"/>
                              </a:srgbClr>
                            </a:outerShdw>
                          </a:effectLst>
                        </a:rPr>
                        <a:t>新北</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zh-TW" sz="1800" b="1" kern="100" dirty="0">
                          <a:effectLst>
                            <a:outerShdw blurRad="38100" dist="38100" dir="2700000" algn="tl">
                              <a:srgbClr val="000000">
                                <a:alpha val="43137"/>
                              </a:srgbClr>
                            </a:outerShdw>
                          </a:effectLst>
                        </a:rPr>
                        <a:t>台中</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zh-TW" sz="1800" b="1" kern="100" dirty="0">
                          <a:effectLst>
                            <a:outerShdw blurRad="38100" dist="38100" dir="2700000" algn="tl">
                              <a:srgbClr val="000000">
                                <a:alpha val="43137"/>
                              </a:srgbClr>
                            </a:outerShdw>
                          </a:effectLst>
                        </a:rPr>
                        <a:t>台南</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zh-TW" sz="1800" b="1" kern="100" dirty="0">
                          <a:effectLst>
                            <a:outerShdw blurRad="38100" dist="38100" dir="2700000" algn="tl">
                              <a:srgbClr val="000000">
                                <a:alpha val="43137"/>
                              </a:srgbClr>
                            </a:outerShdw>
                          </a:effectLst>
                        </a:rPr>
                        <a:t>高雄</a:t>
                      </a:r>
                      <a:endParaRPr lang="zh-TW" sz="1800" b="1" kern="100" dirty="0">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extLst>
                  <a:ext uri="{0D108BD9-81ED-4DB2-BD59-A6C34878D82A}">
                    <a16:rowId xmlns:a16="http://schemas.microsoft.com/office/drawing/2014/main" val="10000"/>
                  </a:ext>
                </a:extLst>
              </a:tr>
              <a:tr h="1125395">
                <a:tc>
                  <a:txBody>
                    <a:bodyPr/>
                    <a:lstStyle/>
                    <a:p>
                      <a:pPr marL="9525" algn="ctr">
                        <a:spcAft>
                          <a:spcPts val="0"/>
                        </a:spcAft>
                      </a:pPr>
                      <a:r>
                        <a:rPr lang="zh-TW" sz="1800" kern="100" dirty="0">
                          <a:effectLst/>
                        </a:rPr>
                        <a:t>計畫進度</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en-US" sz="1800" kern="100" dirty="0">
                          <a:solidFill>
                            <a:schemeClr val="accent6">
                              <a:lumMod val="10000"/>
                            </a:schemeClr>
                          </a:solidFill>
                          <a:effectLst/>
                        </a:rPr>
                        <a:t>8</a:t>
                      </a:r>
                      <a:r>
                        <a:rPr lang="zh-TW" altLang="zh-TW" sz="1800" kern="100" dirty="0">
                          <a:solidFill>
                            <a:schemeClr val="accent6">
                              <a:lumMod val="10000"/>
                            </a:schemeClr>
                          </a:solidFill>
                          <a:effectLst/>
                        </a:rPr>
                        <a:t>月</a:t>
                      </a:r>
                      <a:r>
                        <a:rPr lang="zh-TW" altLang="en-US" sz="1800" kern="100" dirty="0">
                          <a:solidFill>
                            <a:schemeClr val="accent6">
                              <a:lumMod val="10000"/>
                            </a:schemeClr>
                          </a:solidFill>
                          <a:effectLst/>
                        </a:rPr>
                        <a:t>搶先</a:t>
                      </a:r>
                      <a:r>
                        <a:rPr lang="zh-TW" altLang="zh-TW" sz="1800" kern="100" dirty="0">
                          <a:solidFill>
                            <a:schemeClr val="accent6">
                              <a:lumMod val="10000"/>
                            </a:schemeClr>
                          </a:solidFill>
                          <a:effectLst/>
                        </a:rPr>
                        <a:t>開辦</a:t>
                      </a:r>
                      <a:r>
                        <a:rPr lang="zh-TW" altLang="en-US" sz="1800" kern="100" dirty="0">
                          <a:solidFill>
                            <a:schemeClr val="accent6">
                              <a:lumMod val="10000"/>
                            </a:schemeClr>
                          </a:solidFill>
                          <a:effectLst/>
                        </a:rPr>
                        <a:t>，後續銜接包租代管計畫</a:t>
                      </a:r>
                      <a:endParaRPr lang="en-US" altLang="zh-TW" sz="1800" kern="100" dirty="0">
                        <a:solidFill>
                          <a:schemeClr val="accent6">
                            <a:lumMod val="10000"/>
                          </a:schemeClr>
                        </a:solidFill>
                        <a:effectLs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11</a:t>
                      </a:r>
                      <a:r>
                        <a:rPr lang="zh-TW" sz="1800" kern="100" dirty="0">
                          <a:solidFill>
                            <a:schemeClr val="accent6">
                              <a:lumMod val="10000"/>
                            </a:schemeClr>
                          </a:solidFill>
                          <a:effectLst/>
                        </a:rPr>
                        <a:t>月已開辦</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zh-TW" sz="1800" kern="100" dirty="0">
                          <a:solidFill>
                            <a:schemeClr val="accent6">
                              <a:lumMod val="10000"/>
                            </a:schemeClr>
                          </a:solidFill>
                          <a:effectLst/>
                        </a:rPr>
                        <a:t>簽約程序中</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zh-TW" altLang="zh-TW" sz="1800" kern="100" dirty="0">
                          <a:solidFill>
                            <a:schemeClr val="accent6">
                              <a:lumMod val="10000"/>
                            </a:schemeClr>
                          </a:solidFill>
                          <a:effectLst/>
                        </a:rPr>
                        <a:t>簽約程序中</a:t>
                      </a:r>
                      <a:endParaRPr lang="zh-TW" alt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zh-TW" sz="1800" kern="100" dirty="0">
                          <a:solidFill>
                            <a:schemeClr val="accent6">
                              <a:lumMod val="10000"/>
                            </a:schemeClr>
                          </a:solidFill>
                          <a:effectLst/>
                        </a:rPr>
                        <a:t>預計</a:t>
                      </a:r>
                      <a:r>
                        <a:rPr lang="en-US" sz="1800" kern="100" dirty="0">
                          <a:solidFill>
                            <a:schemeClr val="accent6">
                              <a:lumMod val="10000"/>
                            </a:schemeClr>
                          </a:solidFill>
                          <a:effectLst/>
                        </a:rPr>
                        <a:t>12</a:t>
                      </a:r>
                      <a:r>
                        <a:rPr lang="zh-TW" sz="1800" kern="100" dirty="0">
                          <a:solidFill>
                            <a:schemeClr val="accent6">
                              <a:lumMod val="10000"/>
                            </a:schemeClr>
                          </a:solidFill>
                          <a:effectLst/>
                        </a:rPr>
                        <a:t>月下旬招標</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zh-TW" sz="1800" kern="100" dirty="0">
                          <a:solidFill>
                            <a:schemeClr val="accent6">
                              <a:lumMod val="10000"/>
                            </a:schemeClr>
                          </a:solidFill>
                          <a:effectLst/>
                        </a:rPr>
                        <a:t>預計</a:t>
                      </a:r>
                      <a:r>
                        <a:rPr lang="en-US" sz="1800" kern="100" dirty="0">
                          <a:solidFill>
                            <a:schemeClr val="accent6">
                              <a:lumMod val="10000"/>
                            </a:schemeClr>
                          </a:solidFill>
                          <a:effectLst/>
                        </a:rPr>
                        <a:t>12</a:t>
                      </a:r>
                      <a:r>
                        <a:rPr lang="zh-TW" sz="1800" kern="100" dirty="0">
                          <a:solidFill>
                            <a:schemeClr val="accent6">
                              <a:lumMod val="10000"/>
                            </a:schemeClr>
                          </a:solidFill>
                          <a:effectLst/>
                        </a:rPr>
                        <a:t>月下旬招標</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1"/>
                  </a:ext>
                </a:extLst>
              </a:tr>
              <a:tr h="0">
                <a:tc>
                  <a:txBody>
                    <a:bodyPr/>
                    <a:lstStyle/>
                    <a:p>
                      <a:pPr algn="ctr">
                        <a:spcAft>
                          <a:spcPts val="0"/>
                        </a:spcAft>
                      </a:pPr>
                      <a:r>
                        <a:rPr lang="zh-TW" altLang="en-US" sz="1800" kern="100" dirty="0">
                          <a:effectLst/>
                        </a:rPr>
                        <a:t>廠商</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a:solidFill>
                            <a:schemeClr val="accent6">
                              <a:lumMod val="10000"/>
                            </a:schemeClr>
                          </a:solidFill>
                          <a:effectLst/>
                        </a:rPr>
                        <a:t>永勝</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a:solidFill>
                            <a:schemeClr val="accent6">
                              <a:lumMod val="10000"/>
                            </a:schemeClr>
                          </a:solidFill>
                          <a:effectLst/>
                        </a:rPr>
                        <a:t>崔媽媽、永勝、兆基 、大管家房屋</a:t>
                      </a:r>
                      <a:endParaRPr lang="zh-TW" alt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zh-TW" altLang="en-US" sz="1800" kern="100" dirty="0">
                          <a:solidFill>
                            <a:schemeClr val="accent6">
                              <a:lumMod val="10000"/>
                            </a:schemeClr>
                          </a:solidFill>
                          <a:effectLst/>
                        </a:rPr>
                        <a:t>永勝、</a:t>
                      </a:r>
                      <a:r>
                        <a:rPr lang="en-US" altLang="zh-TW" sz="1800" kern="100" dirty="0">
                          <a:solidFill>
                            <a:schemeClr val="accent6">
                              <a:lumMod val="10000"/>
                            </a:schemeClr>
                          </a:solidFill>
                          <a:effectLst/>
                        </a:rPr>
                        <a:t>21</a:t>
                      </a:r>
                      <a:r>
                        <a:rPr lang="zh-TW" altLang="en-US" sz="1800" kern="100" dirty="0">
                          <a:solidFill>
                            <a:schemeClr val="accent6">
                              <a:lumMod val="10000"/>
                            </a:schemeClr>
                          </a:solidFill>
                          <a:effectLst/>
                        </a:rPr>
                        <a:t>世紀產</a:t>
                      </a:r>
                      <a:r>
                        <a:rPr lang="zh-TW" altLang="zh-TW" sz="1800" kern="100" dirty="0">
                          <a:solidFill>
                            <a:schemeClr val="accent6">
                              <a:lumMod val="10000"/>
                            </a:schemeClr>
                          </a:solidFill>
                          <a:effectLst/>
                        </a:rPr>
                        <a:t>、</a:t>
                      </a:r>
                      <a:r>
                        <a:rPr lang="zh-TW" altLang="en-US" sz="1800" kern="100" dirty="0">
                          <a:solidFill>
                            <a:schemeClr val="accent6">
                              <a:lumMod val="10000"/>
                            </a:schemeClr>
                          </a:solidFill>
                          <a:effectLst/>
                        </a:rPr>
                        <a:t>兆基</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2"/>
                  </a:ext>
                </a:extLst>
              </a:tr>
              <a:tr h="0">
                <a:tc>
                  <a:txBody>
                    <a:bodyPr/>
                    <a:lstStyle/>
                    <a:p>
                      <a:pPr algn="ctr">
                        <a:spcAft>
                          <a:spcPts val="0"/>
                        </a:spcAft>
                      </a:pPr>
                      <a:r>
                        <a:rPr lang="zh-TW" altLang="en-US" sz="1800" kern="100" dirty="0">
                          <a:effectLst/>
                        </a:rPr>
                        <a:t>開辦進度</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a:solidFill>
                            <a:schemeClr val="accent6">
                              <a:lumMod val="10000"/>
                            </a:schemeClr>
                          </a:solidFill>
                          <a:effectLst/>
                        </a:rPr>
                        <a:t>目前媒合</a:t>
                      </a:r>
                      <a:r>
                        <a:rPr lang="en-US" altLang="zh-TW" sz="1800" kern="100" dirty="0">
                          <a:solidFill>
                            <a:schemeClr val="accent6">
                              <a:lumMod val="10000"/>
                            </a:schemeClr>
                          </a:solidFill>
                          <a:effectLst/>
                        </a:rPr>
                        <a:t>1</a:t>
                      </a:r>
                      <a:r>
                        <a:rPr lang="zh-TW" altLang="zh-TW" sz="1800" kern="100" dirty="0">
                          <a:solidFill>
                            <a:schemeClr val="accent6">
                              <a:lumMod val="10000"/>
                            </a:schemeClr>
                          </a:solidFill>
                          <a:effectLst/>
                        </a:rPr>
                        <a:t>件，</a:t>
                      </a:r>
                      <a:r>
                        <a:rPr lang="en-US" altLang="zh-TW" sz="1800" kern="100" dirty="0">
                          <a:solidFill>
                            <a:schemeClr val="accent6">
                              <a:lumMod val="10000"/>
                            </a:schemeClr>
                          </a:solidFill>
                          <a:effectLst/>
                        </a:rPr>
                        <a:t>2</a:t>
                      </a:r>
                      <a:r>
                        <a:rPr lang="zh-TW" altLang="zh-TW" sz="1800" kern="100" dirty="0">
                          <a:solidFill>
                            <a:schemeClr val="accent6">
                              <a:lumMod val="10000"/>
                            </a:schemeClr>
                          </a:solidFill>
                          <a:effectLst/>
                        </a:rPr>
                        <a:t>件招租中</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accent6">
                              <a:lumMod val="10000"/>
                            </a:schemeClr>
                          </a:solidFill>
                          <a:effectLst/>
                        </a:rPr>
                        <a:t>崔媽媽目前</a:t>
                      </a:r>
                      <a:r>
                        <a:rPr lang="zh-TW" altLang="zh-TW" sz="1800" kern="100" dirty="0">
                          <a:solidFill>
                            <a:schemeClr val="accent6">
                              <a:lumMod val="10000"/>
                            </a:schemeClr>
                          </a:solidFill>
                          <a:effectLst/>
                        </a:rPr>
                        <a:t>媒合</a:t>
                      </a:r>
                      <a:r>
                        <a:rPr lang="en-US" altLang="zh-TW" sz="1800" kern="100" dirty="0">
                          <a:solidFill>
                            <a:schemeClr val="accent6">
                              <a:lumMod val="10000"/>
                            </a:schemeClr>
                          </a:solidFill>
                          <a:effectLst/>
                        </a:rPr>
                        <a:t>10</a:t>
                      </a:r>
                      <a:r>
                        <a:rPr lang="zh-TW" altLang="zh-TW" sz="1800" kern="100" dirty="0">
                          <a:solidFill>
                            <a:schemeClr val="accent6">
                              <a:lumMod val="10000"/>
                            </a:schemeClr>
                          </a:solidFill>
                          <a:effectLst/>
                        </a:rPr>
                        <a:t>件</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3"/>
                  </a:ext>
                </a:extLst>
              </a:tr>
              <a:tr h="0">
                <a:tc>
                  <a:txBody>
                    <a:bodyPr/>
                    <a:lstStyle/>
                    <a:p>
                      <a:pPr algn="ctr">
                        <a:spcAft>
                          <a:spcPts val="0"/>
                        </a:spcAft>
                      </a:pPr>
                      <a:r>
                        <a:rPr lang="zh-TW" sz="1800" kern="100" dirty="0">
                          <a:effectLst/>
                        </a:rPr>
                        <a:t>目標件數</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1">
                        <a:lumMod val="50000"/>
                      </a:schemeClr>
                    </a:solidFill>
                  </a:tcPr>
                </a:tc>
                <a:tc>
                  <a:txBody>
                    <a:bodyPr/>
                    <a:lstStyle/>
                    <a:p>
                      <a:pPr marL="9525" algn="ctr">
                        <a:spcAft>
                          <a:spcPts val="0"/>
                        </a:spcAft>
                      </a:pPr>
                      <a:r>
                        <a:rPr lang="en-US" sz="1800" kern="100" dirty="0">
                          <a:solidFill>
                            <a:schemeClr val="accent6">
                              <a:lumMod val="10000"/>
                            </a:schemeClr>
                          </a:solidFill>
                          <a:effectLst/>
                        </a:rPr>
                        <a:t>1600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2200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2200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1600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1200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9525" algn="ctr">
                        <a:spcAft>
                          <a:spcPts val="0"/>
                        </a:spcAft>
                      </a:pPr>
                      <a:r>
                        <a:rPr lang="en-US" sz="1800" kern="100" dirty="0">
                          <a:solidFill>
                            <a:schemeClr val="accent6">
                              <a:lumMod val="10000"/>
                            </a:schemeClr>
                          </a:solidFill>
                          <a:effectLst/>
                        </a:rPr>
                        <a:t>1200</a:t>
                      </a:r>
                      <a:r>
                        <a:rPr lang="zh-TW" sz="1800" kern="100" dirty="0">
                          <a:solidFill>
                            <a:schemeClr val="accent6">
                              <a:lumMod val="10000"/>
                            </a:schemeClr>
                          </a:solidFill>
                          <a:effectLst/>
                        </a:rPr>
                        <a:t>件</a:t>
                      </a:r>
                      <a:endParaRPr lang="zh-TW" sz="18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985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50658" cy="14854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t>包租</a:t>
            </a:r>
            <a:r>
              <a:rPr lang="en-US" altLang="zh-TW" sz="1350" dirty="0"/>
              <a:t>/</a:t>
            </a:r>
            <a:r>
              <a:rPr lang="zh-TW" altLang="en-US" sz="1350" dirty="0"/>
              <a:t>代管</a:t>
            </a:r>
            <a:endParaRPr lang="zh-TW" altLang="en-US" sz="1350" dirty="0">
              <a:latin typeface="微軟正黑體" panose="020B0604030504040204" pitchFamily="34" charset="-120"/>
              <a:ea typeface="微軟正黑體" panose="020B0604030504040204" pitchFamily="34" charset="-120"/>
            </a:endParaRPr>
          </a:p>
        </p:txBody>
      </p:sp>
      <p:sp>
        <p:nvSpPr>
          <p:cNvPr id="7" name="矩形 6"/>
          <p:cNvSpPr/>
          <p:nvPr/>
        </p:nvSpPr>
        <p:spPr>
          <a:xfrm>
            <a:off x="0" y="1485456"/>
            <a:ext cx="350658" cy="1301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分級租金</a:t>
            </a:r>
          </a:p>
        </p:txBody>
      </p:sp>
      <p:sp>
        <p:nvSpPr>
          <p:cNvPr id="8" name="矩形 7"/>
          <p:cNvSpPr/>
          <p:nvPr/>
        </p:nvSpPr>
        <p:spPr>
          <a:xfrm>
            <a:off x="0" y="2787106"/>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承租公宅</a:t>
            </a:r>
          </a:p>
        </p:txBody>
      </p:sp>
      <p:sp>
        <p:nvSpPr>
          <p:cNvPr id="9" name="矩形 8"/>
          <p:cNvSpPr/>
          <p:nvPr/>
        </p:nvSpPr>
        <p:spPr>
          <a:xfrm>
            <a:off x="-9525" y="5390406"/>
            <a:ext cx="350658" cy="1467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林口社宅</a:t>
            </a:r>
          </a:p>
        </p:txBody>
      </p:sp>
      <p:sp>
        <p:nvSpPr>
          <p:cNvPr id="10" name="矩形 9"/>
          <p:cNvSpPr/>
          <p:nvPr/>
        </p:nvSpPr>
        <p:spPr>
          <a:xfrm>
            <a:off x="-9525" y="4088757"/>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租屋條例</a:t>
            </a:r>
          </a:p>
        </p:txBody>
      </p:sp>
      <p:sp>
        <p:nvSpPr>
          <p:cNvPr id="2" name="标题 1"/>
          <p:cNvSpPr>
            <a:spLocks noGrp="1"/>
          </p:cNvSpPr>
          <p:nvPr>
            <p:ph type="title"/>
          </p:nvPr>
        </p:nvSpPr>
        <p:spPr/>
        <p:txBody>
          <a:bodyPr/>
          <a:lstStyle/>
          <a:p>
            <a:r>
              <a:rPr lang="zh-TW" altLang="en-US" dirty="0"/>
              <a:t>房客資格</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793590589"/>
              </p:ext>
            </p:extLst>
          </p:nvPr>
        </p:nvGraphicFramePr>
        <p:xfrm>
          <a:off x="628651" y="1485455"/>
          <a:ext cx="8172306" cy="5048864"/>
        </p:xfrm>
        <a:graphic>
          <a:graphicData uri="http://schemas.openxmlformats.org/drawingml/2006/table">
            <a:tbl>
              <a:tblPr firstRow="1" firstCol="1" bandRow="1">
                <a:tableStyleId>{21E4AEA4-8DFA-4A89-87EB-49C32662AFE0}</a:tableStyleId>
              </a:tblPr>
              <a:tblGrid>
                <a:gridCol w="975262">
                  <a:extLst>
                    <a:ext uri="{9D8B030D-6E8A-4147-A177-3AD203B41FA5}">
                      <a16:colId xmlns:a16="http://schemas.microsoft.com/office/drawing/2014/main" val="20000"/>
                    </a:ext>
                  </a:extLst>
                </a:gridCol>
                <a:gridCol w="1312852">
                  <a:extLst>
                    <a:ext uri="{9D8B030D-6E8A-4147-A177-3AD203B41FA5}">
                      <a16:colId xmlns:a16="http://schemas.microsoft.com/office/drawing/2014/main" val="20001"/>
                    </a:ext>
                  </a:extLst>
                </a:gridCol>
                <a:gridCol w="1236135">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280344">
                  <a:extLst>
                    <a:ext uri="{9D8B030D-6E8A-4147-A177-3AD203B41FA5}">
                      <a16:colId xmlns:a16="http://schemas.microsoft.com/office/drawing/2014/main" val="20004"/>
                    </a:ext>
                  </a:extLst>
                </a:gridCol>
                <a:gridCol w="1112799">
                  <a:extLst>
                    <a:ext uri="{9D8B030D-6E8A-4147-A177-3AD203B41FA5}">
                      <a16:colId xmlns:a16="http://schemas.microsoft.com/office/drawing/2014/main" val="20005"/>
                    </a:ext>
                  </a:extLst>
                </a:gridCol>
                <a:gridCol w="1069037">
                  <a:extLst>
                    <a:ext uri="{9D8B030D-6E8A-4147-A177-3AD203B41FA5}">
                      <a16:colId xmlns:a16="http://schemas.microsoft.com/office/drawing/2014/main" val="20006"/>
                    </a:ext>
                  </a:extLst>
                </a:gridCol>
                <a:gridCol w="1069037">
                  <a:extLst>
                    <a:ext uri="{9D8B030D-6E8A-4147-A177-3AD203B41FA5}">
                      <a16:colId xmlns:a16="http://schemas.microsoft.com/office/drawing/2014/main" val="20007"/>
                    </a:ext>
                  </a:extLst>
                </a:gridCol>
              </a:tblGrid>
              <a:tr h="897424">
                <a:tc>
                  <a:txBody>
                    <a:bodyPr/>
                    <a:lstStyle/>
                    <a:p>
                      <a:pPr algn="ctr">
                        <a:spcAft>
                          <a:spcPts val="0"/>
                        </a:spcAft>
                      </a:pPr>
                      <a:r>
                        <a:rPr lang="zh-TW" sz="1800" kern="100" dirty="0">
                          <a:solidFill>
                            <a:schemeClr val="accent6">
                              <a:lumMod val="10000"/>
                            </a:schemeClr>
                          </a:solidFill>
                          <a:effectLst/>
                        </a:rPr>
                        <a:t>房客</a:t>
                      </a:r>
                      <a:endParaRPr lang="zh-TW" sz="1600" kern="100" dirty="0">
                        <a:solidFill>
                          <a:schemeClr val="accent6">
                            <a:lumMod val="10000"/>
                          </a:schemeClr>
                        </a:solidFill>
                        <a:effectLst/>
                      </a:endParaRPr>
                    </a:p>
                    <a:p>
                      <a:pPr algn="ctr">
                        <a:spcAft>
                          <a:spcPts val="0"/>
                        </a:spcAft>
                      </a:pPr>
                      <a:r>
                        <a:rPr lang="zh-TW" sz="1800" kern="100" dirty="0">
                          <a:solidFill>
                            <a:schemeClr val="accent6">
                              <a:lumMod val="10000"/>
                            </a:schemeClr>
                          </a:solidFill>
                          <a:effectLst/>
                        </a:rPr>
                        <a:t>資格</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gridSpan="2">
                  <a:txBody>
                    <a:bodyPr/>
                    <a:lstStyle/>
                    <a:p>
                      <a:pPr algn="ctr">
                        <a:spcAft>
                          <a:spcPts val="0"/>
                        </a:spcAft>
                      </a:pPr>
                      <a:r>
                        <a:rPr lang="zh-TW" sz="1800" kern="100" dirty="0">
                          <a:solidFill>
                            <a:schemeClr val="accent6">
                              <a:lumMod val="10000"/>
                            </a:schemeClr>
                          </a:solidFill>
                          <a:effectLst/>
                        </a:rPr>
                        <a:t>第一類</a:t>
                      </a:r>
                      <a:r>
                        <a:rPr lang="zh-TW" altLang="zh-TW" sz="1800" kern="100" dirty="0">
                          <a:solidFill>
                            <a:schemeClr val="accent6">
                              <a:lumMod val="10000"/>
                            </a:schemeClr>
                          </a:solidFill>
                          <a:effectLst/>
                        </a:rPr>
                        <a:t>、</a:t>
                      </a:r>
                      <a:r>
                        <a:rPr lang="en-US" sz="1800" kern="0" dirty="0">
                          <a:solidFill>
                            <a:schemeClr val="accent6">
                              <a:lumMod val="10000"/>
                            </a:schemeClr>
                          </a:solidFill>
                          <a:effectLst/>
                        </a:rPr>
                        <a:t> (</a:t>
                      </a:r>
                      <a:r>
                        <a:rPr lang="zh-TW" sz="1800" kern="0" dirty="0">
                          <a:solidFill>
                            <a:schemeClr val="accent6">
                              <a:lumMod val="10000"/>
                            </a:schemeClr>
                          </a:solidFill>
                          <a:effectLst/>
                        </a:rPr>
                        <a:t>社會</a:t>
                      </a:r>
                      <a:r>
                        <a:rPr lang="en-US" sz="1800" kern="0" dirty="0">
                          <a:solidFill>
                            <a:schemeClr val="accent6">
                              <a:lumMod val="10000"/>
                            </a:schemeClr>
                          </a:solidFill>
                          <a:effectLst/>
                        </a:rPr>
                        <a:t>)</a:t>
                      </a:r>
                      <a:r>
                        <a:rPr lang="zh-TW" sz="1800" kern="0" dirty="0">
                          <a:solidFill>
                            <a:schemeClr val="accent6">
                              <a:lumMod val="10000"/>
                            </a:schemeClr>
                          </a:solidFill>
                          <a:effectLst/>
                        </a:rPr>
                        <a:t>弱勢戶</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gridSpan="3">
                  <a:txBody>
                    <a:bodyPr/>
                    <a:lstStyle/>
                    <a:p>
                      <a:pPr algn="ctr">
                        <a:spcAft>
                          <a:spcPts val="0"/>
                        </a:spcAft>
                      </a:pPr>
                      <a:r>
                        <a:rPr lang="zh-TW" sz="1800" kern="100" dirty="0">
                          <a:solidFill>
                            <a:schemeClr val="accent6">
                              <a:lumMod val="10000"/>
                            </a:schemeClr>
                          </a:solidFill>
                          <a:effectLst/>
                        </a:rPr>
                        <a:t>第二類</a:t>
                      </a:r>
                      <a:r>
                        <a:rPr lang="zh-TW" altLang="zh-TW" sz="1800" kern="100" dirty="0">
                          <a:solidFill>
                            <a:schemeClr val="accent6">
                              <a:lumMod val="10000"/>
                            </a:schemeClr>
                          </a:solidFill>
                          <a:effectLst/>
                        </a:rPr>
                        <a:t>、</a:t>
                      </a:r>
                      <a:r>
                        <a:rPr lang="zh-TW" sz="1800" kern="100" dirty="0">
                          <a:solidFill>
                            <a:schemeClr val="accent6">
                              <a:lumMod val="10000"/>
                            </a:schemeClr>
                          </a:solidFill>
                          <a:effectLst/>
                        </a:rPr>
                        <a:t> </a:t>
                      </a:r>
                      <a:r>
                        <a:rPr lang="en-US" sz="1800" kern="0" dirty="0">
                          <a:solidFill>
                            <a:schemeClr val="accent6">
                              <a:lumMod val="10000"/>
                            </a:schemeClr>
                          </a:solidFill>
                          <a:effectLst/>
                        </a:rPr>
                        <a:t>(</a:t>
                      </a:r>
                      <a:r>
                        <a:rPr lang="zh-TW" sz="1800" kern="0" dirty="0">
                          <a:solidFill>
                            <a:schemeClr val="accent6">
                              <a:lumMod val="10000"/>
                            </a:schemeClr>
                          </a:solidFill>
                          <a:effectLst/>
                        </a:rPr>
                        <a:t>經濟</a:t>
                      </a:r>
                      <a:r>
                        <a:rPr lang="en-US" sz="1800" kern="0" dirty="0">
                          <a:solidFill>
                            <a:schemeClr val="accent6">
                              <a:lumMod val="10000"/>
                            </a:schemeClr>
                          </a:solidFill>
                          <a:effectLst/>
                        </a:rPr>
                        <a:t>)</a:t>
                      </a:r>
                      <a:r>
                        <a:rPr lang="zh-TW" sz="1800" kern="0" dirty="0">
                          <a:solidFill>
                            <a:schemeClr val="accent6">
                              <a:lumMod val="10000"/>
                            </a:schemeClr>
                          </a:solidFill>
                          <a:effectLst/>
                        </a:rPr>
                        <a:t>弱勢戶</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pPr algn="ctr">
                        <a:spcAft>
                          <a:spcPts val="0"/>
                        </a:spcAft>
                      </a:pPr>
                      <a:endParaRPr 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tc>
                <a:tc hMerge="1">
                  <a:txBody>
                    <a:bodyPr/>
                    <a:lstStyle/>
                    <a:p>
                      <a:endParaRPr lang="zh-TW" altLang="en-US"/>
                    </a:p>
                  </a:txBody>
                  <a:tcPr/>
                </a:tc>
                <a:tc gridSpan="2">
                  <a:txBody>
                    <a:bodyPr/>
                    <a:lstStyle/>
                    <a:p>
                      <a:pPr algn="ctr">
                        <a:spcAft>
                          <a:spcPts val="0"/>
                        </a:spcAft>
                      </a:pPr>
                      <a:r>
                        <a:rPr lang="zh-TW" altLang="en-US" sz="1800" kern="100" dirty="0">
                          <a:solidFill>
                            <a:schemeClr val="accent6">
                              <a:lumMod val="10000"/>
                            </a:schemeClr>
                          </a:solidFill>
                          <a:effectLst/>
                        </a:rPr>
                        <a:t>第三類、</a:t>
                      </a:r>
                      <a:r>
                        <a:rPr lang="zh-TW" sz="1800" kern="100" dirty="0">
                          <a:solidFill>
                            <a:schemeClr val="accent6">
                              <a:lumMod val="10000"/>
                            </a:schemeClr>
                          </a:solidFill>
                          <a:effectLst/>
                        </a:rPr>
                        <a:t>一般戶</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extLst>
                  <a:ext uri="{0D108BD9-81ED-4DB2-BD59-A6C34878D82A}">
                    <a16:rowId xmlns:a16="http://schemas.microsoft.com/office/drawing/2014/main" val="10000"/>
                  </a:ext>
                </a:extLst>
              </a:tr>
              <a:tr h="897424">
                <a:tc>
                  <a:txBody>
                    <a:bodyPr/>
                    <a:lstStyle/>
                    <a:p>
                      <a:pPr algn="ctr">
                        <a:spcAft>
                          <a:spcPts val="0"/>
                        </a:spcAft>
                      </a:pPr>
                      <a:r>
                        <a:rPr lang="zh-TW" sz="1800" kern="0" dirty="0">
                          <a:solidFill>
                            <a:schemeClr val="accent6">
                              <a:lumMod val="10000"/>
                            </a:schemeClr>
                          </a:solidFill>
                          <a:effectLst/>
                        </a:rPr>
                        <a:t>家庭年所得</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gridSpan="2">
                  <a:txBody>
                    <a:bodyPr/>
                    <a:lstStyle/>
                    <a:p>
                      <a:pPr algn="ctr">
                        <a:spcAft>
                          <a:spcPts val="0"/>
                        </a:spcAft>
                      </a:pPr>
                      <a:r>
                        <a:rPr lang="zh-TW" sz="1800" kern="0" dirty="0">
                          <a:effectLst/>
                        </a:rPr>
                        <a:t>所得低於</a:t>
                      </a:r>
                      <a:r>
                        <a:rPr lang="en-US" sz="1800" kern="0" dirty="0">
                          <a:effectLst/>
                        </a:rPr>
                        <a:t>50</a:t>
                      </a:r>
                      <a:r>
                        <a:rPr lang="zh-TW" sz="1800" kern="0" dirty="0">
                          <a:effectLst/>
                        </a:rPr>
                        <a:t>分位點</a:t>
                      </a:r>
                      <a:endParaRPr lang="en-US" altLang="zh-TW" sz="1800" kern="0" dirty="0">
                        <a:effectLst/>
                      </a:endParaRPr>
                    </a:p>
                    <a:p>
                      <a:pPr algn="ctr">
                        <a:spcAft>
                          <a:spcPts val="0"/>
                        </a:spcAft>
                      </a:pPr>
                      <a:r>
                        <a:rPr lang="zh-TW" sz="1800" kern="0" dirty="0">
                          <a:effectLst/>
                        </a:rPr>
                        <a:t> </a:t>
                      </a:r>
                      <a:r>
                        <a:rPr lang="en-US" sz="1200" kern="0" dirty="0">
                          <a:effectLst/>
                        </a:rPr>
                        <a:t>(</a:t>
                      </a:r>
                      <a:r>
                        <a:rPr lang="zh-TW" sz="1200" kern="0" dirty="0">
                          <a:effectLst/>
                        </a:rPr>
                        <a:t>臺北市</a:t>
                      </a:r>
                      <a:r>
                        <a:rPr lang="en-US" sz="1200" kern="0" dirty="0">
                          <a:effectLst/>
                        </a:rPr>
                        <a:t>:</a:t>
                      </a:r>
                      <a:r>
                        <a:rPr lang="zh-TW" sz="1200" kern="0" dirty="0">
                          <a:effectLst/>
                        </a:rPr>
                        <a:t>家庭年所得低於</a:t>
                      </a:r>
                      <a:r>
                        <a:rPr lang="en-US" sz="1200" kern="0" dirty="0">
                          <a:effectLst/>
                        </a:rPr>
                        <a:t>148</a:t>
                      </a:r>
                      <a:r>
                        <a:rPr lang="zh-TW" sz="1200" kern="0" dirty="0">
                          <a:effectLst/>
                        </a:rPr>
                        <a:t>萬或每人</a:t>
                      </a:r>
                      <a:r>
                        <a:rPr lang="en-US" sz="1200" kern="0" dirty="0">
                          <a:effectLst/>
                        </a:rPr>
                        <a:t>54,404</a:t>
                      </a:r>
                      <a:r>
                        <a:rPr lang="zh-TW" sz="1200" kern="0" dirty="0">
                          <a:effectLst/>
                        </a:rPr>
                        <a:t>元</a:t>
                      </a:r>
                      <a:r>
                        <a:rPr lang="en-US" sz="1200" kern="0" dirty="0">
                          <a:effectLst/>
                        </a:rPr>
                        <a:t>/</a:t>
                      </a:r>
                      <a:r>
                        <a:rPr lang="zh-TW" sz="1200" kern="0" dirty="0">
                          <a:effectLst/>
                        </a:rPr>
                        <a:t>月</a:t>
                      </a:r>
                      <a:r>
                        <a:rPr lang="en-US" sz="1200" kern="0" dirty="0">
                          <a:effectLst/>
                        </a:rPr>
                        <a:t>)</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rowSpan="2" gridSpan="3">
                  <a:txBody>
                    <a:bodyPr/>
                    <a:lstStyle/>
                    <a:p>
                      <a:pPr algn="ctr">
                        <a:spcAft>
                          <a:spcPts val="0"/>
                        </a:spcAft>
                      </a:pPr>
                      <a:r>
                        <a:rPr lang="zh-TW" sz="1800" kern="0" dirty="0">
                          <a:effectLst/>
                        </a:rPr>
                        <a:t>低收入戶</a:t>
                      </a:r>
                      <a:endParaRPr lang="zh-TW" sz="1800" kern="100" dirty="0">
                        <a:effectLst/>
                      </a:endParaRPr>
                    </a:p>
                    <a:p>
                      <a:pPr algn="ctr">
                        <a:spcAft>
                          <a:spcPts val="0"/>
                        </a:spcAft>
                      </a:pPr>
                      <a:r>
                        <a:rPr lang="en-US" sz="1400" kern="0" dirty="0">
                          <a:effectLst/>
                        </a:rPr>
                        <a:t>(</a:t>
                      </a:r>
                      <a:r>
                        <a:rPr lang="zh-TW" sz="1400" kern="0" dirty="0">
                          <a:effectLst/>
                        </a:rPr>
                        <a:t>需為領有低收入戶證明者</a:t>
                      </a:r>
                      <a:r>
                        <a:rPr lang="en-US" sz="1400" kern="0" dirty="0">
                          <a:effectLst/>
                        </a:rPr>
                        <a:t>)</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rowSpan="2" hMerge="1">
                  <a:txBody>
                    <a:bodyPr/>
                    <a:lstStyle/>
                    <a:p>
                      <a:pPr algn="ctr">
                        <a:spcAft>
                          <a:spcPts val="0"/>
                        </a:spcAft>
                      </a:pPr>
                      <a:endParaRPr lang="zh-TW" sz="1600" kern="100">
                        <a:effectLst/>
                        <a:latin typeface="Calibri" panose="020F0502020204030204" pitchFamily="34" charset="0"/>
                        <a:ea typeface="PMingLiU" panose="02020500000000000000" pitchFamily="18" charset="-120"/>
                        <a:cs typeface="Times New Roman" panose="02020603050405020304" pitchFamily="18" charset="0"/>
                      </a:endParaRPr>
                    </a:p>
                  </a:txBody>
                  <a:tcPr anchor="ctr"/>
                </a:tc>
                <a:tc rowSpan="2" hMerge="1">
                  <a:txBody>
                    <a:bodyPr/>
                    <a:lstStyle/>
                    <a:p>
                      <a:endParaRPr lang="zh-TW" altLang="en-US"/>
                    </a:p>
                  </a:txBody>
                  <a:tcPr/>
                </a:tc>
                <a:tc gridSpan="2">
                  <a:txBody>
                    <a:bodyPr/>
                    <a:lstStyle/>
                    <a:p>
                      <a:pPr algn="ctr">
                        <a:spcAft>
                          <a:spcPts val="0"/>
                        </a:spcAft>
                      </a:pPr>
                      <a:r>
                        <a:rPr lang="zh-TW" sz="1800" kern="0" dirty="0">
                          <a:effectLst/>
                        </a:rPr>
                        <a:t>所得低於</a:t>
                      </a:r>
                      <a:r>
                        <a:rPr lang="en-US" sz="1800" kern="0" dirty="0">
                          <a:effectLst/>
                        </a:rPr>
                        <a:t>50</a:t>
                      </a:r>
                      <a:r>
                        <a:rPr lang="zh-TW" sz="1800" kern="0" dirty="0">
                          <a:effectLst/>
                        </a:rPr>
                        <a:t>分位點</a:t>
                      </a:r>
                      <a:endParaRPr lang="zh-TW" sz="1800" kern="100" dirty="0">
                        <a:effectLst/>
                      </a:endParaRPr>
                    </a:p>
                    <a:p>
                      <a:pPr algn="ctr">
                        <a:spcAft>
                          <a:spcPts val="0"/>
                        </a:spcAft>
                      </a:pPr>
                      <a:r>
                        <a:rPr lang="en-US" sz="1200" kern="0" dirty="0">
                          <a:effectLst/>
                        </a:rPr>
                        <a:t>(</a:t>
                      </a:r>
                      <a:r>
                        <a:rPr lang="zh-TW" sz="1200" kern="0" dirty="0">
                          <a:effectLst/>
                        </a:rPr>
                        <a:t>臺北市</a:t>
                      </a:r>
                      <a:r>
                        <a:rPr lang="en-US" sz="1200" kern="0" dirty="0">
                          <a:effectLst/>
                        </a:rPr>
                        <a:t>:</a:t>
                      </a:r>
                      <a:r>
                        <a:rPr lang="zh-TW" sz="1200" kern="0" dirty="0">
                          <a:effectLst/>
                        </a:rPr>
                        <a:t>家庭年所得低於</a:t>
                      </a:r>
                      <a:r>
                        <a:rPr lang="en-US" sz="1200" kern="0" dirty="0">
                          <a:effectLst/>
                        </a:rPr>
                        <a:t>148</a:t>
                      </a:r>
                      <a:r>
                        <a:rPr lang="zh-TW" sz="1200" kern="0" dirty="0">
                          <a:effectLst/>
                        </a:rPr>
                        <a:t>萬或每人</a:t>
                      </a:r>
                      <a:r>
                        <a:rPr lang="en-US" sz="1200" kern="0" dirty="0">
                          <a:effectLst/>
                        </a:rPr>
                        <a:t>54,404</a:t>
                      </a:r>
                      <a:r>
                        <a:rPr lang="zh-TW" sz="1200" kern="0" dirty="0">
                          <a:effectLst/>
                        </a:rPr>
                        <a:t>元</a:t>
                      </a:r>
                      <a:r>
                        <a:rPr lang="en-US" sz="1200" kern="0" dirty="0">
                          <a:effectLst/>
                        </a:rPr>
                        <a:t>/</a:t>
                      </a:r>
                      <a:r>
                        <a:rPr lang="zh-TW" sz="1200" kern="0" dirty="0">
                          <a:effectLst/>
                        </a:rPr>
                        <a:t>月</a:t>
                      </a:r>
                      <a:r>
                        <a:rPr lang="en-US" sz="1200" kern="0" dirty="0">
                          <a:effectLst/>
                        </a:rPr>
                        <a:t>)</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extLst>
                  <a:ext uri="{0D108BD9-81ED-4DB2-BD59-A6C34878D82A}">
                    <a16:rowId xmlns:a16="http://schemas.microsoft.com/office/drawing/2014/main" val="10001"/>
                  </a:ext>
                </a:extLst>
              </a:tr>
              <a:tr h="710672">
                <a:tc>
                  <a:txBody>
                    <a:bodyPr/>
                    <a:lstStyle/>
                    <a:p>
                      <a:pPr algn="ctr">
                        <a:spcAft>
                          <a:spcPts val="0"/>
                        </a:spcAft>
                      </a:pPr>
                      <a:r>
                        <a:rPr lang="zh-TW" sz="1800" kern="0" dirty="0">
                          <a:solidFill>
                            <a:schemeClr val="accent6">
                              <a:lumMod val="10000"/>
                            </a:schemeClr>
                          </a:solidFill>
                          <a:effectLst/>
                        </a:rPr>
                        <a:t>特殊身分別</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gridSpan="2">
                  <a:txBody>
                    <a:bodyPr/>
                    <a:lstStyle/>
                    <a:p>
                      <a:pPr algn="ctr">
                        <a:spcAft>
                          <a:spcPts val="0"/>
                        </a:spcAft>
                      </a:pPr>
                      <a:r>
                        <a:rPr lang="zh-TW" sz="1600" kern="0" dirty="0">
                          <a:effectLst/>
                        </a:rPr>
                        <a:t>符合《住宅法》十二類弱勢身分別</a:t>
                      </a:r>
                      <a:endParaRPr 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gridSpan="3" vMerge="1">
                  <a:txBody>
                    <a:bodyPr/>
                    <a:lstStyle/>
                    <a:p>
                      <a:pPr algn="ctr">
                        <a:spcAft>
                          <a:spcPts val="0"/>
                        </a:spcAft>
                      </a:pPr>
                      <a:endParaRPr 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lnR w="12700" cap="flat" cmpd="sng" algn="ctr">
                      <a:noFill/>
                      <a:prstDash val="solid"/>
                      <a:round/>
                      <a:headEnd type="none" w="med" len="med"/>
                      <a:tailEnd type="none" w="med" len="med"/>
                    </a:lnR>
                  </a:tcPr>
                </a:tc>
                <a:tc hMerge="1" vMerge="1">
                  <a:txBody>
                    <a:bodyPr/>
                    <a:lstStyle/>
                    <a:p>
                      <a:pPr algn="ctr">
                        <a:spcAft>
                          <a:spcPts val="0"/>
                        </a:spcAft>
                      </a:pPr>
                      <a:endParaRPr lang="zh-TW" sz="1600" kern="100">
                        <a:effectLst/>
                        <a:latin typeface="Calibri" panose="020F0502020204030204" pitchFamily="34" charset="0"/>
                        <a:ea typeface="PMingLiU" panose="02020500000000000000" pitchFamily="18" charset="-120"/>
                        <a:cs typeface="Times New Roman" panose="02020603050405020304" pitchFamily="18" charset="0"/>
                      </a:endParaRPr>
                    </a:p>
                  </a:txBody>
                  <a:tcPr anchor="ctr"/>
                </a:tc>
                <a:tc hMerge="1" v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a:effectLst/>
                        </a:rPr>
                        <a:t>無</a:t>
                      </a: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extLst>
                  <a:ext uri="{0D108BD9-81ED-4DB2-BD59-A6C34878D82A}">
                    <a16:rowId xmlns:a16="http://schemas.microsoft.com/office/drawing/2014/main" val="10002"/>
                  </a:ext>
                </a:extLst>
              </a:tr>
              <a:tr h="897424">
                <a:tc>
                  <a:txBody>
                    <a:bodyPr/>
                    <a:lstStyle/>
                    <a:p>
                      <a:pPr algn="ctr">
                        <a:spcAft>
                          <a:spcPts val="0"/>
                        </a:spcAft>
                      </a:pPr>
                      <a:r>
                        <a:rPr lang="zh-TW" sz="1800" kern="0" dirty="0">
                          <a:solidFill>
                            <a:schemeClr val="accent6">
                              <a:lumMod val="10000"/>
                            </a:schemeClr>
                          </a:solidFill>
                          <a:effectLst/>
                        </a:rPr>
                        <a:t>自有住宅</a:t>
                      </a:r>
                      <a:endParaRPr lang="zh-TW" sz="1600" kern="100" dirty="0">
                        <a:solidFill>
                          <a:schemeClr val="accent6">
                            <a:lumMod val="10000"/>
                          </a:schemeClr>
                        </a:solidFill>
                        <a:effectLst/>
                      </a:endParaRPr>
                    </a:p>
                  </a:txBody>
                  <a:tcPr anchor="ctr">
                    <a:cell3D prstMaterial="dkEdge">
                      <a:bevel prst="coolSlant"/>
                      <a:lightRig rig="flood" dir="t"/>
                    </a:cell3D>
                  </a:tcPr>
                </a:tc>
                <a:tc gridSpan="7">
                  <a:txBody>
                    <a:bodyPr/>
                    <a:lstStyle/>
                    <a:p>
                      <a:pPr algn="ctr">
                        <a:spcAft>
                          <a:spcPts val="0"/>
                        </a:spcAft>
                      </a:pPr>
                      <a:r>
                        <a:rPr lang="zh-TW" sz="1400" kern="0" dirty="0">
                          <a:effectLst/>
                        </a:rPr>
                        <a:t>同戶籍內的本人、配偶、父母、小孩名下皆無自有住宅</a:t>
                      </a:r>
                      <a:endParaRPr lang="zh-TW" sz="1800" kern="100" dirty="0">
                        <a:effectLst/>
                      </a:endParaRPr>
                    </a:p>
                    <a:p>
                      <a:pPr algn="ctr">
                        <a:spcAft>
                          <a:spcPts val="0"/>
                        </a:spcAft>
                      </a:pPr>
                      <a:r>
                        <a:rPr lang="zh-TW" sz="1400" kern="0" dirty="0">
                          <a:effectLst/>
                        </a:rPr>
                        <a:t>以台北市為例：家庭成員均無位於台北市、新北市、基隆市或桃園市之自有住宅即可</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265903">
                <a:tc>
                  <a:txBody>
                    <a:bodyPr/>
                    <a:lstStyle/>
                    <a:p>
                      <a:pPr algn="ctr">
                        <a:spcAft>
                          <a:spcPts val="0"/>
                        </a:spcAft>
                      </a:pPr>
                      <a:r>
                        <a:rPr lang="zh-TW" sz="1600" kern="0" dirty="0">
                          <a:solidFill>
                            <a:schemeClr val="accent6">
                              <a:lumMod val="10000"/>
                            </a:schemeClr>
                          </a:solidFill>
                          <a:effectLst/>
                        </a:rPr>
                        <a:t>承租物件</a:t>
                      </a:r>
                      <a:endParaRPr lang="zh-TW" sz="1600" kern="100" dirty="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800" kern="0" dirty="0">
                          <a:effectLst/>
                        </a:rPr>
                        <a:t>包租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gridSpan="2">
                  <a:txBody>
                    <a:bodyPr/>
                    <a:lstStyle/>
                    <a:p>
                      <a:pPr algn="ctr">
                        <a:spcAft>
                          <a:spcPts val="0"/>
                        </a:spcAft>
                      </a:pPr>
                      <a:r>
                        <a:rPr lang="zh-TW" sz="1800" kern="0" dirty="0">
                          <a:effectLst/>
                        </a:rPr>
                        <a:t>代租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a:txBody>
                    <a:bodyPr/>
                    <a:lstStyle/>
                    <a:p>
                      <a:pPr algn="ctr">
                        <a:spcAft>
                          <a:spcPts val="0"/>
                        </a:spcAft>
                      </a:pPr>
                      <a:r>
                        <a:rPr lang="zh-TW" sz="1800" kern="0" dirty="0">
                          <a:effectLst/>
                        </a:rPr>
                        <a:t>包租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800" kern="0" dirty="0">
                          <a:effectLst/>
                        </a:rPr>
                        <a:t>代租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800" kern="0" dirty="0">
                          <a:effectLst/>
                        </a:rPr>
                        <a:t>包租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800" kern="0" dirty="0">
                          <a:effectLst/>
                        </a:rPr>
                        <a:t>代租</a:t>
                      </a:r>
                      <a:endParaRPr 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extLst>
                  <a:ext uri="{0D108BD9-81ED-4DB2-BD59-A6C34878D82A}">
                    <a16:rowId xmlns:a16="http://schemas.microsoft.com/office/drawing/2014/main" val="10004"/>
                  </a:ext>
                </a:extLst>
              </a:tr>
              <a:tr h="1063613">
                <a:tc>
                  <a:txBody>
                    <a:bodyPr/>
                    <a:lstStyle/>
                    <a:p>
                      <a:pPr algn="ctr">
                        <a:spcAft>
                          <a:spcPts val="0"/>
                        </a:spcAft>
                      </a:pPr>
                      <a:r>
                        <a:rPr lang="zh-TW" sz="1800" kern="0">
                          <a:solidFill>
                            <a:schemeClr val="accent6">
                              <a:lumMod val="10000"/>
                            </a:schemeClr>
                          </a:solidFill>
                          <a:effectLst/>
                        </a:rPr>
                        <a:t>租金優惠</a:t>
                      </a:r>
                      <a:endParaRPr lang="zh-TW" sz="1600" kern="100">
                        <a:solidFill>
                          <a:schemeClr val="accent6">
                            <a:lumMod val="10000"/>
                          </a:schemeClr>
                        </a:solidFill>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600" kern="0">
                          <a:effectLst/>
                        </a:rPr>
                        <a:t>實繳租金約為</a:t>
                      </a:r>
                      <a:endParaRPr lang="zh-TW" sz="1600" kern="100">
                        <a:effectLst/>
                      </a:endParaRPr>
                    </a:p>
                    <a:p>
                      <a:pPr algn="ctr">
                        <a:spcAft>
                          <a:spcPts val="0"/>
                        </a:spcAft>
                      </a:pPr>
                      <a:r>
                        <a:rPr lang="zh-TW" sz="1600" kern="0">
                          <a:effectLst/>
                        </a:rPr>
                        <a:t>市價打</a:t>
                      </a:r>
                      <a:r>
                        <a:rPr lang="en-US" sz="1600" kern="0">
                          <a:effectLst/>
                        </a:rPr>
                        <a:t>7</a:t>
                      </a:r>
                      <a:r>
                        <a:rPr lang="zh-TW" sz="1600" kern="0">
                          <a:effectLst/>
                        </a:rPr>
                        <a:t>折</a:t>
                      </a:r>
                      <a:endParaRPr lang="zh-TW" sz="1600" kern="10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gridSpan="2">
                  <a:txBody>
                    <a:bodyPr/>
                    <a:lstStyle/>
                    <a:p>
                      <a:pPr algn="ctr">
                        <a:spcAft>
                          <a:spcPts val="0"/>
                        </a:spcAft>
                      </a:pPr>
                      <a:r>
                        <a:rPr lang="zh-TW" sz="1600" kern="0">
                          <a:effectLst/>
                        </a:rPr>
                        <a:t>實繳租金約為</a:t>
                      </a:r>
                      <a:endParaRPr lang="zh-TW" sz="1600" kern="100">
                        <a:effectLst/>
                      </a:endParaRPr>
                    </a:p>
                    <a:p>
                      <a:pPr algn="ctr">
                        <a:spcAft>
                          <a:spcPts val="0"/>
                        </a:spcAft>
                      </a:pPr>
                      <a:r>
                        <a:rPr lang="zh-TW" sz="1600" kern="0">
                          <a:effectLst/>
                        </a:rPr>
                        <a:t>市價打</a:t>
                      </a:r>
                      <a:r>
                        <a:rPr lang="en-US" sz="1600" kern="0">
                          <a:effectLst/>
                        </a:rPr>
                        <a:t>7</a:t>
                      </a:r>
                      <a:r>
                        <a:rPr lang="zh-TW" sz="1600" kern="0">
                          <a:effectLst/>
                        </a:rPr>
                        <a:t>折</a:t>
                      </a:r>
                      <a:endParaRPr lang="zh-TW" sz="1600" kern="10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hMerge="1">
                  <a:txBody>
                    <a:bodyPr/>
                    <a:lstStyle/>
                    <a:p>
                      <a:endParaRPr lang="zh-TW" altLang="en-US"/>
                    </a:p>
                  </a:txBody>
                  <a:tcPr/>
                </a:tc>
                <a:tc>
                  <a:txBody>
                    <a:bodyPr/>
                    <a:lstStyle/>
                    <a:p>
                      <a:pPr algn="ctr">
                        <a:spcAft>
                          <a:spcPts val="0"/>
                        </a:spcAft>
                      </a:pPr>
                      <a:r>
                        <a:rPr lang="zh-TW" sz="1600" kern="0" dirty="0">
                          <a:effectLst/>
                        </a:rPr>
                        <a:t>實繳租金約為</a:t>
                      </a:r>
                      <a:endParaRPr lang="zh-TW" sz="1600" kern="100" dirty="0">
                        <a:effectLst/>
                      </a:endParaRPr>
                    </a:p>
                    <a:p>
                      <a:pPr algn="ctr">
                        <a:spcAft>
                          <a:spcPts val="0"/>
                        </a:spcAft>
                      </a:pPr>
                      <a:r>
                        <a:rPr lang="zh-TW" sz="1600" kern="0" dirty="0">
                          <a:effectLst/>
                        </a:rPr>
                        <a:t>市價打</a:t>
                      </a:r>
                      <a:r>
                        <a:rPr lang="en-US" sz="1600" kern="0" dirty="0">
                          <a:effectLst/>
                        </a:rPr>
                        <a:t>5</a:t>
                      </a:r>
                      <a:r>
                        <a:rPr lang="zh-TW" sz="1600" kern="0" dirty="0">
                          <a:effectLst/>
                        </a:rPr>
                        <a:t>折</a:t>
                      </a:r>
                      <a:endParaRPr 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sz="1600" kern="0" dirty="0">
                          <a:effectLst/>
                        </a:rPr>
                        <a:t>實繳租金約為</a:t>
                      </a:r>
                      <a:endParaRPr lang="zh-TW" sz="1600" kern="100" dirty="0">
                        <a:effectLst/>
                      </a:endParaRPr>
                    </a:p>
                    <a:p>
                      <a:pPr algn="ctr">
                        <a:spcAft>
                          <a:spcPts val="0"/>
                        </a:spcAft>
                      </a:pPr>
                      <a:r>
                        <a:rPr lang="zh-TW" sz="1600" kern="0" dirty="0">
                          <a:effectLst/>
                        </a:rPr>
                        <a:t>市價打</a:t>
                      </a:r>
                      <a:r>
                        <a:rPr lang="en-US" sz="1600" kern="0" dirty="0">
                          <a:effectLst/>
                        </a:rPr>
                        <a:t>5</a:t>
                      </a:r>
                      <a:r>
                        <a:rPr lang="zh-TW" sz="1600" kern="0" dirty="0">
                          <a:effectLst/>
                        </a:rPr>
                        <a:t>折</a:t>
                      </a:r>
                      <a:endParaRPr 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altLang="zh-TW" sz="1600" kern="0" dirty="0">
                          <a:effectLst/>
                        </a:rPr>
                        <a:t>實繳</a:t>
                      </a:r>
                      <a:r>
                        <a:rPr lang="zh-TW" sz="1600" kern="0" dirty="0">
                          <a:effectLst/>
                        </a:rPr>
                        <a:t>租金</a:t>
                      </a:r>
                      <a:r>
                        <a:rPr lang="zh-TW" altLang="zh-TW" sz="1600" kern="0" dirty="0">
                          <a:effectLst/>
                        </a:rPr>
                        <a:t>約為</a:t>
                      </a:r>
                      <a:endParaRPr lang="zh-TW" altLang="zh-TW" sz="1600" kern="100" dirty="0">
                        <a:effectLst/>
                      </a:endParaRPr>
                    </a:p>
                    <a:p>
                      <a:pPr algn="ctr">
                        <a:spcAft>
                          <a:spcPts val="0"/>
                        </a:spcAft>
                      </a:pPr>
                      <a:r>
                        <a:rPr lang="zh-TW" altLang="zh-TW" sz="1600" kern="0" dirty="0">
                          <a:effectLst/>
                        </a:rPr>
                        <a:t>市價</a:t>
                      </a:r>
                      <a:r>
                        <a:rPr lang="en-US" altLang="zh-TW" sz="1600" kern="0" dirty="0">
                          <a:effectLst/>
                        </a:rPr>
                        <a:t>8</a:t>
                      </a:r>
                      <a:r>
                        <a:rPr lang="zh-TW" altLang="zh-TW" sz="1600" kern="0" dirty="0">
                          <a:effectLst/>
                        </a:rPr>
                        <a:t>折</a:t>
                      </a:r>
                      <a:endParaRPr lang="zh-TW" alt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tc>
                  <a:txBody>
                    <a:bodyPr/>
                    <a:lstStyle/>
                    <a:p>
                      <a:pPr algn="ctr">
                        <a:spcAft>
                          <a:spcPts val="0"/>
                        </a:spcAft>
                      </a:pPr>
                      <a:r>
                        <a:rPr lang="zh-TW" altLang="zh-TW" sz="1600" kern="0" dirty="0">
                          <a:effectLst/>
                        </a:rPr>
                        <a:t>實繳租金約為</a:t>
                      </a:r>
                      <a:endParaRPr lang="zh-TW" altLang="zh-TW" sz="1600" kern="100" dirty="0">
                        <a:effectLst/>
                      </a:endParaRPr>
                    </a:p>
                    <a:p>
                      <a:pPr algn="ctr">
                        <a:spcAft>
                          <a:spcPts val="0"/>
                        </a:spcAft>
                      </a:pPr>
                      <a:r>
                        <a:rPr lang="zh-TW" altLang="zh-TW" sz="1600" kern="0" dirty="0">
                          <a:effectLst/>
                        </a:rPr>
                        <a:t>市價</a:t>
                      </a:r>
                      <a:r>
                        <a:rPr lang="en-US" altLang="zh-TW" sz="1600" kern="0" dirty="0">
                          <a:effectLst/>
                        </a:rPr>
                        <a:t>9</a:t>
                      </a:r>
                      <a:r>
                        <a:rPr lang="zh-TW" altLang="zh-TW" sz="1600" kern="0" dirty="0">
                          <a:effectLst/>
                        </a:rPr>
                        <a:t>折</a:t>
                      </a:r>
                      <a:endParaRPr lang="zh-TW" altLang="zh-TW" sz="16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anchor="ctr">
                    <a:cell3D prstMaterial="dkEdge">
                      <a:bevel prst="coolSlant"/>
                      <a:lightRig rig="flood" dir="t"/>
                    </a:cell3D>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9509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877887"/>
          </a:xfrm>
        </p:spPr>
        <p:txBody>
          <a:bodyPr/>
          <a:lstStyle/>
          <a:p>
            <a:pPr algn="l">
              <a:defRPr/>
            </a:pPr>
            <a:r>
              <a:rPr lang="zh-TW" altLang="en-US" b="1" dirty="0">
                <a:solidFill>
                  <a:srgbClr val="002060"/>
                </a:solidFill>
                <a:latin typeface="標楷體" pitchFamily="65" charset="-120"/>
                <a:ea typeface="標楷體" pitchFamily="65" charset="-120"/>
              </a:rPr>
              <a:t>二、健康維護</a:t>
            </a:r>
          </a:p>
        </p:txBody>
      </p:sp>
      <p:sp>
        <p:nvSpPr>
          <p:cNvPr id="16387" name="內容版面配置區 2"/>
          <p:cNvSpPr>
            <a:spLocks noGrp="1"/>
          </p:cNvSpPr>
          <p:nvPr>
            <p:ph idx="1"/>
          </p:nvPr>
        </p:nvSpPr>
        <p:spPr>
          <a:xfrm>
            <a:off x="323850" y="1052513"/>
            <a:ext cx="8229600" cy="5472112"/>
          </a:xfrm>
        </p:spPr>
        <p:txBody>
          <a:bodyPr/>
          <a:lstStyle/>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老人健康檢查：配合全民健保成人預防保健辦理；</a:t>
            </a:r>
            <a:r>
              <a:rPr lang="en-US" altLang="zh-TW" sz="2800" dirty="0">
                <a:solidFill>
                  <a:srgbClr val="002060"/>
                </a:solidFill>
                <a:latin typeface="標楷體" pitchFamily="65" charset="-120"/>
                <a:ea typeface="標楷體" pitchFamily="65" charset="-120"/>
              </a:rPr>
              <a:t>1</a:t>
            </a:r>
            <a:r>
              <a:rPr lang="zh-TW" altLang="en-US" sz="2800" dirty="0">
                <a:solidFill>
                  <a:srgbClr val="002060"/>
                </a:solidFill>
                <a:latin typeface="標楷體" pitchFamily="65" charset="-120"/>
                <a:ea typeface="標楷體" pitchFamily="65" charset="-120"/>
              </a:rPr>
              <a:t>年給付</a:t>
            </a:r>
            <a:r>
              <a:rPr lang="en-US" altLang="zh-TW" sz="2800" dirty="0">
                <a:solidFill>
                  <a:srgbClr val="002060"/>
                </a:solidFill>
                <a:latin typeface="標楷體" pitchFamily="65" charset="-120"/>
                <a:ea typeface="標楷體" pitchFamily="65" charset="-120"/>
              </a:rPr>
              <a:t>1</a:t>
            </a:r>
            <a:r>
              <a:rPr lang="zh-TW" altLang="en-US" sz="2800" dirty="0">
                <a:solidFill>
                  <a:srgbClr val="002060"/>
                </a:solidFill>
                <a:latin typeface="標楷體" pitchFamily="65" charset="-120"/>
                <a:ea typeface="標楷體" pitchFamily="65" charset="-120"/>
              </a:rPr>
              <a:t>次。</a:t>
            </a:r>
          </a:p>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罹患重大傷病免部分負擔醫療費用：罹患癌症等</a:t>
            </a:r>
            <a:r>
              <a:rPr lang="en-US" altLang="zh-TW" sz="2800" dirty="0">
                <a:solidFill>
                  <a:srgbClr val="002060"/>
                </a:solidFill>
                <a:latin typeface="標楷體" pitchFamily="65" charset="-120"/>
                <a:ea typeface="標楷體" pitchFamily="65" charset="-120"/>
              </a:rPr>
              <a:t>30</a:t>
            </a:r>
            <a:r>
              <a:rPr lang="zh-TW" altLang="en-US" sz="2800" dirty="0">
                <a:solidFill>
                  <a:srgbClr val="002060"/>
                </a:solidFill>
                <a:latin typeface="標楷體" pitchFamily="65" charset="-120"/>
                <a:ea typeface="標楷體" pitchFamily="65" charset="-120"/>
              </a:rPr>
              <a:t>項重大傷病的老人可免部分負擔醫療費用。</a:t>
            </a:r>
          </a:p>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老人流感疫苗免費接種。</a:t>
            </a:r>
          </a:p>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中低收入老人重病住院看護補助：低收入者每日</a:t>
            </a:r>
            <a:r>
              <a:rPr lang="en-US" altLang="zh-TW" sz="2800" dirty="0">
                <a:solidFill>
                  <a:srgbClr val="002060"/>
                </a:solidFill>
                <a:latin typeface="標楷體" pitchFamily="65" charset="-120"/>
                <a:ea typeface="標楷體" pitchFamily="65" charset="-120"/>
              </a:rPr>
              <a:t>1800</a:t>
            </a:r>
            <a:r>
              <a:rPr lang="zh-TW" altLang="en-US" sz="2800" dirty="0">
                <a:solidFill>
                  <a:srgbClr val="002060"/>
                </a:solidFill>
                <a:latin typeface="標楷體" pitchFamily="65" charset="-120"/>
                <a:ea typeface="標楷體" pitchFamily="65" charset="-120"/>
              </a:rPr>
              <a:t>元；中低收入者每日</a:t>
            </a:r>
            <a:r>
              <a:rPr lang="en-US" altLang="zh-TW" sz="2800" dirty="0">
                <a:solidFill>
                  <a:srgbClr val="002060"/>
                </a:solidFill>
                <a:latin typeface="標楷體" pitchFamily="65" charset="-120"/>
                <a:ea typeface="標楷體" pitchFamily="65" charset="-120"/>
              </a:rPr>
              <a:t>900</a:t>
            </a:r>
            <a:r>
              <a:rPr lang="zh-TW" altLang="en-US" sz="2800" dirty="0">
                <a:solidFill>
                  <a:srgbClr val="002060"/>
                </a:solidFill>
                <a:latin typeface="標楷體" pitchFamily="65" charset="-120"/>
                <a:ea typeface="標楷體" pitchFamily="65" charset="-120"/>
              </a:rPr>
              <a:t>元</a:t>
            </a:r>
            <a:r>
              <a:rPr lang="en-US" altLang="zh-TW" sz="2800" dirty="0">
                <a:solidFill>
                  <a:srgbClr val="002060"/>
                </a:solidFill>
                <a:latin typeface="標楷體" pitchFamily="65" charset="-120"/>
                <a:ea typeface="標楷體" pitchFamily="65" charset="-120"/>
              </a:rPr>
              <a:t>(</a:t>
            </a:r>
            <a:r>
              <a:rPr lang="zh-TW" altLang="en-US" sz="2800" dirty="0">
                <a:solidFill>
                  <a:srgbClr val="002060"/>
                </a:solidFill>
                <a:latin typeface="標楷體" pitchFamily="65" charset="-120"/>
                <a:ea typeface="標楷體" pitchFamily="65" charset="-120"/>
              </a:rPr>
              <a:t>補助標準：各縣市補助標準不一</a:t>
            </a:r>
            <a:r>
              <a:rPr lang="en-US" altLang="zh-TW" sz="2800" dirty="0">
                <a:solidFill>
                  <a:srgbClr val="002060"/>
                </a:solidFill>
                <a:latin typeface="標楷體" pitchFamily="65" charset="-120"/>
                <a:ea typeface="標楷體" pitchFamily="65" charset="-120"/>
              </a:rPr>
              <a:t>)</a:t>
            </a:r>
            <a:r>
              <a:rPr lang="zh-TW" altLang="en-US" sz="2800" dirty="0">
                <a:solidFill>
                  <a:srgbClr val="002060"/>
                </a:solidFill>
                <a:latin typeface="標楷體" pitchFamily="65" charset="-120"/>
                <a:ea typeface="標楷體" pitchFamily="65" charset="-120"/>
              </a:rPr>
              <a:t>。</a:t>
            </a:r>
          </a:p>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中低收入戶年滿</a:t>
            </a:r>
            <a:r>
              <a:rPr lang="en-US" altLang="zh-TW" sz="2800" dirty="0">
                <a:solidFill>
                  <a:srgbClr val="002060"/>
                </a:solidFill>
                <a:latin typeface="標楷體" pitchFamily="65" charset="-120"/>
                <a:ea typeface="標楷體" pitchFamily="65" charset="-120"/>
              </a:rPr>
              <a:t>70</a:t>
            </a:r>
            <a:r>
              <a:rPr lang="zh-TW" altLang="en-US" sz="2800" dirty="0">
                <a:solidFill>
                  <a:srgbClr val="002060"/>
                </a:solidFill>
                <a:latin typeface="標楷體" pitchFamily="65" charset="-120"/>
                <a:ea typeface="標楷體" pitchFamily="65" charset="-120"/>
              </a:rPr>
              <a:t>歲以上參加全民健保之自付保險費由內政部全額補助。</a:t>
            </a:r>
          </a:p>
          <a:p>
            <a:pPr marL="514350" indent="-514350" eaLnBrk="1" hangingPunct="1">
              <a:lnSpc>
                <a:spcPct val="90000"/>
              </a:lnSpc>
              <a:buClr>
                <a:srgbClr val="000066"/>
              </a:buClr>
              <a:buFont typeface="+mj-lt"/>
              <a:buAutoNum type="arabicPeriod"/>
            </a:pPr>
            <a:r>
              <a:rPr lang="zh-TW" altLang="en-US" sz="2800" dirty="0">
                <a:solidFill>
                  <a:srgbClr val="002060"/>
                </a:solidFill>
                <a:latin typeface="標楷體" pitchFamily="65" charset="-120"/>
                <a:ea typeface="標楷體" pitchFamily="65" charset="-120"/>
              </a:rPr>
              <a:t>中低收入老人假牙補助。</a:t>
            </a:r>
            <a:r>
              <a:rPr lang="en-US" altLang="zh-TW" sz="2800" dirty="0">
                <a:solidFill>
                  <a:srgbClr val="002060"/>
                </a:solidFill>
                <a:latin typeface="標楷體" pitchFamily="65" charset="-120"/>
                <a:ea typeface="標楷體" pitchFamily="65" charset="-120"/>
              </a:rPr>
              <a:t>(</a:t>
            </a:r>
            <a:r>
              <a:rPr lang="zh-TW" altLang="en-US" sz="2800" dirty="0">
                <a:solidFill>
                  <a:srgbClr val="002060"/>
                </a:solidFill>
                <a:latin typeface="標楷體" pitchFamily="65" charset="-120"/>
                <a:ea typeface="標楷體" pitchFamily="65" charset="-120"/>
              </a:rPr>
              <a:t>全口假牙四萬元</a:t>
            </a:r>
            <a:r>
              <a:rPr lang="en-US" altLang="zh-TW" sz="2800" dirty="0">
                <a:solidFill>
                  <a:srgbClr val="002060"/>
                </a:solidFill>
                <a:latin typeface="標楷體" pitchFamily="65" charset="-120"/>
                <a:ea typeface="標楷體" pitchFamily="65" charset="-120"/>
              </a:rPr>
              <a:t>)</a:t>
            </a:r>
            <a:endParaRPr lang="zh-TW" altLang="en-US" sz="280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55816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877887"/>
          </a:xfrm>
        </p:spPr>
        <p:txBody>
          <a:bodyPr/>
          <a:lstStyle/>
          <a:p>
            <a:pPr algn="l">
              <a:defRPr/>
            </a:pPr>
            <a:r>
              <a:rPr lang="zh-TW" altLang="en-US" b="1" dirty="0">
                <a:solidFill>
                  <a:srgbClr val="002060"/>
                </a:solidFill>
                <a:latin typeface="標楷體" pitchFamily="65" charset="-120"/>
                <a:ea typeface="標楷體" pitchFamily="65" charset="-120"/>
              </a:rPr>
              <a:t>三、失能者照顧服務</a:t>
            </a:r>
          </a:p>
        </p:txBody>
      </p:sp>
      <p:sp>
        <p:nvSpPr>
          <p:cNvPr id="17411" name="投影片編號版面配置區 2"/>
          <p:cNvSpPr>
            <a:spLocks noGrp="1"/>
          </p:cNvSpPr>
          <p:nvPr>
            <p:ph type="sldNum" sz="quarter" idx="12"/>
          </p:nvPr>
        </p:nvSpPr>
        <p:spPr>
          <a:xfrm>
            <a:off x="8129588" y="5734050"/>
            <a:ext cx="609600" cy="52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DD3CE381-31AC-4E34-A1D4-52CB567E8663}" type="slidenum">
              <a:rPr kumimoji="0" lang="en-US" altLang="zh-TW" sz="1600" smtClean="0">
                <a:solidFill>
                  <a:srgbClr val="FFFFFF"/>
                </a:solidFill>
                <a:latin typeface="Century Schoolbook" pitchFamily="18" charset="0"/>
              </a:rPr>
              <a:pPr eaLnBrk="1" hangingPunct="1"/>
              <a:t>15</a:t>
            </a:fld>
            <a:endParaRPr kumimoji="0" lang="en-US" altLang="zh-TW" sz="1600">
              <a:solidFill>
                <a:srgbClr val="FFFFFF"/>
              </a:solidFill>
              <a:latin typeface="Century Schoolbook" pitchFamily="18" charset="0"/>
            </a:endParaRPr>
          </a:p>
        </p:txBody>
      </p:sp>
      <p:sp>
        <p:nvSpPr>
          <p:cNvPr id="17412" name="AutoShape 28"/>
          <p:cNvSpPr>
            <a:spLocks noChangeArrowheads="1"/>
          </p:cNvSpPr>
          <p:nvPr/>
        </p:nvSpPr>
        <p:spPr bwMode="auto">
          <a:xfrm>
            <a:off x="1981200" y="1570038"/>
            <a:ext cx="3505200" cy="4572000"/>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zh-TW" altLang="en-US"/>
          </a:p>
        </p:txBody>
      </p:sp>
      <p:sp>
        <p:nvSpPr>
          <p:cNvPr id="7" name="Oval 35"/>
          <p:cNvSpPr>
            <a:spLocks noChangeArrowheads="1"/>
          </p:cNvSpPr>
          <p:nvPr/>
        </p:nvSpPr>
        <p:spPr bwMode="auto">
          <a:xfrm>
            <a:off x="2592388" y="4899025"/>
            <a:ext cx="2286000" cy="482600"/>
          </a:xfrm>
          <a:prstGeom prst="ellipse">
            <a:avLst/>
          </a:prstGeom>
          <a:noFill/>
          <a:ln>
            <a:noFill/>
          </a:ln>
          <a:extLst/>
        </p:spPr>
        <p:txBody>
          <a:bodyPr wrap="none" anchor="ctr"/>
          <a:lstStyle/>
          <a:p>
            <a:pPr algn="ctr">
              <a:defRPr/>
            </a:pPr>
            <a:r>
              <a:rPr lang="zh-TW" altLang="en-US" sz="2400" b="1" dirty="0">
                <a:solidFill>
                  <a:srgbClr val="FF9999"/>
                </a:solidFill>
                <a:effectLst>
                  <a:outerShdw blurRad="38100" dist="38100" dir="2700000" algn="tl">
                    <a:srgbClr val="000000"/>
                  </a:outerShdw>
                </a:effectLst>
                <a:latin typeface="Comic Sans MS" pitchFamily="66" charset="0"/>
                <a:ea typeface="標楷體" pitchFamily="65" charset="-120"/>
              </a:rPr>
              <a:t>初級預防照顧</a:t>
            </a:r>
          </a:p>
        </p:txBody>
      </p:sp>
      <p:sp>
        <p:nvSpPr>
          <p:cNvPr id="17414" name="AutoShape 44"/>
          <p:cNvSpPr>
            <a:spLocks/>
          </p:cNvSpPr>
          <p:nvPr/>
        </p:nvSpPr>
        <p:spPr bwMode="auto">
          <a:xfrm>
            <a:off x="5365750" y="1379538"/>
            <a:ext cx="349250" cy="4953000"/>
          </a:xfrm>
          <a:prstGeom prst="leftBrace">
            <a:avLst>
              <a:gd name="adj1" fmla="val 118182"/>
              <a:gd name="adj2" fmla="val 3867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7415" name="Text Box 3"/>
          <p:cNvSpPr txBox="1">
            <a:spLocks noChangeArrowheads="1"/>
          </p:cNvSpPr>
          <p:nvPr/>
        </p:nvSpPr>
        <p:spPr bwMode="auto">
          <a:xfrm>
            <a:off x="76200" y="2771775"/>
            <a:ext cx="12192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latin typeface="Times New Roman" pitchFamily="18" charset="0"/>
                <a:ea typeface="標楷體" pitchFamily="65" charset="-120"/>
              </a:rPr>
              <a:t>關懷訪視</a:t>
            </a:r>
          </a:p>
        </p:txBody>
      </p:sp>
      <p:sp>
        <p:nvSpPr>
          <p:cNvPr id="17416" name="Text Box 4"/>
          <p:cNvSpPr txBox="1">
            <a:spLocks noChangeArrowheads="1"/>
          </p:cNvSpPr>
          <p:nvPr/>
        </p:nvSpPr>
        <p:spPr bwMode="auto">
          <a:xfrm>
            <a:off x="87313" y="3214688"/>
            <a:ext cx="1208087" cy="64135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latin typeface="Times New Roman" pitchFamily="18" charset="0"/>
                <a:ea typeface="標楷體" pitchFamily="65" charset="-120"/>
              </a:rPr>
              <a:t>電話問安諮詢轉介</a:t>
            </a:r>
          </a:p>
        </p:txBody>
      </p:sp>
      <p:sp>
        <p:nvSpPr>
          <p:cNvPr id="17417" name="Text Box 5"/>
          <p:cNvSpPr txBox="1">
            <a:spLocks noChangeArrowheads="1"/>
          </p:cNvSpPr>
          <p:nvPr/>
        </p:nvSpPr>
        <p:spPr bwMode="auto">
          <a:xfrm>
            <a:off x="76200" y="3976688"/>
            <a:ext cx="1219200" cy="36671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solidFill>
                  <a:srgbClr val="000E18"/>
                </a:solidFill>
                <a:latin typeface="Times New Roman" pitchFamily="18" charset="0"/>
                <a:ea typeface="標楷體" pitchFamily="65" charset="-120"/>
              </a:rPr>
              <a:t>餐飲服務</a:t>
            </a:r>
          </a:p>
        </p:txBody>
      </p:sp>
      <p:sp>
        <p:nvSpPr>
          <p:cNvPr id="17418" name="Text Box 11"/>
          <p:cNvSpPr txBox="1">
            <a:spLocks noChangeArrowheads="1"/>
          </p:cNvSpPr>
          <p:nvPr/>
        </p:nvSpPr>
        <p:spPr bwMode="auto">
          <a:xfrm>
            <a:off x="76200" y="4419600"/>
            <a:ext cx="1219200" cy="3667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latin typeface="Times New Roman" pitchFamily="18" charset="0"/>
                <a:ea typeface="標楷體" pitchFamily="65" charset="-120"/>
              </a:rPr>
              <a:t>健康促進</a:t>
            </a:r>
          </a:p>
        </p:txBody>
      </p:sp>
      <p:sp>
        <p:nvSpPr>
          <p:cNvPr id="17419" name="Text Box 2"/>
          <p:cNvSpPr txBox="1">
            <a:spLocks noChangeArrowheads="1"/>
          </p:cNvSpPr>
          <p:nvPr/>
        </p:nvSpPr>
        <p:spPr bwMode="auto">
          <a:xfrm>
            <a:off x="6380163" y="4675188"/>
            <a:ext cx="2513012" cy="15779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spcBef>
                <a:spcPct val="20000"/>
              </a:spcBef>
              <a:buFont typeface="Wingdings" pitchFamily="2" charset="2"/>
              <a:buNone/>
            </a:pPr>
            <a:r>
              <a:rPr kumimoji="0" lang="en-US" altLang="zh-TW" u="sng">
                <a:solidFill>
                  <a:srgbClr val="000E18"/>
                </a:solidFill>
                <a:latin typeface="Times New Roman" pitchFamily="18" charset="0"/>
                <a:ea typeface="標楷體" pitchFamily="65" charset="-120"/>
              </a:rPr>
              <a:t>※</a:t>
            </a:r>
            <a:r>
              <a:rPr kumimoji="0" lang="zh-TW" altLang="en-US" u="sng">
                <a:solidFill>
                  <a:srgbClr val="000E18"/>
                </a:solidFill>
                <a:latin typeface="Times New Roman" pitchFamily="18" charset="0"/>
                <a:ea typeface="標楷體" pitchFamily="65" charset="-120"/>
              </a:rPr>
              <a:t>長期照顧機構</a:t>
            </a:r>
          </a:p>
          <a:p>
            <a:pPr eaLnBrk="1" hangingPunct="1">
              <a:spcBef>
                <a:spcPct val="20000"/>
              </a:spcBef>
              <a:buFont typeface="Wingdings" pitchFamily="2" charset="2"/>
              <a:buNone/>
            </a:pPr>
            <a:r>
              <a:rPr kumimoji="0" lang="zh-TW" altLang="en-US" sz="1600">
                <a:solidFill>
                  <a:srgbClr val="000E18"/>
                </a:solidFill>
                <a:latin typeface="Times New Roman" pitchFamily="18" charset="0"/>
                <a:ea typeface="標楷體" pitchFamily="65" charset="-120"/>
              </a:rPr>
              <a:t>　</a:t>
            </a:r>
            <a:r>
              <a:rPr kumimoji="0" lang="en-US" altLang="zh-TW" sz="1600">
                <a:solidFill>
                  <a:srgbClr val="000E18"/>
                </a:solidFill>
                <a:latin typeface="Times New Roman" pitchFamily="18" charset="0"/>
                <a:ea typeface="標楷體" pitchFamily="65" charset="-120"/>
              </a:rPr>
              <a:t>-</a:t>
            </a:r>
            <a:r>
              <a:rPr kumimoji="0" lang="zh-TW" altLang="en-US" sz="1600">
                <a:solidFill>
                  <a:srgbClr val="000E18"/>
                </a:solidFill>
                <a:latin typeface="Times New Roman" pitchFamily="18" charset="0"/>
                <a:ea typeface="標楷體" pitchFamily="65" charset="-120"/>
              </a:rPr>
              <a:t>長期照護型</a:t>
            </a:r>
          </a:p>
          <a:p>
            <a:pPr eaLnBrk="1" hangingPunct="1">
              <a:spcBef>
                <a:spcPct val="20000"/>
              </a:spcBef>
              <a:buFont typeface="Wingdings" pitchFamily="2" charset="2"/>
              <a:buNone/>
            </a:pPr>
            <a:r>
              <a:rPr kumimoji="0" lang="zh-TW" altLang="en-US" sz="1600">
                <a:solidFill>
                  <a:srgbClr val="000E18"/>
                </a:solidFill>
                <a:latin typeface="Times New Roman" pitchFamily="18" charset="0"/>
                <a:ea typeface="標楷體" pitchFamily="65" charset="-120"/>
              </a:rPr>
              <a:t>　</a:t>
            </a:r>
            <a:r>
              <a:rPr kumimoji="0" lang="en-US" altLang="zh-TW" sz="1600">
                <a:solidFill>
                  <a:srgbClr val="000E18"/>
                </a:solidFill>
                <a:latin typeface="Times New Roman" pitchFamily="18" charset="0"/>
                <a:ea typeface="標楷體" pitchFamily="65" charset="-120"/>
              </a:rPr>
              <a:t>-</a:t>
            </a:r>
            <a:r>
              <a:rPr kumimoji="0" lang="zh-TW" altLang="en-US" sz="1600">
                <a:solidFill>
                  <a:srgbClr val="000E18"/>
                </a:solidFill>
                <a:latin typeface="Times New Roman" pitchFamily="18" charset="0"/>
                <a:ea typeface="標楷體" pitchFamily="65" charset="-120"/>
              </a:rPr>
              <a:t>養護型</a:t>
            </a:r>
          </a:p>
          <a:p>
            <a:pPr eaLnBrk="1" hangingPunct="1">
              <a:spcBef>
                <a:spcPct val="20000"/>
              </a:spcBef>
              <a:buFont typeface="Wingdings" pitchFamily="2" charset="2"/>
              <a:buNone/>
            </a:pPr>
            <a:r>
              <a:rPr kumimoji="0" lang="zh-TW" altLang="en-US" sz="1600">
                <a:solidFill>
                  <a:srgbClr val="000E18"/>
                </a:solidFill>
                <a:latin typeface="Times New Roman" pitchFamily="18" charset="0"/>
                <a:ea typeface="標楷體" pitchFamily="65" charset="-120"/>
              </a:rPr>
              <a:t>　</a:t>
            </a:r>
            <a:r>
              <a:rPr kumimoji="0" lang="en-US" altLang="zh-TW" sz="1600">
                <a:solidFill>
                  <a:srgbClr val="000E18"/>
                </a:solidFill>
                <a:latin typeface="Times New Roman" pitchFamily="18" charset="0"/>
                <a:ea typeface="標楷體" pitchFamily="65" charset="-120"/>
              </a:rPr>
              <a:t>-</a:t>
            </a:r>
            <a:r>
              <a:rPr kumimoji="0" lang="zh-TW" altLang="en-US" sz="1600">
                <a:solidFill>
                  <a:srgbClr val="000E18"/>
                </a:solidFill>
                <a:latin typeface="Times New Roman" pitchFamily="18" charset="0"/>
                <a:ea typeface="標楷體" pitchFamily="65" charset="-120"/>
              </a:rPr>
              <a:t>失智照顧型</a:t>
            </a:r>
          </a:p>
          <a:p>
            <a:pPr eaLnBrk="1" hangingPunct="1">
              <a:spcBef>
                <a:spcPct val="20000"/>
              </a:spcBef>
              <a:buFont typeface="Wingdings" pitchFamily="2" charset="2"/>
              <a:buNone/>
            </a:pPr>
            <a:r>
              <a:rPr kumimoji="0" lang="en-US" altLang="zh-TW">
                <a:solidFill>
                  <a:srgbClr val="000E18"/>
                </a:solidFill>
                <a:latin typeface="Times New Roman" pitchFamily="18" charset="0"/>
                <a:ea typeface="標楷體" pitchFamily="65" charset="-120"/>
              </a:rPr>
              <a:t>※</a:t>
            </a:r>
            <a:r>
              <a:rPr kumimoji="0" lang="zh-TW" altLang="en-US">
                <a:solidFill>
                  <a:srgbClr val="000E18"/>
                </a:solidFill>
                <a:latin typeface="Times New Roman" pitchFamily="18" charset="0"/>
                <a:ea typeface="標楷體" pitchFamily="65" charset="-120"/>
              </a:rPr>
              <a:t>護理之家</a:t>
            </a:r>
          </a:p>
        </p:txBody>
      </p:sp>
      <p:sp>
        <p:nvSpPr>
          <p:cNvPr id="17420" name="Text Box 7"/>
          <p:cNvSpPr txBox="1">
            <a:spLocks noChangeArrowheads="1"/>
          </p:cNvSpPr>
          <p:nvPr/>
        </p:nvSpPr>
        <p:spPr bwMode="auto">
          <a:xfrm>
            <a:off x="6392863" y="957263"/>
            <a:ext cx="2500312" cy="2032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spcBef>
                <a:spcPct val="20000"/>
              </a:spcBef>
              <a:buFont typeface="Wingdings" pitchFamily="2" charset="2"/>
              <a:buNone/>
            </a:pPr>
            <a:r>
              <a:rPr kumimoji="0" lang="en-US" altLang="zh-TW" u="sng" dirty="0">
                <a:solidFill>
                  <a:schemeClr val="bg1"/>
                </a:solidFill>
                <a:latin typeface="Times New Roman" pitchFamily="18" charset="0"/>
                <a:ea typeface="標楷體" pitchFamily="65" charset="-120"/>
              </a:rPr>
              <a:t>※</a:t>
            </a:r>
            <a:r>
              <a:rPr kumimoji="0" lang="zh-TW" altLang="en-US" u="sng" dirty="0">
                <a:solidFill>
                  <a:schemeClr val="bg1"/>
                </a:solidFill>
                <a:latin typeface="Times New Roman" pitchFamily="18" charset="0"/>
                <a:ea typeface="標楷體" pitchFamily="65" charset="-120"/>
              </a:rPr>
              <a:t>餐飲服務</a:t>
            </a:r>
          </a:p>
          <a:p>
            <a:pPr eaLnBrk="1" hangingPunct="1">
              <a:spcBef>
                <a:spcPct val="20000"/>
              </a:spcBef>
              <a:buFont typeface="Wingdings" pitchFamily="2" charset="2"/>
              <a:buNone/>
            </a:pPr>
            <a:r>
              <a:rPr kumimoji="0" lang="en-US" altLang="zh-TW" u="sng" dirty="0">
                <a:solidFill>
                  <a:schemeClr val="bg1"/>
                </a:solidFill>
                <a:latin typeface="Times New Roman" pitchFamily="18" charset="0"/>
                <a:ea typeface="標楷體" pitchFamily="65" charset="-120"/>
              </a:rPr>
              <a:t>※</a:t>
            </a:r>
            <a:r>
              <a:rPr kumimoji="0" lang="zh-TW" altLang="en-US" u="sng" dirty="0">
                <a:solidFill>
                  <a:schemeClr val="bg1"/>
                </a:solidFill>
                <a:latin typeface="Times New Roman" pitchFamily="18" charset="0"/>
                <a:ea typeface="標楷體" pitchFamily="65" charset="-120"/>
              </a:rPr>
              <a:t>輔具購買、租借</a:t>
            </a:r>
          </a:p>
          <a:p>
            <a:pPr eaLnBrk="1" hangingPunct="1">
              <a:spcBef>
                <a:spcPct val="20000"/>
              </a:spcBef>
              <a:buFont typeface="Wingdings" pitchFamily="2" charset="2"/>
              <a:buNone/>
            </a:pPr>
            <a:r>
              <a:rPr kumimoji="0" lang="en-US" altLang="zh-TW" u="sng" dirty="0">
                <a:solidFill>
                  <a:schemeClr val="bg1"/>
                </a:solidFill>
                <a:latin typeface="Times New Roman" pitchFamily="18" charset="0"/>
                <a:ea typeface="標楷體" pitchFamily="65" charset="-120"/>
              </a:rPr>
              <a:t>※</a:t>
            </a:r>
            <a:r>
              <a:rPr kumimoji="0" lang="zh-TW" altLang="en-US" u="sng" dirty="0">
                <a:solidFill>
                  <a:schemeClr val="bg1"/>
                </a:solidFill>
                <a:latin typeface="Times New Roman" pitchFamily="18" charset="0"/>
                <a:ea typeface="標楷體" pitchFamily="65" charset="-120"/>
              </a:rPr>
              <a:t>居家無障礙環境改善</a:t>
            </a:r>
          </a:p>
          <a:p>
            <a:pPr eaLnBrk="1" hangingPunct="1">
              <a:spcBef>
                <a:spcPct val="20000"/>
              </a:spcBef>
              <a:buFont typeface="Wingdings" pitchFamily="2" charset="2"/>
              <a:buNone/>
            </a:pPr>
            <a:r>
              <a:rPr kumimoji="0" lang="en-US" altLang="zh-TW" dirty="0">
                <a:solidFill>
                  <a:schemeClr val="bg1"/>
                </a:solidFill>
                <a:latin typeface="Times New Roman" pitchFamily="18" charset="0"/>
                <a:ea typeface="標楷體" pitchFamily="65" charset="-120"/>
              </a:rPr>
              <a:t>※</a:t>
            </a:r>
            <a:r>
              <a:rPr kumimoji="0" lang="zh-TW" altLang="en-US" dirty="0">
                <a:solidFill>
                  <a:schemeClr val="bg1"/>
                </a:solidFill>
                <a:latin typeface="Times New Roman" pitchFamily="18" charset="0"/>
                <a:ea typeface="標楷體" pitchFamily="65" charset="-120"/>
              </a:rPr>
              <a:t>居家護理 </a:t>
            </a:r>
          </a:p>
          <a:p>
            <a:pPr eaLnBrk="1" hangingPunct="1">
              <a:spcBef>
                <a:spcPct val="20000"/>
              </a:spcBef>
              <a:buFont typeface="Wingdings" pitchFamily="2" charset="2"/>
              <a:buNone/>
            </a:pPr>
            <a:r>
              <a:rPr kumimoji="0" lang="en-US" altLang="zh-TW" dirty="0">
                <a:solidFill>
                  <a:schemeClr val="bg1"/>
                </a:solidFill>
                <a:latin typeface="Times New Roman" pitchFamily="18" charset="0"/>
                <a:ea typeface="標楷體" pitchFamily="65" charset="-120"/>
              </a:rPr>
              <a:t>※</a:t>
            </a:r>
            <a:r>
              <a:rPr kumimoji="0" lang="zh-TW" altLang="en-US" dirty="0">
                <a:solidFill>
                  <a:schemeClr val="bg1"/>
                </a:solidFill>
                <a:latin typeface="Times New Roman" pitchFamily="18" charset="0"/>
                <a:ea typeface="標楷體" pitchFamily="65" charset="-120"/>
              </a:rPr>
              <a:t>居家復健</a:t>
            </a:r>
          </a:p>
          <a:p>
            <a:pPr eaLnBrk="1" hangingPunct="1">
              <a:spcBef>
                <a:spcPct val="20000"/>
              </a:spcBef>
              <a:buFont typeface="Wingdings" pitchFamily="2" charset="2"/>
              <a:buNone/>
            </a:pPr>
            <a:r>
              <a:rPr kumimoji="0" lang="en-US" altLang="zh-TW" dirty="0">
                <a:solidFill>
                  <a:schemeClr val="bg1"/>
                </a:solidFill>
                <a:latin typeface="Times New Roman" pitchFamily="18" charset="0"/>
                <a:ea typeface="標楷體" pitchFamily="65" charset="-120"/>
              </a:rPr>
              <a:t>※</a:t>
            </a:r>
            <a:r>
              <a:rPr kumimoji="0" lang="zh-TW" altLang="en-US" u="sng" dirty="0">
                <a:solidFill>
                  <a:schemeClr val="bg1"/>
                </a:solidFill>
                <a:latin typeface="Times New Roman" pitchFamily="18" charset="0"/>
                <a:ea typeface="標楷體" pitchFamily="65" charset="-120"/>
                <a:hlinkClick r:id="rId2" action="ppaction://hlinkfile"/>
              </a:rPr>
              <a:t>居家服務</a:t>
            </a:r>
            <a:endParaRPr kumimoji="0" lang="en-US" altLang="zh-TW" u="sng" dirty="0">
              <a:solidFill>
                <a:schemeClr val="bg1"/>
              </a:solidFill>
              <a:latin typeface="Times New Roman" pitchFamily="18" charset="0"/>
              <a:ea typeface="標楷體" pitchFamily="65" charset="-120"/>
            </a:endParaRPr>
          </a:p>
        </p:txBody>
      </p:sp>
      <p:sp>
        <p:nvSpPr>
          <p:cNvPr id="17421" name="Text Box 9"/>
          <p:cNvSpPr txBox="1">
            <a:spLocks noChangeArrowheads="1"/>
          </p:cNvSpPr>
          <p:nvPr/>
        </p:nvSpPr>
        <p:spPr bwMode="auto">
          <a:xfrm>
            <a:off x="6380163" y="2979738"/>
            <a:ext cx="2513012" cy="1695450"/>
          </a:xfrm>
          <a:prstGeom prst="rect">
            <a:avLst/>
          </a:prstGeom>
          <a:solidFill>
            <a:srgbClr val="00CCFF"/>
          </a:solidFill>
          <a:ln w="9525">
            <a:solidFill>
              <a:srgbClr val="CCFFCC"/>
            </a:solidFill>
            <a:miter lim="800000"/>
            <a:headEnd/>
            <a:tailEnd/>
          </a:ln>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spcBef>
                <a:spcPct val="20000"/>
              </a:spcBef>
              <a:buFont typeface="Wingdings" pitchFamily="2" charset="2"/>
              <a:buNone/>
            </a:pPr>
            <a:r>
              <a:rPr kumimoji="0" lang="en-US" altLang="zh-TW" u="sng">
                <a:solidFill>
                  <a:schemeClr val="bg1"/>
                </a:solidFill>
                <a:latin typeface="Times New Roman" pitchFamily="18" charset="0"/>
                <a:ea typeface="標楷體" pitchFamily="65" charset="-120"/>
              </a:rPr>
              <a:t>※</a:t>
            </a:r>
            <a:r>
              <a:rPr kumimoji="0" lang="zh-TW" altLang="en-US" u="sng">
                <a:solidFill>
                  <a:schemeClr val="bg1"/>
                </a:solidFill>
                <a:latin typeface="Times New Roman" pitchFamily="18" charset="0"/>
                <a:ea typeface="標楷體" pitchFamily="65" charset="-120"/>
                <a:hlinkClick r:id="rId3" action="ppaction://hlinkfile"/>
              </a:rPr>
              <a:t>日間照顧 </a:t>
            </a:r>
            <a:endParaRPr kumimoji="0" lang="zh-TW" altLang="en-US" u="sng">
              <a:solidFill>
                <a:schemeClr val="bg1"/>
              </a:solidFill>
              <a:latin typeface="Times New Roman" pitchFamily="18" charset="0"/>
              <a:ea typeface="標楷體" pitchFamily="65" charset="-120"/>
            </a:endParaRPr>
          </a:p>
          <a:p>
            <a:pPr eaLnBrk="1" hangingPunct="1">
              <a:spcBef>
                <a:spcPct val="20000"/>
              </a:spcBef>
              <a:buFont typeface="Wingdings" pitchFamily="2" charset="2"/>
              <a:buNone/>
            </a:pPr>
            <a:r>
              <a:rPr kumimoji="0" lang="en-US" altLang="zh-TW" u="sng">
                <a:solidFill>
                  <a:schemeClr val="bg1"/>
                </a:solidFill>
                <a:latin typeface="Times New Roman" pitchFamily="18" charset="0"/>
                <a:ea typeface="標楷體" pitchFamily="65" charset="-120"/>
              </a:rPr>
              <a:t>※</a:t>
            </a:r>
            <a:r>
              <a:rPr kumimoji="0" lang="zh-TW" altLang="en-US" u="sng">
                <a:solidFill>
                  <a:schemeClr val="bg1"/>
                </a:solidFill>
                <a:latin typeface="Times New Roman" pitchFamily="18" charset="0"/>
                <a:ea typeface="標楷體" pitchFamily="65" charset="-120"/>
              </a:rPr>
              <a:t>家庭托顧</a:t>
            </a:r>
          </a:p>
          <a:p>
            <a:pPr eaLnBrk="1" hangingPunct="1">
              <a:spcBef>
                <a:spcPct val="20000"/>
              </a:spcBef>
              <a:buFont typeface="Wingdings" pitchFamily="2" charset="2"/>
              <a:buNone/>
            </a:pPr>
            <a:r>
              <a:rPr kumimoji="0" lang="en-US" altLang="zh-TW" u="sng">
                <a:solidFill>
                  <a:schemeClr val="bg1"/>
                </a:solidFill>
                <a:latin typeface="Times New Roman" pitchFamily="18" charset="0"/>
                <a:ea typeface="標楷體" pitchFamily="65" charset="-120"/>
              </a:rPr>
              <a:t>※</a:t>
            </a:r>
            <a:r>
              <a:rPr kumimoji="0" lang="zh-TW" altLang="en-US" u="sng">
                <a:solidFill>
                  <a:schemeClr val="bg1"/>
                </a:solidFill>
                <a:latin typeface="Times New Roman" pitchFamily="18" charset="0"/>
                <a:ea typeface="標楷體" pitchFamily="65" charset="-120"/>
              </a:rPr>
              <a:t>交通接送服務</a:t>
            </a:r>
          </a:p>
          <a:p>
            <a:pPr eaLnBrk="1" hangingPunct="1">
              <a:spcBef>
                <a:spcPct val="20000"/>
              </a:spcBef>
              <a:buFont typeface="Wingdings" pitchFamily="2" charset="2"/>
              <a:buNone/>
            </a:pPr>
            <a:r>
              <a:rPr kumimoji="0" lang="en-US" altLang="zh-TW">
                <a:solidFill>
                  <a:schemeClr val="bg1"/>
                </a:solidFill>
                <a:latin typeface="Times New Roman" pitchFamily="18" charset="0"/>
                <a:ea typeface="標楷體" pitchFamily="65" charset="-120"/>
              </a:rPr>
              <a:t>※</a:t>
            </a:r>
            <a:r>
              <a:rPr kumimoji="0" lang="zh-TW" altLang="en-US">
                <a:solidFill>
                  <a:schemeClr val="bg1"/>
                </a:solidFill>
                <a:latin typeface="Times New Roman" pitchFamily="18" charset="0"/>
                <a:ea typeface="標楷體" pitchFamily="65" charset="-120"/>
              </a:rPr>
              <a:t>社區復健</a:t>
            </a:r>
          </a:p>
          <a:p>
            <a:pPr eaLnBrk="1" hangingPunct="1">
              <a:spcBef>
                <a:spcPct val="20000"/>
              </a:spcBef>
              <a:buFont typeface="Wingdings" pitchFamily="2" charset="2"/>
              <a:buNone/>
            </a:pPr>
            <a:r>
              <a:rPr kumimoji="0" lang="en-US" altLang="zh-TW">
                <a:solidFill>
                  <a:schemeClr val="bg1"/>
                </a:solidFill>
                <a:latin typeface="Times New Roman" pitchFamily="18" charset="0"/>
                <a:ea typeface="標楷體" pitchFamily="65" charset="-120"/>
              </a:rPr>
              <a:t>※</a:t>
            </a:r>
            <a:r>
              <a:rPr kumimoji="0" lang="zh-TW" altLang="en-US">
                <a:solidFill>
                  <a:schemeClr val="bg1"/>
                </a:solidFill>
                <a:latin typeface="Times New Roman" pitchFamily="18" charset="0"/>
                <a:ea typeface="標楷體" pitchFamily="65" charset="-120"/>
              </a:rPr>
              <a:t>喘息服務</a:t>
            </a:r>
            <a:endParaRPr kumimoji="0" lang="en-US" altLang="zh-TW">
              <a:solidFill>
                <a:schemeClr val="bg1"/>
              </a:solidFill>
              <a:latin typeface="Times New Roman" pitchFamily="18" charset="0"/>
              <a:ea typeface="標楷體" pitchFamily="65" charset="-120"/>
            </a:endParaRPr>
          </a:p>
        </p:txBody>
      </p:sp>
      <p:sp>
        <p:nvSpPr>
          <p:cNvPr id="17422" name="Text Box 12"/>
          <p:cNvSpPr txBox="1">
            <a:spLocks noChangeArrowheads="1"/>
          </p:cNvSpPr>
          <p:nvPr/>
        </p:nvSpPr>
        <p:spPr bwMode="auto">
          <a:xfrm>
            <a:off x="5715000" y="1371600"/>
            <a:ext cx="531813" cy="147478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spcBef>
                <a:spcPct val="50000"/>
              </a:spcBef>
            </a:pPr>
            <a:r>
              <a:rPr kumimoji="0" lang="zh-TW" altLang="en-US" b="1">
                <a:solidFill>
                  <a:srgbClr val="000E18"/>
                </a:solidFill>
                <a:latin typeface="Times New Roman" pitchFamily="18" charset="0"/>
                <a:ea typeface="標楷體" pitchFamily="65" charset="-120"/>
              </a:rPr>
              <a:t>居家式服務</a:t>
            </a:r>
          </a:p>
        </p:txBody>
      </p:sp>
      <p:sp>
        <p:nvSpPr>
          <p:cNvPr id="17423" name="Text Box 13"/>
          <p:cNvSpPr txBox="1">
            <a:spLocks noChangeArrowheads="1"/>
          </p:cNvSpPr>
          <p:nvPr/>
        </p:nvSpPr>
        <p:spPr bwMode="auto">
          <a:xfrm>
            <a:off x="5715000" y="3079750"/>
            <a:ext cx="531813" cy="147478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spcBef>
                <a:spcPct val="50000"/>
              </a:spcBef>
            </a:pPr>
            <a:r>
              <a:rPr kumimoji="0" lang="zh-TW" altLang="en-US" b="1">
                <a:solidFill>
                  <a:srgbClr val="000E18"/>
                </a:solidFill>
                <a:latin typeface="Times New Roman" pitchFamily="18" charset="0"/>
                <a:ea typeface="標楷體" pitchFamily="65" charset="-120"/>
              </a:rPr>
              <a:t>社區式服務</a:t>
            </a:r>
          </a:p>
        </p:txBody>
      </p:sp>
      <p:sp>
        <p:nvSpPr>
          <p:cNvPr id="17424" name="Text Box 33"/>
          <p:cNvSpPr txBox="1">
            <a:spLocks noChangeArrowheads="1"/>
          </p:cNvSpPr>
          <p:nvPr/>
        </p:nvSpPr>
        <p:spPr bwMode="auto">
          <a:xfrm>
            <a:off x="5715000" y="4727575"/>
            <a:ext cx="531813" cy="147478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spcBef>
                <a:spcPct val="50000"/>
              </a:spcBef>
            </a:pPr>
            <a:r>
              <a:rPr kumimoji="0" lang="zh-TW" altLang="en-US" b="1">
                <a:solidFill>
                  <a:srgbClr val="000E18"/>
                </a:solidFill>
                <a:latin typeface="Times New Roman" pitchFamily="18" charset="0"/>
                <a:ea typeface="標楷體" pitchFamily="65" charset="-120"/>
              </a:rPr>
              <a:t>機構式服務</a:t>
            </a:r>
          </a:p>
        </p:txBody>
      </p:sp>
      <p:sp>
        <p:nvSpPr>
          <p:cNvPr id="17425" name="AutoShape 57"/>
          <p:cNvSpPr>
            <a:spLocks/>
          </p:cNvSpPr>
          <p:nvPr/>
        </p:nvSpPr>
        <p:spPr bwMode="auto">
          <a:xfrm>
            <a:off x="1905000" y="2057400"/>
            <a:ext cx="381000" cy="3886200"/>
          </a:xfrm>
          <a:prstGeom prst="rightBrace">
            <a:avLst>
              <a:gd name="adj1" fmla="val 85000"/>
              <a:gd name="adj2" fmla="val 7818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7426" name="Text Box 12"/>
          <p:cNvSpPr txBox="1">
            <a:spLocks noChangeArrowheads="1"/>
          </p:cNvSpPr>
          <p:nvPr/>
        </p:nvSpPr>
        <p:spPr bwMode="auto">
          <a:xfrm>
            <a:off x="1449388" y="2197100"/>
            <a:ext cx="531812" cy="229870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spcBef>
                <a:spcPct val="50000"/>
              </a:spcBef>
            </a:pPr>
            <a:r>
              <a:rPr kumimoji="0" lang="zh-TW" altLang="en-US" b="1">
                <a:solidFill>
                  <a:srgbClr val="000E18"/>
                </a:solidFill>
                <a:latin typeface="Times New Roman" pitchFamily="18" charset="0"/>
                <a:ea typeface="標楷體" pitchFamily="65" charset="-120"/>
              </a:rPr>
              <a:t>社區照顧關懷據點</a:t>
            </a:r>
          </a:p>
        </p:txBody>
      </p:sp>
      <p:sp>
        <p:nvSpPr>
          <p:cNvPr id="17427" name="Text Box 33"/>
          <p:cNvSpPr txBox="1">
            <a:spLocks noChangeArrowheads="1"/>
          </p:cNvSpPr>
          <p:nvPr/>
        </p:nvSpPr>
        <p:spPr bwMode="auto">
          <a:xfrm>
            <a:off x="1447800" y="4648200"/>
            <a:ext cx="531813" cy="12001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spcBef>
                <a:spcPct val="50000"/>
              </a:spcBef>
            </a:pPr>
            <a:r>
              <a:rPr kumimoji="0" lang="zh-TW" altLang="en-US" b="1">
                <a:solidFill>
                  <a:srgbClr val="000E18"/>
                </a:solidFill>
                <a:latin typeface="Times New Roman" pitchFamily="18" charset="0"/>
                <a:ea typeface="標楷體" pitchFamily="65" charset="-120"/>
              </a:rPr>
              <a:t>民間團體</a:t>
            </a:r>
          </a:p>
        </p:txBody>
      </p:sp>
      <p:sp>
        <p:nvSpPr>
          <p:cNvPr id="17428" name="Text Box 11"/>
          <p:cNvSpPr txBox="1">
            <a:spLocks noChangeArrowheads="1"/>
          </p:cNvSpPr>
          <p:nvPr/>
        </p:nvSpPr>
        <p:spPr bwMode="auto">
          <a:xfrm>
            <a:off x="76200" y="4876800"/>
            <a:ext cx="1219200" cy="366713"/>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latin typeface="Times New Roman" pitchFamily="18" charset="0"/>
                <a:ea typeface="標楷體" pitchFamily="65" charset="-120"/>
              </a:rPr>
              <a:t>社會參與</a:t>
            </a:r>
          </a:p>
        </p:txBody>
      </p:sp>
      <p:sp>
        <p:nvSpPr>
          <p:cNvPr id="17429" name="AutoShape 28"/>
          <p:cNvSpPr>
            <a:spLocks noChangeArrowheads="1"/>
          </p:cNvSpPr>
          <p:nvPr/>
        </p:nvSpPr>
        <p:spPr bwMode="auto">
          <a:xfrm>
            <a:off x="2590800" y="1422400"/>
            <a:ext cx="2286000" cy="2895600"/>
          </a:xfrm>
          <a:prstGeom prst="triangle">
            <a:avLst>
              <a:gd name="adj" fmla="val 50000"/>
            </a:avLst>
          </a:prstGeom>
          <a:solidFill>
            <a:srgbClr val="33CCCC"/>
          </a:solidFill>
          <a:ln w="9525">
            <a:solidFill>
              <a:schemeClr val="tx1"/>
            </a:solidFill>
            <a:miter lim="800000"/>
            <a:headEnd/>
            <a:tailEnd/>
          </a:ln>
        </p:spPr>
        <p:txBody>
          <a:bodyPr wrap="none" anchor="ctr"/>
          <a:lstStyle/>
          <a:p>
            <a:endParaRPr lang="zh-TW" altLang="en-US"/>
          </a:p>
        </p:txBody>
      </p:sp>
      <p:sp>
        <p:nvSpPr>
          <p:cNvPr id="24" name="Oval 35"/>
          <p:cNvSpPr>
            <a:spLocks noChangeArrowheads="1"/>
          </p:cNvSpPr>
          <p:nvPr/>
        </p:nvSpPr>
        <p:spPr bwMode="auto">
          <a:xfrm>
            <a:off x="2592388" y="1916113"/>
            <a:ext cx="2286000" cy="1225550"/>
          </a:xfrm>
          <a:prstGeom prst="ellipse">
            <a:avLst/>
          </a:prstGeom>
          <a:noFill/>
          <a:ln>
            <a:noFill/>
          </a:ln>
          <a:extLst/>
        </p:spPr>
        <p:txBody>
          <a:bodyPr wrap="none" anchor="ctr"/>
          <a:lstStyle/>
          <a:p>
            <a:pPr algn="ctr">
              <a:defRPr/>
            </a:pPr>
            <a:r>
              <a:rPr lang="zh-TW" altLang="en-US" sz="2800" b="1" dirty="0">
                <a:solidFill>
                  <a:srgbClr val="E626AF"/>
                </a:solidFill>
                <a:effectLst>
                  <a:outerShdw blurRad="38100" dist="38100" dir="2700000" algn="tl">
                    <a:srgbClr val="000000"/>
                  </a:outerShdw>
                </a:effectLst>
                <a:latin typeface="Comic Sans MS" pitchFamily="66" charset="0"/>
                <a:ea typeface="標楷體" pitchFamily="65" charset="-120"/>
              </a:rPr>
              <a:t>長期照顧服務</a:t>
            </a:r>
            <a:endParaRPr lang="en-US" altLang="zh-TW" sz="2800" b="1" dirty="0">
              <a:solidFill>
                <a:srgbClr val="E626AF"/>
              </a:solidFill>
              <a:effectLst>
                <a:outerShdw blurRad="38100" dist="38100" dir="2700000" algn="tl">
                  <a:srgbClr val="000000"/>
                </a:outerShdw>
              </a:effectLst>
              <a:latin typeface="Comic Sans MS" pitchFamily="66" charset="0"/>
              <a:ea typeface="標楷體" pitchFamily="65" charset="-120"/>
            </a:endParaRPr>
          </a:p>
          <a:p>
            <a:pPr algn="ctr">
              <a:defRPr/>
            </a:pPr>
            <a:r>
              <a:rPr lang="zh-TW" altLang="en-US" sz="2800" b="1" dirty="0">
                <a:solidFill>
                  <a:srgbClr val="E626AF"/>
                </a:solidFill>
                <a:effectLst>
                  <a:outerShdw blurRad="38100" dist="38100" dir="2700000" algn="tl">
                    <a:srgbClr val="000000"/>
                  </a:outerShdw>
                </a:effectLst>
                <a:latin typeface="Comic Sans MS" pitchFamily="66" charset="0"/>
                <a:ea typeface="標楷體" pitchFamily="65" charset="-120"/>
              </a:rPr>
              <a:t>－長照十年</a:t>
            </a:r>
          </a:p>
        </p:txBody>
      </p:sp>
      <p:sp>
        <p:nvSpPr>
          <p:cNvPr id="17431" name="Rectangle 66"/>
          <p:cNvSpPr>
            <a:spLocks noChangeArrowheads="1"/>
          </p:cNvSpPr>
          <p:nvPr/>
        </p:nvSpPr>
        <p:spPr bwMode="auto">
          <a:xfrm>
            <a:off x="2976563" y="3079750"/>
            <a:ext cx="23891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400">
                <a:solidFill>
                  <a:srgbClr val="0033CC"/>
                </a:solidFill>
                <a:latin typeface="Times New Roman" pitchFamily="18" charset="0"/>
                <a:ea typeface="標楷體" pitchFamily="65" charset="-120"/>
              </a:rPr>
              <a:t>對象：</a:t>
            </a:r>
          </a:p>
          <a:p>
            <a:r>
              <a:rPr lang="en-US" altLang="zh-TW" sz="1400" b="1">
                <a:solidFill>
                  <a:srgbClr val="0033CC"/>
                </a:solidFill>
                <a:latin typeface="Times New Roman" pitchFamily="18" charset="0"/>
                <a:ea typeface="標楷體" pitchFamily="65" charset="-120"/>
              </a:rPr>
              <a:t>65</a:t>
            </a:r>
            <a:r>
              <a:rPr lang="zh-TW" altLang="en-US" sz="1400" b="1">
                <a:solidFill>
                  <a:srgbClr val="0033CC"/>
                </a:solidFill>
                <a:latin typeface="Times New Roman" pitchFamily="18" charset="0"/>
                <a:ea typeface="標楷體" pitchFamily="65" charset="-120"/>
              </a:rPr>
              <a:t>歲以上老人       </a:t>
            </a:r>
            <a:br>
              <a:rPr lang="zh-TW" altLang="en-US" sz="1400" b="1">
                <a:solidFill>
                  <a:srgbClr val="0033CC"/>
                </a:solidFill>
                <a:latin typeface="Times New Roman" pitchFamily="18" charset="0"/>
                <a:ea typeface="標楷體" pitchFamily="65" charset="-120"/>
              </a:rPr>
            </a:br>
            <a:r>
              <a:rPr lang="en-US" altLang="zh-TW" sz="1400" b="1">
                <a:solidFill>
                  <a:srgbClr val="0033CC"/>
                </a:solidFill>
                <a:latin typeface="Times New Roman" pitchFamily="18" charset="0"/>
                <a:ea typeface="標楷體" pitchFamily="65" charset="-120"/>
              </a:rPr>
              <a:t>55</a:t>
            </a:r>
            <a:r>
              <a:rPr lang="zh-TW" altLang="en-US" sz="1400" b="1">
                <a:solidFill>
                  <a:srgbClr val="0033CC"/>
                </a:solidFill>
                <a:latin typeface="Times New Roman" pitchFamily="18" charset="0"/>
                <a:ea typeface="標楷體" pitchFamily="65" charset="-120"/>
              </a:rPr>
              <a:t>歲以上山地原住民</a:t>
            </a:r>
            <a:br>
              <a:rPr lang="zh-TW" altLang="en-US" sz="1400" b="1">
                <a:solidFill>
                  <a:srgbClr val="0033CC"/>
                </a:solidFill>
                <a:latin typeface="Times New Roman" pitchFamily="18" charset="0"/>
                <a:ea typeface="標楷體" pitchFamily="65" charset="-120"/>
              </a:rPr>
            </a:br>
            <a:r>
              <a:rPr lang="en-US" altLang="zh-TW" sz="1400" b="1">
                <a:solidFill>
                  <a:srgbClr val="0033CC"/>
                </a:solidFill>
                <a:latin typeface="Times New Roman" pitchFamily="18" charset="0"/>
                <a:ea typeface="標楷體" pitchFamily="65" charset="-120"/>
              </a:rPr>
              <a:t>50</a:t>
            </a:r>
            <a:r>
              <a:rPr lang="zh-TW" altLang="en-US" sz="1400" b="1">
                <a:solidFill>
                  <a:srgbClr val="0033CC"/>
                </a:solidFill>
                <a:latin typeface="Times New Roman" pitchFamily="18" charset="0"/>
                <a:ea typeface="標楷體" pitchFamily="65" charset="-120"/>
              </a:rPr>
              <a:t>歲以上之身心障礙者 </a:t>
            </a:r>
            <a:br>
              <a:rPr lang="zh-TW" altLang="en-US" sz="1400" b="1">
                <a:solidFill>
                  <a:srgbClr val="0033CC"/>
                </a:solidFill>
                <a:latin typeface="Times New Roman" pitchFamily="18" charset="0"/>
                <a:ea typeface="標楷體" pitchFamily="65" charset="-120"/>
              </a:rPr>
            </a:br>
            <a:r>
              <a:rPr lang="zh-TW" altLang="en-US" sz="1400" b="1">
                <a:solidFill>
                  <a:srgbClr val="0033CC"/>
                </a:solidFill>
                <a:latin typeface="Times New Roman" pitchFamily="18" charset="0"/>
                <a:ea typeface="標楷體" pitchFamily="65" charset="-120"/>
              </a:rPr>
              <a:t>僅 </a:t>
            </a:r>
            <a:r>
              <a:rPr lang="en-US" altLang="zh-TW" sz="1400" b="1">
                <a:solidFill>
                  <a:srgbClr val="0033CC"/>
                </a:solidFill>
                <a:latin typeface="Times New Roman" pitchFamily="18" charset="0"/>
                <a:ea typeface="標楷體" pitchFamily="65" charset="-120"/>
              </a:rPr>
              <a:t>IADLs </a:t>
            </a:r>
            <a:r>
              <a:rPr lang="zh-TW" altLang="en-US" sz="1400" b="1">
                <a:solidFill>
                  <a:srgbClr val="0033CC"/>
                </a:solidFill>
                <a:latin typeface="Times New Roman" pitchFamily="18" charset="0"/>
                <a:ea typeface="標楷體" pitchFamily="65" charset="-120"/>
              </a:rPr>
              <a:t>失能且獨居之老人</a:t>
            </a:r>
          </a:p>
        </p:txBody>
      </p:sp>
      <p:sp>
        <p:nvSpPr>
          <p:cNvPr id="26" name="AutoShape 30"/>
          <p:cNvSpPr>
            <a:spLocks/>
          </p:cNvSpPr>
          <p:nvPr/>
        </p:nvSpPr>
        <p:spPr bwMode="auto">
          <a:xfrm>
            <a:off x="7713663" y="2771775"/>
            <a:ext cx="76200" cy="914400"/>
          </a:xfrm>
          <a:prstGeom prst="rightBrace">
            <a:avLst>
              <a:gd name="adj1" fmla="val 100000"/>
              <a:gd name="adj2" fmla="val 50000"/>
            </a:avLst>
          </a:prstGeom>
          <a:noFill/>
          <a:ln w="9525">
            <a:solidFill>
              <a:schemeClr val="tx1"/>
            </a:solidFill>
            <a:round/>
            <a:headEnd/>
            <a:tailEnd/>
          </a:ln>
          <a:effectLst>
            <a:prstShdw prst="shdw17" dist="17961" dir="2700000">
              <a:schemeClr val="tx1">
                <a:gamma/>
                <a:shade val="60000"/>
                <a:invGamma/>
              </a:schemeClr>
            </a:prstShdw>
          </a:effectLst>
          <a:extLst/>
        </p:spPr>
        <p:txBody>
          <a:bodyPr wrap="none" anchor="ctr"/>
          <a:lstStyle/>
          <a:p>
            <a:pPr>
              <a:defRPr/>
            </a:pPr>
            <a:endParaRPr lang="zh-TW" altLang="en-US">
              <a:latin typeface="Arial" charset="0"/>
            </a:endParaRPr>
          </a:p>
        </p:txBody>
      </p:sp>
      <p:sp>
        <p:nvSpPr>
          <p:cNvPr id="17433" name="Text Box 3"/>
          <p:cNvSpPr txBox="1">
            <a:spLocks noChangeArrowheads="1"/>
          </p:cNvSpPr>
          <p:nvPr/>
        </p:nvSpPr>
        <p:spPr bwMode="auto">
          <a:xfrm>
            <a:off x="7789863" y="294163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algn="ctr" eaLnBrk="1" hangingPunct="1">
              <a:lnSpc>
                <a:spcPct val="90000"/>
              </a:lnSpc>
            </a:pPr>
            <a:r>
              <a:rPr kumimoji="0" lang="zh-TW" altLang="en-US" sz="2000" b="1">
                <a:latin typeface="Times New Roman" pitchFamily="18" charset="0"/>
                <a:ea typeface="標楷體" pitchFamily="65" charset="-120"/>
              </a:rPr>
              <a:t>統稱</a:t>
            </a:r>
          </a:p>
          <a:p>
            <a:pPr algn="ctr" eaLnBrk="1" hangingPunct="1">
              <a:lnSpc>
                <a:spcPct val="90000"/>
              </a:lnSpc>
            </a:pPr>
            <a:r>
              <a:rPr kumimoji="0" lang="zh-TW" altLang="en-US" sz="2000" b="1">
                <a:latin typeface="Times New Roman" pitchFamily="18" charset="0"/>
                <a:ea typeface="標楷體" pitchFamily="65" charset="-120"/>
              </a:rPr>
              <a:t>照顧服務</a:t>
            </a:r>
          </a:p>
        </p:txBody>
      </p:sp>
    </p:spTree>
    <p:extLst>
      <p:ext uri="{BB962C8B-B14F-4D97-AF65-F5344CB8AC3E}">
        <p14:creationId xmlns:p14="http://schemas.microsoft.com/office/powerpoint/2010/main" val="75464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16</a:t>
            </a:fld>
            <a:endParaRPr lang="en-US" altLang="zh-TW" dirty="0">
              <a:solidFill>
                <a:prstClr val="black"/>
              </a:solidFill>
              <a:latin typeface="Calibri" panose="020F0502020204030204" pitchFamily="34" charset="0"/>
            </a:endParaRPr>
          </a:p>
        </p:txBody>
      </p:sp>
      <p:sp>
        <p:nvSpPr>
          <p:cNvPr id="5" name="標題 1"/>
          <p:cNvSpPr txBox="1">
            <a:spLocks/>
          </p:cNvSpPr>
          <p:nvPr/>
        </p:nvSpPr>
        <p:spPr bwMode="auto">
          <a:xfrm>
            <a:off x="1386655" y="340677"/>
            <a:ext cx="6404672" cy="516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pPr algn="l"/>
            <a:r>
              <a:rPr lang="zh-TW" altLang="en-US"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補助經費撥補及核銷流程</a:t>
            </a:r>
          </a:p>
        </p:txBody>
      </p:sp>
      <p:grpSp>
        <p:nvGrpSpPr>
          <p:cNvPr id="31" name="群組 30"/>
          <p:cNvGrpSpPr/>
          <p:nvPr/>
        </p:nvGrpSpPr>
        <p:grpSpPr>
          <a:xfrm>
            <a:off x="161350" y="1421948"/>
            <a:ext cx="8783274" cy="4885047"/>
            <a:chOff x="107504" y="1654772"/>
            <a:chExt cx="8783273" cy="5158604"/>
          </a:xfrm>
        </p:grpSpPr>
        <p:sp>
          <p:nvSpPr>
            <p:cNvPr id="32" name="圓角矩形 31"/>
            <p:cNvSpPr/>
            <p:nvPr/>
          </p:nvSpPr>
          <p:spPr>
            <a:xfrm>
              <a:off x="8253019" y="3437029"/>
              <a:ext cx="423436" cy="1360123"/>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nchorCtr="0"/>
            <a:lstStyle/>
            <a:p>
              <a:pPr algn="ctr"/>
              <a:r>
                <a:rPr lang="zh-TW" altLang="en-US" sz="2000" b="1" dirty="0">
                  <a:solidFill>
                    <a:prstClr val="black"/>
                  </a:solidFill>
                  <a:latin typeface="微軟正黑體" panose="020B0604030504040204" pitchFamily="34" charset="-120"/>
                  <a:ea typeface="微軟正黑體" panose="020B0604030504040204" pitchFamily="34" charset="-120"/>
                  <a:cs typeface="Lato"/>
                </a:rPr>
                <a:t>就地審計</a:t>
              </a:r>
            </a:p>
          </p:txBody>
        </p:sp>
        <p:grpSp>
          <p:nvGrpSpPr>
            <p:cNvPr id="33" name="群組 32"/>
            <p:cNvGrpSpPr/>
            <p:nvPr/>
          </p:nvGrpSpPr>
          <p:grpSpPr>
            <a:xfrm>
              <a:off x="827584" y="1654772"/>
              <a:ext cx="7795331" cy="3142887"/>
              <a:chOff x="517336" y="1682805"/>
              <a:chExt cx="7795331" cy="3142887"/>
            </a:xfrm>
          </p:grpSpPr>
          <p:grpSp>
            <p:nvGrpSpPr>
              <p:cNvPr id="50" name="群組 49"/>
              <p:cNvGrpSpPr/>
              <p:nvPr/>
            </p:nvGrpSpPr>
            <p:grpSpPr>
              <a:xfrm>
                <a:off x="671835" y="2051590"/>
                <a:ext cx="1942005" cy="1003300"/>
                <a:chOff x="2840047" y="1900510"/>
                <a:chExt cx="1942004" cy="1003300"/>
              </a:xfrm>
            </p:grpSpPr>
            <p:sp>
              <p:nvSpPr>
                <p:cNvPr id="64" name="圓角矩形 63"/>
                <p:cNvSpPr/>
                <p:nvPr/>
              </p:nvSpPr>
              <p:spPr>
                <a:xfrm>
                  <a:off x="2840047" y="1900510"/>
                  <a:ext cx="1940466" cy="1003300"/>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zh-TW" altLang="en-US" b="1" dirty="0">
                      <a:solidFill>
                        <a:prstClr val="black"/>
                      </a:solidFill>
                      <a:latin typeface="微軟正黑體" panose="020B0604030504040204" pitchFamily="34" charset="-120"/>
                      <a:ea typeface="微軟正黑體" panose="020B0604030504040204" pitchFamily="34" charset="-120"/>
                    </a:rPr>
                    <a:t>縣市政府</a:t>
                  </a:r>
                </a:p>
              </p:txBody>
            </p:sp>
            <p:sp>
              <p:nvSpPr>
                <p:cNvPr id="65" name="圓角矩形 64"/>
                <p:cNvSpPr/>
                <p:nvPr/>
              </p:nvSpPr>
              <p:spPr>
                <a:xfrm>
                  <a:off x="2841585" y="2280152"/>
                  <a:ext cx="1940466" cy="609599"/>
                </a:xfrm>
                <a:prstGeom prst="roundRect">
                  <a:avLst>
                    <a:gd name="adj" fmla="val 53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b="1" dirty="0">
                      <a:solidFill>
                        <a:prstClr val="black"/>
                      </a:solidFill>
                      <a:latin typeface="微軟正黑體" panose="020B0604030504040204" pitchFamily="34" charset="-120"/>
                      <a:ea typeface="微軟正黑體" panose="020B0604030504040204" pitchFamily="34" charset="-120"/>
                    </a:rPr>
                    <a:t>提報</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a:r>
                    <a:rPr lang="zh-TW" altLang="en-US" b="1" dirty="0">
                      <a:solidFill>
                        <a:prstClr val="black"/>
                      </a:solidFill>
                      <a:latin typeface="微軟正黑體" panose="020B0604030504040204" pitchFamily="34" charset="-120"/>
                      <a:ea typeface="微軟正黑體" panose="020B0604030504040204" pitchFamily="34" charset="-120"/>
                    </a:rPr>
                    <a:t>整合型計畫</a:t>
                  </a:r>
                </a:p>
              </p:txBody>
            </p:sp>
          </p:grpSp>
          <p:grpSp>
            <p:nvGrpSpPr>
              <p:cNvPr id="51" name="群組 50"/>
              <p:cNvGrpSpPr/>
              <p:nvPr/>
            </p:nvGrpSpPr>
            <p:grpSpPr>
              <a:xfrm>
                <a:off x="3621584" y="2068780"/>
                <a:ext cx="1940467" cy="1003300"/>
                <a:chOff x="2995796" y="1930400"/>
                <a:chExt cx="1940466" cy="1003300"/>
              </a:xfrm>
            </p:grpSpPr>
            <p:sp>
              <p:nvSpPr>
                <p:cNvPr id="62" name="圓角矩形 61"/>
                <p:cNvSpPr/>
                <p:nvPr/>
              </p:nvSpPr>
              <p:spPr>
                <a:xfrm>
                  <a:off x="2995796" y="1930400"/>
                  <a:ext cx="1940466" cy="1003300"/>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zh-TW" altLang="en-US" b="1" dirty="0">
                      <a:solidFill>
                        <a:prstClr val="black"/>
                      </a:solidFill>
                      <a:latin typeface="微軟正黑體" panose="020B0604030504040204" pitchFamily="34" charset="-120"/>
                      <a:ea typeface="微軟正黑體" panose="020B0604030504040204" pitchFamily="34" charset="-120"/>
                    </a:rPr>
                    <a:t>中央</a:t>
                  </a:r>
                </a:p>
              </p:txBody>
            </p:sp>
            <p:sp>
              <p:nvSpPr>
                <p:cNvPr id="63" name="圓角矩形 62"/>
                <p:cNvSpPr/>
                <p:nvPr/>
              </p:nvSpPr>
              <p:spPr>
                <a:xfrm>
                  <a:off x="2995796" y="2324100"/>
                  <a:ext cx="1940466" cy="609599"/>
                </a:xfrm>
                <a:prstGeom prst="roundRect">
                  <a:avLst>
                    <a:gd name="adj" fmla="val 53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b="1" dirty="0">
                      <a:solidFill>
                        <a:prstClr val="black"/>
                      </a:solidFill>
                      <a:latin typeface="微軟正黑體" panose="020B0604030504040204" pitchFamily="34" charset="-120"/>
                      <a:ea typeface="微軟正黑體" panose="020B0604030504040204" pitchFamily="34" charset="-120"/>
                    </a:rPr>
                    <a:t>核定補助經費</a:t>
                  </a:r>
                </a:p>
              </p:txBody>
            </p:sp>
          </p:grpSp>
          <p:sp>
            <p:nvSpPr>
              <p:cNvPr id="52" name="圓角矩形 51"/>
              <p:cNvSpPr/>
              <p:nvPr/>
            </p:nvSpPr>
            <p:spPr>
              <a:xfrm>
                <a:off x="6372200" y="2450852"/>
                <a:ext cx="1940467" cy="546100"/>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zh-TW" altLang="en-US" b="1" dirty="0">
                    <a:solidFill>
                      <a:prstClr val="black"/>
                    </a:solidFill>
                    <a:latin typeface="微軟正黑體" panose="020B0604030504040204" pitchFamily="34" charset="-120"/>
                    <a:ea typeface="微軟正黑體" panose="020B0604030504040204" pitchFamily="34" charset="-120"/>
                  </a:rPr>
                  <a:t>縣市政府</a:t>
                </a:r>
              </a:p>
            </p:txBody>
          </p:sp>
          <p:cxnSp>
            <p:nvCxnSpPr>
              <p:cNvPr id="53" name="Shape 209"/>
              <p:cNvCxnSpPr/>
              <p:nvPr/>
            </p:nvCxnSpPr>
            <p:spPr>
              <a:xfrm>
                <a:off x="2733988" y="2737684"/>
                <a:ext cx="872012" cy="2751"/>
              </a:xfrm>
              <a:prstGeom prst="straightConnector1">
                <a:avLst/>
              </a:prstGeom>
              <a:noFill/>
              <a:ln w="38100" cap="flat" cmpd="sng">
                <a:solidFill>
                  <a:srgbClr val="FF9715"/>
                </a:solidFill>
                <a:prstDash val="solid"/>
                <a:round/>
                <a:headEnd type="oval" w="lg" len="lg"/>
                <a:tailEnd type="triangle" w="lg" len="lg"/>
              </a:ln>
            </p:spPr>
          </p:cxnSp>
          <p:cxnSp>
            <p:nvCxnSpPr>
              <p:cNvPr id="54" name="Shape 209"/>
              <p:cNvCxnSpPr/>
              <p:nvPr/>
            </p:nvCxnSpPr>
            <p:spPr>
              <a:xfrm flipV="1">
                <a:off x="5622357" y="2737684"/>
                <a:ext cx="779020" cy="12700"/>
              </a:xfrm>
              <a:prstGeom prst="straightConnector1">
                <a:avLst/>
              </a:prstGeom>
              <a:noFill/>
              <a:ln w="38100" cap="flat" cmpd="sng">
                <a:solidFill>
                  <a:srgbClr val="FF9715"/>
                </a:solidFill>
                <a:prstDash val="solid"/>
                <a:round/>
                <a:headEnd type="oval" w="lg" len="lg"/>
                <a:tailEnd type="triangle" w="lg" len="lg"/>
              </a:ln>
            </p:spPr>
          </p:cxnSp>
          <p:sp>
            <p:nvSpPr>
              <p:cNvPr id="55" name="文字方塊 54"/>
              <p:cNvSpPr txBox="1"/>
              <p:nvPr/>
            </p:nvSpPr>
            <p:spPr>
              <a:xfrm>
                <a:off x="5640147" y="2255812"/>
                <a:ext cx="965200" cy="338554"/>
              </a:xfrm>
              <a:prstGeom prst="rect">
                <a:avLst/>
              </a:prstGeom>
              <a:noFill/>
            </p:spPr>
            <p:txBody>
              <a:bodyPr wrap="square" rtlCol="0">
                <a:spAutoFit/>
              </a:bodyPr>
              <a:lstStyle/>
              <a:p>
                <a:r>
                  <a:rPr lang="zh-TW" altLang="en-US" sz="1600" dirty="0">
                    <a:solidFill>
                      <a:prstClr val="black"/>
                    </a:solidFill>
                    <a:latin typeface="微軟正黑體" panose="020B0604030504040204" pitchFamily="34" charset="-120"/>
                    <a:ea typeface="微軟正黑體" panose="020B0604030504040204" pitchFamily="34" charset="-120"/>
                  </a:rPr>
                  <a:t>撥款</a:t>
                </a:r>
              </a:p>
            </p:txBody>
          </p:sp>
          <p:sp>
            <p:nvSpPr>
              <p:cNvPr id="56" name="文字方塊 55"/>
              <p:cNvSpPr txBox="1"/>
              <p:nvPr/>
            </p:nvSpPr>
            <p:spPr>
              <a:xfrm>
                <a:off x="2698429" y="1682805"/>
                <a:ext cx="1107853" cy="1015663"/>
              </a:xfrm>
              <a:prstGeom prst="rect">
                <a:avLst/>
              </a:prstGeom>
              <a:noFill/>
            </p:spPr>
            <p:txBody>
              <a:bodyPr wrap="square" rtlCol="0">
                <a:spAutoFit/>
              </a:bodyPr>
              <a:lstStyle/>
              <a:p>
                <a:pPr>
                  <a:lnSpc>
                    <a:spcPts val="1800"/>
                  </a:lnSpc>
                </a:pPr>
                <a:r>
                  <a:rPr lang="zh-TW" altLang="en-US" sz="1600" dirty="0">
                    <a:solidFill>
                      <a:prstClr val="black"/>
                    </a:solidFill>
                    <a:latin typeface="微軟正黑體" panose="020B0604030504040204" pitchFamily="34" charset="-120"/>
                    <a:ea typeface="微軟正黑體" panose="020B0604030504040204" pitchFamily="34" charset="-120"/>
                  </a:rPr>
                  <a:t>邀請相關部會及專家學者共同審查</a:t>
                </a:r>
              </a:p>
            </p:txBody>
          </p:sp>
          <p:sp>
            <p:nvSpPr>
              <p:cNvPr id="57" name="圓角矩形 56"/>
              <p:cNvSpPr/>
              <p:nvPr/>
            </p:nvSpPr>
            <p:spPr>
              <a:xfrm>
                <a:off x="851608" y="3501008"/>
                <a:ext cx="1940467" cy="546100"/>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lnSpc>
                    <a:spcPts val="2400"/>
                  </a:lnSpc>
                </a:pPr>
                <a:r>
                  <a:rPr lang="zh-TW" altLang="en-US" sz="2200" b="1" dirty="0">
                    <a:solidFill>
                      <a:srgbClr val="1F497D">
                        <a:lumMod val="10000"/>
                      </a:srgbClr>
                    </a:solidFill>
                    <a:latin typeface="微軟正黑體" panose="020B0604030504040204" pitchFamily="34" charset="-120"/>
                    <a:ea typeface="微軟正黑體" panose="020B0604030504040204" pitchFamily="34" charset="-120"/>
                    <a:cs typeface="Lato"/>
                  </a:rPr>
                  <a:t>委託</a:t>
                </a:r>
                <a:r>
                  <a:rPr lang="en-US" altLang="zh-TW" sz="2200" b="1" dirty="0">
                    <a:solidFill>
                      <a:srgbClr val="1F497D">
                        <a:lumMod val="10000"/>
                      </a:srgbClr>
                    </a:solidFill>
                    <a:latin typeface="微軟正黑體" panose="020B0604030504040204" pitchFamily="34" charset="-120"/>
                    <a:ea typeface="微軟正黑體" panose="020B0604030504040204" pitchFamily="34" charset="-120"/>
                    <a:cs typeface="Lato"/>
                  </a:rPr>
                  <a:t>(</a:t>
                </a:r>
                <a:r>
                  <a:rPr lang="zh-TW" altLang="en-US" sz="2200" b="1" dirty="0">
                    <a:solidFill>
                      <a:srgbClr val="1F497D">
                        <a:lumMod val="10000"/>
                      </a:srgbClr>
                    </a:solidFill>
                    <a:latin typeface="微軟正黑體" panose="020B0604030504040204" pitchFamily="34" charset="-120"/>
                    <a:ea typeface="微軟正黑體" panose="020B0604030504040204" pitchFamily="34" charset="-120"/>
                    <a:cs typeface="Lato"/>
                  </a:rPr>
                  <a:t>採購</a:t>
                </a:r>
                <a:r>
                  <a:rPr lang="en-US" altLang="zh-TW" sz="2200" b="1" dirty="0">
                    <a:solidFill>
                      <a:srgbClr val="1F497D">
                        <a:lumMod val="10000"/>
                      </a:srgbClr>
                    </a:solidFill>
                    <a:latin typeface="微軟正黑體" panose="020B0604030504040204" pitchFamily="34" charset="-120"/>
                    <a:ea typeface="微軟正黑體" panose="020B0604030504040204" pitchFamily="34" charset="-120"/>
                    <a:cs typeface="Lato"/>
                  </a:rPr>
                  <a:t>)</a:t>
                </a:r>
                <a:endParaRPr lang="zh-TW" altLang="en-US" sz="2200" b="1" dirty="0">
                  <a:solidFill>
                    <a:srgbClr val="1F497D">
                      <a:lumMod val="10000"/>
                    </a:srgbClr>
                  </a:solidFill>
                  <a:latin typeface="微軟正黑體" panose="020B0604030504040204" pitchFamily="34" charset="-120"/>
                  <a:ea typeface="微軟正黑體" panose="020B0604030504040204" pitchFamily="34" charset="-120"/>
                  <a:cs typeface="Lato"/>
                </a:endParaRPr>
              </a:p>
            </p:txBody>
          </p:sp>
          <p:sp>
            <p:nvSpPr>
              <p:cNvPr id="58" name="圓角矩形 57"/>
              <p:cNvSpPr/>
              <p:nvPr/>
            </p:nvSpPr>
            <p:spPr>
              <a:xfrm>
                <a:off x="856642" y="4213044"/>
                <a:ext cx="1940467" cy="612648"/>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0" rtlCol="0" anchor="ctr" anchorCtr="0"/>
              <a:lstStyle/>
              <a:p>
                <a:pPr algn="ctr">
                  <a:lnSpc>
                    <a:spcPts val="2000"/>
                  </a:lnSpc>
                </a:pPr>
                <a:r>
                  <a:rPr lang="zh-TW" altLang="en-US" sz="2200" b="1" dirty="0">
                    <a:solidFill>
                      <a:srgbClr val="1F497D">
                        <a:lumMod val="10000"/>
                      </a:srgbClr>
                    </a:solidFill>
                    <a:latin typeface="微軟正黑體" panose="020B0604030504040204" pitchFamily="34" charset="-120"/>
                    <a:ea typeface="微軟正黑體" panose="020B0604030504040204" pitchFamily="34" charset="-120"/>
                    <a:cs typeface="Lato"/>
                  </a:rPr>
                  <a:t>補助計畫</a:t>
                </a:r>
                <a:endParaRPr lang="zh-TW" altLang="en-US" sz="1600" b="1" dirty="0">
                  <a:solidFill>
                    <a:srgbClr val="1F497D">
                      <a:lumMod val="10000"/>
                    </a:srgbClr>
                  </a:solidFill>
                  <a:latin typeface="微軟正黑體" panose="020B0604030504040204" pitchFamily="34" charset="-120"/>
                  <a:ea typeface="微軟正黑體" panose="020B0604030504040204" pitchFamily="34" charset="-120"/>
                  <a:cs typeface="Lato"/>
                </a:endParaRPr>
              </a:p>
            </p:txBody>
          </p:sp>
          <p:grpSp>
            <p:nvGrpSpPr>
              <p:cNvPr id="59" name="群組 58"/>
              <p:cNvGrpSpPr/>
              <p:nvPr/>
            </p:nvGrpSpPr>
            <p:grpSpPr>
              <a:xfrm>
                <a:off x="517336" y="2996952"/>
                <a:ext cx="6825098" cy="1522415"/>
                <a:chOff x="517336" y="2996952"/>
                <a:chExt cx="6825098" cy="1522415"/>
              </a:xfrm>
            </p:grpSpPr>
            <p:cxnSp>
              <p:nvCxnSpPr>
                <p:cNvPr id="60" name="Shape 209"/>
                <p:cNvCxnSpPr>
                  <a:stCxn id="52" idx="2"/>
                  <a:endCxn id="57" idx="1"/>
                </p:cNvCxnSpPr>
                <p:nvPr/>
              </p:nvCxnSpPr>
              <p:spPr>
                <a:xfrm rot="5400000">
                  <a:off x="3708468" y="140092"/>
                  <a:ext cx="777106" cy="6490826"/>
                </a:xfrm>
                <a:prstGeom prst="bentConnector4">
                  <a:avLst>
                    <a:gd name="adj1" fmla="val 46202"/>
                    <a:gd name="adj2" fmla="val 105170"/>
                  </a:avLst>
                </a:prstGeom>
                <a:noFill/>
                <a:ln w="38100" cap="flat" cmpd="sng">
                  <a:solidFill>
                    <a:srgbClr val="FF9715"/>
                  </a:solidFill>
                  <a:prstDash val="solid"/>
                  <a:round/>
                  <a:headEnd type="oval" w="lg" len="lg"/>
                  <a:tailEnd type="triangle" w="lg" len="lg"/>
                </a:ln>
              </p:spPr>
            </p:cxnSp>
            <p:cxnSp>
              <p:nvCxnSpPr>
                <p:cNvPr id="61" name="Shape 209"/>
                <p:cNvCxnSpPr>
                  <a:endCxn id="58" idx="1"/>
                </p:cNvCxnSpPr>
                <p:nvPr/>
              </p:nvCxnSpPr>
              <p:spPr>
                <a:xfrm rot="16200000" flipH="1">
                  <a:off x="113710" y="3776436"/>
                  <a:ext cx="1146557" cy="339305"/>
                </a:xfrm>
                <a:prstGeom prst="bentConnector2">
                  <a:avLst/>
                </a:prstGeom>
                <a:noFill/>
                <a:ln w="38100" cap="flat" cmpd="sng">
                  <a:solidFill>
                    <a:srgbClr val="FF9715"/>
                  </a:solidFill>
                  <a:prstDash val="solid"/>
                  <a:round/>
                  <a:headEnd type="none" w="lg" len="lg"/>
                  <a:tailEnd type="triangle" w="lg" len="lg"/>
                </a:ln>
              </p:spPr>
            </p:cxnSp>
          </p:grpSp>
        </p:grpSp>
        <p:cxnSp>
          <p:nvCxnSpPr>
            <p:cNvPr id="34" name="Shape 208"/>
            <p:cNvCxnSpPr/>
            <p:nvPr/>
          </p:nvCxnSpPr>
          <p:spPr>
            <a:xfrm>
              <a:off x="3130113" y="4437112"/>
              <a:ext cx="577791" cy="9570"/>
            </a:xfrm>
            <a:prstGeom prst="straightConnector1">
              <a:avLst/>
            </a:prstGeom>
            <a:noFill/>
            <a:ln w="38100" cap="flat" cmpd="sng">
              <a:solidFill>
                <a:srgbClr val="CC7ECE"/>
              </a:solidFill>
              <a:prstDash val="solid"/>
              <a:round/>
              <a:headEnd type="oval" w="lg" len="lg"/>
              <a:tailEnd type="triangle" w="lg" len="lg"/>
            </a:ln>
          </p:spPr>
        </p:cxnSp>
        <p:sp>
          <p:nvSpPr>
            <p:cNvPr id="35" name="圓角矩形 34"/>
            <p:cNvSpPr/>
            <p:nvPr/>
          </p:nvSpPr>
          <p:spPr>
            <a:xfrm>
              <a:off x="3718736" y="4148610"/>
              <a:ext cx="1940467" cy="648542"/>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0" rtlCol="0" anchor="ctr" anchorCtr="0"/>
            <a:lstStyle/>
            <a:p>
              <a:pPr algn="ctr">
                <a:lnSpc>
                  <a:spcPts val="2000"/>
                </a:lnSpc>
              </a:pPr>
              <a:r>
                <a:rPr lang="zh-TW" altLang="en-US" sz="1600" b="1" dirty="0">
                  <a:solidFill>
                    <a:prstClr val="black"/>
                  </a:solidFill>
                  <a:latin typeface="微軟正黑體" panose="020B0604030504040204" pitchFamily="34" charset="-120"/>
                  <a:ea typeface="微軟正黑體" panose="020B0604030504040204" pitchFamily="34" charset="-120"/>
                  <a:cs typeface="Lato"/>
                </a:rPr>
                <a:t>依補助計畫徵求服務提供單位</a:t>
              </a:r>
            </a:p>
          </p:txBody>
        </p:sp>
        <p:sp>
          <p:nvSpPr>
            <p:cNvPr id="36" name="圓角矩形 35"/>
            <p:cNvSpPr/>
            <p:nvPr/>
          </p:nvSpPr>
          <p:spPr>
            <a:xfrm>
              <a:off x="3707904" y="3429000"/>
              <a:ext cx="1940467" cy="591596"/>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lstStyle/>
            <a:p>
              <a:pPr algn="ctr"/>
              <a:r>
                <a:rPr lang="zh-TW" altLang="en-US" sz="1600" b="1" dirty="0">
                  <a:solidFill>
                    <a:prstClr val="black"/>
                  </a:solidFill>
                  <a:latin typeface="微軟正黑體" panose="020B0604030504040204" pitchFamily="34" charset="-120"/>
                  <a:ea typeface="微軟正黑體" panose="020B0604030504040204" pitchFamily="34" charset="-120"/>
                  <a:cs typeface="Lato"/>
                </a:rPr>
                <a:t>依評選結果擇定服務提供單位</a:t>
              </a:r>
            </a:p>
          </p:txBody>
        </p:sp>
        <p:cxnSp>
          <p:nvCxnSpPr>
            <p:cNvPr id="37" name="Shape 208"/>
            <p:cNvCxnSpPr>
              <a:stCxn id="57" idx="3"/>
              <a:endCxn id="36" idx="1"/>
            </p:cNvCxnSpPr>
            <p:nvPr/>
          </p:nvCxnSpPr>
          <p:spPr>
            <a:xfrm flipV="1">
              <a:off x="3102323" y="3724798"/>
              <a:ext cx="605581" cy="21227"/>
            </a:xfrm>
            <a:prstGeom prst="straightConnector1">
              <a:avLst/>
            </a:prstGeom>
            <a:noFill/>
            <a:ln w="38100" cap="flat" cmpd="sng">
              <a:solidFill>
                <a:srgbClr val="2185C5"/>
              </a:solidFill>
              <a:prstDash val="solid"/>
              <a:round/>
              <a:headEnd type="oval" w="lg" len="lg"/>
              <a:tailEnd type="triangle" w="lg" len="lg"/>
            </a:ln>
          </p:spPr>
        </p:cxnSp>
        <p:cxnSp>
          <p:nvCxnSpPr>
            <p:cNvPr id="38" name="Shape 208"/>
            <p:cNvCxnSpPr/>
            <p:nvPr/>
          </p:nvCxnSpPr>
          <p:spPr>
            <a:xfrm flipV="1">
              <a:off x="5724128" y="3706238"/>
              <a:ext cx="613943" cy="3541"/>
            </a:xfrm>
            <a:prstGeom prst="straightConnector1">
              <a:avLst/>
            </a:prstGeom>
            <a:noFill/>
            <a:ln w="38100" cap="flat" cmpd="sng">
              <a:solidFill>
                <a:srgbClr val="2185C5"/>
              </a:solidFill>
              <a:prstDash val="solid"/>
              <a:round/>
              <a:headEnd type="oval" w="lg" len="lg"/>
              <a:tailEnd type="triangle" w="lg" len="lg"/>
            </a:ln>
          </p:spPr>
        </p:cxnSp>
        <p:cxnSp>
          <p:nvCxnSpPr>
            <p:cNvPr id="39" name="Shape 208"/>
            <p:cNvCxnSpPr/>
            <p:nvPr/>
          </p:nvCxnSpPr>
          <p:spPr>
            <a:xfrm>
              <a:off x="5724128" y="4437112"/>
              <a:ext cx="577791" cy="9570"/>
            </a:xfrm>
            <a:prstGeom prst="straightConnector1">
              <a:avLst/>
            </a:prstGeom>
            <a:noFill/>
            <a:ln w="38100" cap="flat" cmpd="sng">
              <a:solidFill>
                <a:srgbClr val="CC7ECE"/>
              </a:solidFill>
              <a:prstDash val="solid"/>
              <a:round/>
              <a:headEnd type="oval" w="lg" len="lg"/>
              <a:tailEnd type="triangle" w="lg" len="lg"/>
            </a:ln>
          </p:spPr>
        </p:cxnSp>
        <p:cxnSp>
          <p:nvCxnSpPr>
            <p:cNvPr id="40" name="直線接點 39"/>
            <p:cNvCxnSpPr/>
            <p:nvPr/>
          </p:nvCxnSpPr>
          <p:spPr bwMode="auto">
            <a:xfrm>
              <a:off x="179512" y="5013176"/>
              <a:ext cx="871126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1" name="圓角矩形 40"/>
            <p:cNvSpPr/>
            <p:nvPr/>
          </p:nvSpPr>
          <p:spPr>
            <a:xfrm>
              <a:off x="1184526" y="5488746"/>
              <a:ext cx="1940467" cy="676558"/>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zh-TW" altLang="en-US" b="1" dirty="0">
                  <a:solidFill>
                    <a:prstClr val="black"/>
                  </a:solidFill>
                  <a:latin typeface="微軟正黑體" panose="020B0604030504040204" pitchFamily="34" charset="-120"/>
                  <a:ea typeface="微軟正黑體" panose="020B0604030504040204" pitchFamily="34" charset="-120"/>
                </a:rPr>
                <a:t>縣市政府</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a:r>
                <a:rPr lang="zh-TW" altLang="en-US" b="1" dirty="0">
                  <a:solidFill>
                    <a:prstClr val="black"/>
                  </a:solidFill>
                  <a:latin typeface="微軟正黑體" panose="020B0604030504040204" pitchFamily="34" charset="-120"/>
                  <a:ea typeface="微軟正黑體" panose="020B0604030504040204" pitchFamily="34" charset="-120"/>
                </a:rPr>
                <a:t>報結補助經費</a:t>
              </a:r>
              <a:endParaRPr lang="en-US" altLang="zh-TW" b="1" dirty="0">
                <a:solidFill>
                  <a:prstClr val="black"/>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265785" y="2577399"/>
              <a:ext cx="461665" cy="1700159"/>
            </a:xfrm>
            <a:prstGeom prst="rect">
              <a:avLst/>
            </a:prstGeom>
            <a:noFill/>
          </p:spPr>
          <p:txBody>
            <a:bodyPr vert="eaVert" wrap="square" rtlCol="0">
              <a:spAutoFit/>
            </a:bodyPr>
            <a:lstStyle/>
            <a:p>
              <a:r>
                <a:rPr lang="zh-TW" altLang="en-US" dirty="0">
                  <a:solidFill>
                    <a:prstClr val="black"/>
                  </a:solidFill>
                  <a:latin typeface="微軟正黑體" panose="020B0604030504040204" pitchFamily="34" charset="-120"/>
                  <a:ea typeface="微軟正黑體" panose="020B0604030504040204" pitchFamily="34" charset="-120"/>
                </a:rPr>
                <a:t>中央補助經費</a:t>
              </a:r>
            </a:p>
          </p:txBody>
        </p:sp>
        <p:sp>
          <p:nvSpPr>
            <p:cNvPr id="43" name="文字方塊 42"/>
            <p:cNvSpPr txBox="1"/>
            <p:nvPr/>
          </p:nvSpPr>
          <p:spPr>
            <a:xfrm>
              <a:off x="107504" y="5137156"/>
              <a:ext cx="738664" cy="1676220"/>
            </a:xfrm>
            <a:prstGeom prst="rect">
              <a:avLst/>
            </a:prstGeom>
            <a:noFill/>
          </p:spPr>
          <p:txBody>
            <a:bodyPr vert="eaVert" wrap="square" rtlCol="0">
              <a:spAutoFit/>
            </a:bodyPr>
            <a:lstStyle/>
            <a:p>
              <a:r>
                <a:rPr lang="zh-TW" altLang="en-US" dirty="0">
                  <a:solidFill>
                    <a:prstClr val="black"/>
                  </a:solidFill>
                  <a:latin typeface="微軟正黑體" panose="020B0604030504040204" pitchFamily="34" charset="-120"/>
                  <a:ea typeface="微軟正黑體" panose="020B0604030504040204" pitchFamily="34" charset="-120"/>
                </a:rPr>
                <a:t>核銷補助經費地方對中央</a:t>
              </a:r>
            </a:p>
          </p:txBody>
        </p:sp>
        <p:sp>
          <p:nvSpPr>
            <p:cNvPr id="44" name="圓角矩形 43"/>
            <p:cNvSpPr/>
            <p:nvPr/>
          </p:nvSpPr>
          <p:spPr>
            <a:xfrm>
              <a:off x="6317587" y="3427479"/>
              <a:ext cx="1940467" cy="591596"/>
            </a:xfrm>
            <a:prstGeom prst="roundRect">
              <a:avLst>
                <a:gd name="adj" fmla="val 52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lstStyle/>
            <a:p>
              <a:pPr algn="ctr"/>
              <a:r>
                <a:rPr lang="zh-TW" altLang="en-US" sz="1600" b="1" dirty="0">
                  <a:solidFill>
                    <a:prstClr val="black"/>
                  </a:solidFill>
                  <a:latin typeface="微軟正黑體" panose="020B0604030504040204" pitchFamily="34" charset="-120"/>
                  <a:ea typeface="微軟正黑體" panose="020B0604030504040204" pitchFamily="34" charset="-120"/>
                  <a:cs typeface="Lato"/>
                </a:rPr>
                <a:t>依契約項目核銷</a:t>
              </a:r>
            </a:p>
          </p:txBody>
        </p:sp>
        <p:sp>
          <p:nvSpPr>
            <p:cNvPr id="45" name="圓角矩形 44"/>
            <p:cNvSpPr/>
            <p:nvPr/>
          </p:nvSpPr>
          <p:spPr>
            <a:xfrm>
              <a:off x="6300192" y="4149080"/>
              <a:ext cx="1940467" cy="648542"/>
            </a:xfrm>
            <a:prstGeom prst="roundRect">
              <a:avLst>
                <a:gd name="adj" fmla="val 52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0" rtlCol="0" anchor="ctr" anchorCtr="0"/>
            <a:lstStyle/>
            <a:p>
              <a:pPr algn="ctr">
                <a:lnSpc>
                  <a:spcPts val="2000"/>
                </a:lnSpc>
              </a:pPr>
              <a:r>
                <a:rPr lang="zh-TW" altLang="en-US" sz="1600" b="1" dirty="0">
                  <a:solidFill>
                    <a:prstClr val="black"/>
                  </a:solidFill>
                  <a:latin typeface="微軟正黑體" panose="020B0604030504040204" pitchFamily="34" charset="-120"/>
                  <a:ea typeface="微軟正黑體" panose="020B0604030504040204" pitchFamily="34" charset="-120"/>
                  <a:cs typeface="Lato"/>
                </a:rPr>
                <a:t>依核定結果核銷</a:t>
              </a:r>
            </a:p>
          </p:txBody>
        </p:sp>
        <p:cxnSp>
          <p:nvCxnSpPr>
            <p:cNvPr id="46" name="Shape 209"/>
            <p:cNvCxnSpPr/>
            <p:nvPr/>
          </p:nvCxnSpPr>
          <p:spPr>
            <a:xfrm rot="5400000">
              <a:off x="4018715" y="2017430"/>
              <a:ext cx="777106" cy="6490826"/>
            </a:xfrm>
            <a:prstGeom prst="bentConnector4">
              <a:avLst>
                <a:gd name="adj1" fmla="val 46202"/>
                <a:gd name="adj2" fmla="val 105170"/>
              </a:avLst>
            </a:prstGeom>
            <a:noFill/>
            <a:ln w="38100" cap="flat" cmpd="sng">
              <a:solidFill>
                <a:srgbClr val="FF9715"/>
              </a:solidFill>
              <a:prstDash val="solid"/>
              <a:round/>
              <a:headEnd type="oval" w="lg" len="lg"/>
              <a:tailEnd type="triangle" w="lg" len="lg"/>
            </a:ln>
          </p:spPr>
        </p:cxnSp>
        <p:sp>
          <p:nvSpPr>
            <p:cNvPr id="47" name="圓角矩形 46"/>
            <p:cNvSpPr/>
            <p:nvPr/>
          </p:nvSpPr>
          <p:spPr>
            <a:xfrm>
              <a:off x="5038373" y="5415877"/>
              <a:ext cx="1940467" cy="734108"/>
            </a:xfrm>
            <a:prstGeom prst="roundRect">
              <a:avLst>
                <a:gd name="adj" fmla="val 5275"/>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a:r>
                <a:rPr lang="zh-TW" altLang="en-US" b="1" dirty="0">
                  <a:solidFill>
                    <a:prstClr val="black"/>
                  </a:solidFill>
                  <a:latin typeface="微軟正黑體" panose="020B0604030504040204" pitchFamily="34" charset="-120"/>
                  <a:ea typeface="微軟正黑體" panose="020B0604030504040204" pitchFamily="34" charset="-120"/>
                </a:rPr>
                <a:t>完成核銷</a:t>
              </a:r>
              <a:endParaRPr lang="en-US" altLang="zh-TW" b="1" dirty="0">
                <a:solidFill>
                  <a:prstClr val="black"/>
                </a:solidFill>
                <a:latin typeface="微軟正黑體" panose="020B0604030504040204" pitchFamily="34" charset="-120"/>
                <a:ea typeface="微軟正黑體" panose="020B0604030504040204" pitchFamily="34" charset="-120"/>
              </a:endParaRPr>
            </a:p>
          </p:txBody>
        </p:sp>
        <p:cxnSp>
          <p:nvCxnSpPr>
            <p:cNvPr id="48" name="Shape 209"/>
            <p:cNvCxnSpPr/>
            <p:nvPr/>
          </p:nvCxnSpPr>
          <p:spPr>
            <a:xfrm flipV="1">
              <a:off x="3216057" y="5650846"/>
              <a:ext cx="1822317" cy="28448"/>
            </a:xfrm>
            <a:prstGeom prst="straightConnector1">
              <a:avLst/>
            </a:prstGeom>
            <a:noFill/>
            <a:ln w="38100" cap="flat" cmpd="sng">
              <a:solidFill>
                <a:srgbClr val="FF9715"/>
              </a:solidFill>
              <a:prstDash val="solid"/>
              <a:round/>
              <a:headEnd type="oval" w="lg" len="lg"/>
              <a:tailEnd type="triangle" w="lg" len="lg"/>
            </a:ln>
          </p:spPr>
        </p:cxnSp>
        <p:sp>
          <p:nvSpPr>
            <p:cNvPr id="49" name="矩形 48"/>
            <p:cNvSpPr/>
            <p:nvPr/>
          </p:nvSpPr>
          <p:spPr>
            <a:xfrm>
              <a:off x="3215357" y="5749471"/>
              <a:ext cx="1593520" cy="646331"/>
            </a:xfrm>
            <a:prstGeom prst="rect">
              <a:avLst/>
            </a:prstGeom>
          </p:spPr>
          <p:txBody>
            <a:bodyPr wrap="square">
              <a:spAutoFit/>
            </a:bodyPr>
            <a:lstStyle/>
            <a:p>
              <a:r>
                <a:rPr lang="zh-TW" altLang="en-US" dirty="0">
                  <a:solidFill>
                    <a:prstClr val="black"/>
                  </a:solidFill>
                  <a:latin typeface="微軟正黑體" panose="020B0604030504040204" pitchFamily="34" charset="-120"/>
                  <a:ea typeface="微軟正黑體" panose="020B0604030504040204" pitchFamily="34" charset="-120"/>
                </a:rPr>
                <a:t>審查執行概況考核表</a:t>
              </a:r>
              <a:endParaRPr lang="en-US" altLang="zh-TW" dirty="0">
                <a:solidFill>
                  <a:prstClr val="black"/>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2342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標題 1"/>
          <p:cNvSpPr>
            <a:spLocks noGrp="1"/>
          </p:cNvSpPr>
          <p:nvPr>
            <p:ph type="title"/>
          </p:nvPr>
        </p:nvSpPr>
        <p:spPr>
          <a:xfrm>
            <a:off x="1825352" y="260648"/>
            <a:ext cx="5493296" cy="747583"/>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經費支付問題與檢討</a:t>
            </a: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17</a:t>
            </a:fld>
            <a:endParaRPr lang="en-US" altLang="zh-TW" dirty="0">
              <a:solidFill>
                <a:prstClr val="black"/>
              </a:solidFill>
              <a:latin typeface="Calibri" panose="020F0502020204030204" pitchFamily="34" charset="0"/>
            </a:endParaRPr>
          </a:p>
        </p:txBody>
      </p:sp>
      <p:sp>
        <p:nvSpPr>
          <p:cNvPr id="6" name="矩形 5"/>
          <p:cNvSpPr/>
          <p:nvPr/>
        </p:nvSpPr>
        <p:spPr>
          <a:xfrm>
            <a:off x="573981" y="1268760"/>
            <a:ext cx="8136904" cy="5078313"/>
          </a:xfrm>
          <a:prstGeom prst="rect">
            <a:avLst/>
          </a:prstGeom>
        </p:spPr>
        <p:txBody>
          <a:bodyPr wrap="square">
            <a:spAutoFit/>
          </a:bodyPr>
          <a:lstStyle/>
          <a:p>
            <a:pPr marL="342900" indent="-342900" algn="just">
              <a:lnSpc>
                <a:spcPct val="150000"/>
              </a:lnSpc>
              <a:buFont typeface="Wingdings" panose="05000000000000000000" pitchFamily="2" charset="2"/>
              <a:buChar char="n"/>
              <a:tabLst>
                <a:tab pos="800100" algn="l"/>
              </a:tabLst>
            </a:pPr>
            <a:r>
              <a:rPr lang="zh-TW" altLang="en-US" sz="2400" kern="100" dirty="0">
                <a:solidFill>
                  <a:srgbClr val="000000"/>
                </a:solidFill>
                <a:latin typeface="+mn-ea"/>
                <a:cs typeface="Mangal" panose="02040503050203030202" pitchFamily="18" charset="0"/>
              </a:rPr>
              <a:t>地方政府委託或補助民間單位辦理之服務項目，補助經費撥給均採事後核銷，</a:t>
            </a:r>
            <a:r>
              <a:rPr lang="zh-TW" altLang="en-US" sz="2400" kern="100" dirty="0">
                <a:solidFill>
                  <a:prstClr val="black"/>
                </a:solidFill>
                <a:latin typeface="+mn-ea"/>
                <a:cs typeface="Mangal" panose="02040503050203030202" pitchFamily="18" charset="0"/>
              </a:rPr>
              <a:t>單位需先行墊付費用，影響參與意願。去年</a:t>
            </a:r>
            <a:r>
              <a:rPr lang="zh-TW" altLang="en-US" sz="2400" b="1" u="sng" kern="100" dirty="0">
                <a:solidFill>
                  <a:prstClr val="black"/>
                </a:solidFill>
                <a:latin typeface="+mn-ea"/>
                <a:cs typeface="Mangal" panose="02040503050203030202" pitchFamily="18" charset="0"/>
              </a:rPr>
              <a:t>實驗的支付新制也是會面臨核銷問題</a:t>
            </a:r>
            <a:r>
              <a:rPr lang="zh-TW" altLang="en-US" sz="2400" kern="100" dirty="0">
                <a:solidFill>
                  <a:prstClr val="black"/>
                </a:solidFill>
                <a:latin typeface="+mn-ea"/>
                <a:cs typeface="Mangal" panose="02040503050203030202" pitchFamily="18" charset="0"/>
              </a:rPr>
              <a:t>。</a:t>
            </a:r>
            <a:endParaRPr lang="en-US" altLang="zh-TW" sz="2400" kern="100" dirty="0">
              <a:solidFill>
                <a:prstClr val="black"/>
              </a:solidFill>
              <a:latin typeface="+mn-ea"/>
              <a:cs typeface="Mangal" panose="02040503050203030202" pitchFamily="18" charset="0"/>
            </a:endParaRPr>
          </a:p>
          <a:p>
            <a:pPr marL="342900" indent="-342900" algn="just">
              <a:lnSpc>
                <a:spcPct val="150000"/>
              </a:lnSpc>
              <a:buFont typeface="Wingdings" panose="05000000000000000000" pitchFamily="2" charset="2"/>
              <a:buChar char="n"/>
              <a:tabLst>
                <a:tab pos="800100" algn="l"/>
              </a:tabLst>
            </a:pPr>
            <a:r>
              <a:rPr lang="zh-TW" altLang="en-US" sz="2400" kern="100" dirty="0">
                <a:solidFill>
                  <a:prstClr val="black"/>
                </a:solidFill>
                <a:latin typeface="+mn-ea"/>
                <a:cs typeface="Mangal" panose="02040503050203030202" pitchFamily="18" charset="0"/>
              </a:rPr>
              <a:t>如果民眾不願意使用全部核定時數，將</a:t>
            </a:r>
            <a:r>
              <a:rPr lang="zh-TW" altLang="en-US" sz="2400" b="1" u="sng" kern="100" dirty="0">
                <a:solidFill>
                  <a:prstClr val="black"/>
                </a:solidFill>
                <a:latin typeface="+mn-ea"/>
                <a:cs typeface="Mangal" panose="02040503050203030202" pitchFamily="18" charset="0"/>
              </a:rPr>
              <a:t>造成服務提供單位之虧損</a:t>
            </a:r>
            <a:r>
              <a:rPr lang="zh-TW" altLang="en-US" sz="2400" kern="100" dirty="0">
                <a:solidFill>
                  <a:prstClr val="black"/>
                </a:solidFill>
                <a:latin typeface="+mn-ea"/>
                <a:cs typeface="Mangal" panose="02040503050203030202" pitchFamily="18" charset="0"/>
              </a:rPr>
              <a:t>。</a:t>
            </a:r>
            <a:endParaRPr lang="en-US" altLang="zh-TW" sz="2400" kern="100" dirty="0">
              <a:solidFill>
                <a:prstClr val="black"/>
              </a:solidFill>
              <a:latin typeface="+mn-ea"/>
              <a:cs typeface="Mangal" panose="02040503050203030202" pitchFamily="18" charset="0"/>
            </a:endParaRPr>
          </a:p>
          <a:p>
            <a:pPr marL="342900" indent="-342900" algn="just">
              <a:lnSpc>
                <a:spcPct val="150000"/>
              </a:lnSpc>
              <a:buFont typeface="Wingdings" panose="05000000000000000000" pitchFamily="2" charset="2"/>
              <a:buChar char="n"/>
              <a:tabLst>
                <a:tab pos="800100" algn="l"/>
              </a:tabLst>
            </a:pPr>
            <a:r>
              <a:rPr lang="zh-TW" altLang="en-US" sz="2400" kern="100" dirty="0">
                <a:solidFill>
                  <a:prstClr val="black"/>
                </a:solidFill>
                <a:latin typeface="+mn-ea"/>
                <a:cs typeface="標楷體" panose="03000509000000000000" pitchFamily="65" charset="-120"/>
              </a:rPr>
              <a:t>目前支付包裹實驗只限居服，未來要擴增到</a:t>
            </a:r>
            <a:r>
              <a:rPr lang="en-US" altLang="zh-TW" sz="2400" kern="100" dirty="0">
                <a:solidFill>
                  <a:prstClr val="black"/>
                </a:solidFill>
                <a:latin typeface="+mn-ea"/>
                <a:cs typeface="標楷體" panose="03000509000000000000" pitchFamily="65" charset="-120"/>
              </a:rPr>
              <a:t>(</a:t>
            </a:r>
            <a:r>
              <a:rPr lang="zh-TW" altLang="en-US" sz="2400" kern="100" dirty="0">
                <a:solidFill>
                  <a:prstClr val="black"/>
                </a:solidFill>
                <a:latin typeface="+mn-ea"/>
                <a:cs typeface="標楷體" panose="03000509000000000000" pitchFamily="65" charset="-120"/>
              </a:rPr>
              <a:t>家托、日照、居服</a:t>
            </a:r>
            <a:r>
              <a:rPr lang="en-US" altLang="zh-TW" sz="2400" kern="100" dirty="0">
                <a:solidFill>
                  <a:prstClr val="black"/>
                </a:solidFill>
                <a:latin typeface="+mn-ea"/>
                <a:cs typeface="標楷體" panose="03000509000000000000" pitchFamily="65" charset="-120"/>
              </a:rPr>
              <a:t>)</a:t>
            </a:r>
            <a:r>
              <a:rPr lang="zh-TW" altLang="en-US" sz="2400" kern="100" dirty="0">
                <a:solidFill>
                  <a:prstClr val="black"/>
                </a:solidFill>
                <a:latin typeface="+mn-ea"/>
                <a:cs typeface="標楷體" panose="03000509000000000000" pitchFamily="65" charset="-120"/>
              </a:rPr>
              <a:t>，</a:t>
            </a:r>
            <a:r>
              <a:rPr lang="zh-TW" altLang="en-US" sz="2400" b="1" u="sng" kern="100" dirty="0">
                <a:solidFill>
                  <a:prstClr val="black"/>
                </a:solidFill>
                <a:latin typeface="+mn-ea"/>
                <a:cs typeface="標楷體" panose="03000509000000000000" pitchFamily="65" charset="-120"/>
              </a:rPr>
              <a:t>如果還是按服務時數比例，仍然無法解決日照支付制度和收費的問題</a:t>
            </a:r>
            <a:r>
              <a:rPr lang="zh-TW" altLang="en-US" sz="2400" kern="100" dirty="0">
                <a:solidFill>
                  <a:prstClr val="black"/>
                </a:solidFill>
                <a:latin typeface="+mn-ea"/>
                <a:cs typeface="標楷體" panose="03000509000000000000" pitchFamily="65" charset="-120"/>
              </a:rPr>
              <a:t>。</a:t>
            </a:r>
            <a:endParaRPr lang="en-US" altLang="zh-TW" sz="2400" kern="100" dirty="0">
              <a:solidFill>
                <a:prstClr val="black"/>
              </a:solidFill>
              <a:latin typeface="+mn-ea"/>
              <a:cs typeface="標楷體" panose="03000509000000000000" pitchFamily="65" charset="-120"/>
            </a:endParaRPr>
          </a:p>
          <a:p>
            <a:pPr algn="just">
              <a:lnSpc>
                <a:spcPct val="150000"/>
              </a:lnSpc>
              <a:tabLst>
                <a:tab pos="800100" algn="l"/>
              </a:tabLst>
            </a:pPr>
            <a:endParaRPr lang="en-US" altLang="zh-TW" sz="2400" kern="100" dirty="0">
              <a:solidFill>
                <a:prstClr val="black"/>
              </a:solidFill>
              <a:latin typeface="+mn-ea"/>
              <a:cs typeface="標楷體" panose="03000509000000000000" pitchFamily="65" charset="-120"/>
            </a:endParaRPr>
          </a:p>
        </p:txBody>
      </p:sp>
    </p:spTree>
    <p:extLst>
      <p:ext uri="{BB962C8B-B14F-4D97-AF65-F5344CB8AC3E}">
        <p14:creationId xmlns:p14="http://schemas.microsoft.com/office/powerpoint/2010/main" val="3855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28" y="3573016"/>
            <a:ext cx="2745649" cy="2745649"/>
          </a:xfrm>
          <a:prstGeom prst="rect">
            <a:avLst/>
          </a:prstGeom>
        </p:spPr>
      </p:pic>
      <p:sp>
        <p:nvSpPr>
          <p:cNvPr id="3" name="文字方塊 2"/>
          <p:cNvSpPr txBox="1"/>
          <p:nvPr/>
        </p:nvSpPr>
        <p:spPr>
          <a:xfrm>
            <a:off x="2848198" y="1669497"/>
            <a:ext cx="5780750" cy="430887"/>
          </a:xfrm>
          <a:prstGeom prst="rect">
            <a:avLst/>
          </a:prstGeom>
          <a:noFill/>
        </p:spPr>
        <p:txBody>
          <a:bodyPr wrap="none" rtlCol="0">
            <a:spAutoFit/>
          </a:bodyPr>
          <a:lstStyle/>
          <a:p>
            <a:r>
              <a:rPr lang="zh-TW" altLang="en-US" sz="2200" b="1" dirty="0"/>
              <a:t>所以！我們要做升級版的「</a:t>
            </a:r>
            <a:r>
              <a:rPr lang="en-US" altLang="zh-TW" sz="2200" b="1" dirty="0"/>
              <a:t>2.0</a:t>
            </a:r>
            <a:r>
              <a:rPr lang="zh-TW" altLang="en-US" sz="2200" b="1" dirty="0"/>
              <a:t>」！來瞧瞧</a:t>
            </a:r>
            <a:r>
              <a:rPr lang="en-US" altLang="zh-TW" sz="2200" b="1" dirty="0"/>
              <a:t>…</a:t>
            </a:r>
            <a:endParaRPr lang="zh-TW" altLang="en-US" sz="2200" b="1" dirty="0"/>
          </a:p>
        </p:txBody>
      </p:sp>
      <p:sp>
        <p:nvSpPr>
          <p:cNvPr id="4" name="矩形 3"/>
          <p:cNvSpPr/>
          <p:nvPr/>
        </p:nvSpPr>
        <p:spPr>
          <a:xfrm>
            <a:off x="1639370" y="2260926"/>
            <a:ext cx="7151318" cy="3785652"/>
          </a:xfrm>
          <a:prstGeom prst="rect">
            <a:avLst/>
          </a:prstGeom>
          <a:noFill/>
        </p:spPr>
        <p:txBody>
          <a:bodyPr wrap="none" lIns="91440" tIns="45720" rIns="91440" bIns="45720">
            <a:spAutoFit/>
          </a:bodyPr>
          <a:lstStyle/>
          <a:p>
            <a:pPr algn="ctr"/>
            <a:r>
              <a:rPr lang="zh-TW" altLang="en-US" sz="8000" b="1" cap="none" spc="0"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rPr>
              <a:t>最新版長照</a:t>
            </a:r>
            <a:r>
              <a:rPr lang="en-US" altLang="zh-TW" sz="8000" b="1" cap="none" spc="0"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rPr>
              <a:t>2.0</a:t>
            </a:r>
          </a:p>
          <a:p>
            <a:pPr algn="ctr"/>
            <a:r>
              <a:rPr lang="zh-TW" altLang="en-US" sz="8000" b="1" cap="none" spc="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rPr>
              <a:t>到底</a:t>
            </a:r>
            <a:br>
              <a:rPr lang="en-US" altLang="zh-TW" sz="8000" b="1" cap="none" spc="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rPr>
            </a:br>
            <a:r>
              <a:rPr lang="zh-TW" altLang="en-US" sz="8000" b="1" cap="none" spc="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rPr>
              <a:t>要做哪些事</a:t>
            </a:r>
            <a:r>
              <a:rPr lang="en-US" altLang="zh-TW" sz="8000" b="1" cap="none" spc="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239602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247204"/>
            <a:ext cx="8243887" cy="877540"/>
          </a:xfrm>
        </p:spPr>
        <p:txBody>
          <a:bodyPr/>
          <a:lstStyle/>
          <a:p>
            <a:r>
              <a:rPr lang="zh-TW" altLang="en-US" b="1" dirty="0">
                <a:latin typeface="微軟正黑體" panose="020B0604030504040204" pitchFamily="34" charset="-120"/>
                <a:ea typeface="微軟正黑體" panose="020B0604030504040204" pitchFamily="34" charset="-120"/>
              </a:rPr>
              <a:t>重點</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服務對象擴大</a:t>
            </a:r>
          </a:p>
        </p:txBody>
      </p:sp>
      <p:sp>
        <p:nvSpPr>
          <p:cNvPr id="42" name="文字方塊 41"/>
          <p:cNvSpPr txBox="1"/>
          <p:nvPr/>
        </p:nvSpPr>
        <p:spPr>
          <a:xfrm>
            <a:off x="371046" y="5085184"/>
            <a:ext cx="8600142" cy="1323439"/>
          </a:xfrm>
          <a:prstGeom prst="rect">
            <a:avLst/>
          </a:prstGeom>
          <a:noFill/>
        </p:spPr>
        <p:txBody>
          <a:bodyPr wrap="square" rtlCol="0">
            <a:spAutoFit/>
          </a:bodyPr>
          <a:lstStyle/>
          <a:p>
            <a:r>
              <a:rPr lang="zh-TW" altLang="en-US" sz="4000" b="1" dirty="0">
                <a:latin typeface="+mn-ea"/>
              </a:rPr>
              <a:t>服務對象人數將從</a:t>
            </a:r>
            <a:r>
              <a:rPr lang="en-US" altLang="zh-TW" sz="4000" b="1" u="sng" dirty="0">
                <a:solidFill>
                  <a:srgbClr val="FFC000"/>
                </a:solidFill>
                <a:latin typeface="+mn-ea"/>
              </a:rPr>
              <a:t>51.1</a:t>
            </a:r>
            <a:r>
              <a:rPr lang="zh-TW" altLang="en-US" sz="4000" b="1" u="sng" dirty="0">
                <a:solidFill>
                  <a:srgbClr val="FFC000"/>
                </a:solidFill>
                <a:latin typeface="+mn-ea"/>
              </a:rPr>
              <a:t>萬</a:t>
            </a:r>
            <a:r>
              <a:rPr lang="zh-TW" altLang="en-US" sz="4000" b="1" dirty="0">
                <a:latin typeface="+mn-ea"/>
              </a:rPr>
              <a:t>增加至</a:t>
            </a:r>
            <a:r>
              <a:rPr lang="en-US" altLang="zh-TW" sz="4000" b="1" u="sng" dirty="0">
                <a:solidFill>
                  <a:srgbClr val="FFC000"/>
                </a:solidFill>
                <a:latin typeface="+mn-ea"/>
              </a:rPr>
              <a:t>73.8</a:t>
            </a:r>
            <a:r>
              <a:rPr lang="zh-TW" altLang="en-US" sz="4000" b="1" u="sng" dirty="0">
                <a:solidFill>
                  <a:srgbClr val="FFC000"/>
                </a:solidFill>
                <a:latin typeface="+mn-ea"/>
              </a:rPr>
              <a:t>萬</a:t>
            </a:r>
            <a:r>
              <a:rPr lang="zh-TW" altLang="en-US" sz="4000" b="1" dirty="0">
                <a:latin typeface="+mn-ea"/>
              </a:rPr>
              <a:t>，成長約</a:t>
            </a:r>
            <a:r>
              <a:rPr lang="en-US" altLang="zh-TW" sz="4000" b="1" dirty="0">
                <a:latin typeface="+mn-ea"/>
              </a:rPr>
              <a:t>44%</a:t>
            </a:r>
            <a:r>
              <a:rPr lang="zh-TW" altLang="en-US" sz="4000" b="1" dirty="0">
                <a:latin typeface="+mn-ea"/>
              </a:rPr>
              <a:t>，擴大受惠人數！</a:t>
            </a:r>
          </a:p>
        </p:txBody>
      </p:sp>
      <p:pic>
        <p:nvPicPr>
          <p:cNvPr id="43" name="圖片 1"/>
          <p:cNvPicPr>
            <a:picLocks noChangeAspect="1"/>
          </p:cNvPicPr>
          <p:nvPr/>
        </p:nvPicPr>
        <p:blipFill rotWithShape="1">
          <a:blip r:embed="rId2" cstate="screen">
            <a:extLst>
              <a:ext uri="{28A0092B-C50C-407E-A947-70E740481C1C}">
                <a14:useLocalDpi xmlns:a14="http://schemas.microsoft.com/office/drawing/2010/main"/>
              </a:ext>
            </a:extLst>
          </a:blip>
          <a:srcRect l="3278" t="22904" r="2393" b="23809"/>
          <a:stretch/>
        </p:blipFill>
        <p:spPr bwMode="auto">
          <a:xfrm>
            <a:off x="376888" y="1347986"/>
            <a:ext cx="8659608" cy="344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78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eaLnBrk="1" hangingPunct="1">
              <a:defRPr/>
            </a:pPr>
            <a:r>
              <a:rPr lang="zh-TW" altLang="en-US" dirty="0">
                <a:ea typeface="標楷體" pitchFamily="65" charset="-120"/>
              </a:rPr>
              <a:t>您了解老人照顧與福利服務措施嗎</a:t>
            </a:r>
            <a:r>
              <a:rPr lang="en-US" altLang="zh-TW" dirty="0">
                <a:ea typeface="標楷體" pitchFamily="65" charset="-120"/>
              </a:rPr>
              <a:t>?</a:t>
            </a:r>
            <a:endParaRPr lang="zh-TW" altLang="en-US" dirty="0">
              <a:ea typeface="標楷體" pitchFamily="65" charset="-120"/>
            </a:endParaRPr>
          </a:p>
        </p:txBody>
      </p:sp>
      <p:sp>
        <p:nvSpPr>
          <p:cNvPr id="3" name="副標題 2"/>
          <p:cNvSpPr>
            <a:spLocks noGrp="1"/>
          </p:cNvSpPr>
          <p:nvPr>
            <p:ph type="subTitle" idx="1"/>
          </p:nvPr>
        </p:nvSpPr>
        <p:spPr/>
        <p:txBody>
          <a:bodyPr/>
          <a:lstStyle/>
          <a:p>
            <a:pPr eaLnBrk="1" hangingPunct="1">
              <a:defRPr/>
            </a:pPr>
            <a:endParaRPr lang="zh-TW" altLang="en-US" dirty="0"/>
          </a:p>
        </p:txBody>
      </p:sp>
    </p:spTree>
    <p:extLst>
      <p:ext uri="{BB962C8B-B14F-4D97-AF65-F5344CB8AC3E}">
        <p14:creationId xmlns:p14="http://schemas.microsoft.com/office/powerpoint/2010/main" val="30982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247204"/>
            <a:ext cx="8243887" cy="877540"/>
          </a:xfrm>
        </p:spPr>
        <p:txBody>
          <a:bodyPr/>
          <a:lstStyle/>
          <a:p>
            <a:r>
              <a:rPr lang="zh-TW" altLang="en-US" b="1" dirty="0">
                <a:latin typeface="微軟正黑體" panose="020B0604030504040204" pitchFamily="34" charset="-120"/>
                <a:ea typeface="微軟正黑體" panose="020B0604030504040204" pitchFamily="34" charset="-120"/>
              </a:rPr>
              <a:t>重點２ 服務項目增加</a:t>
            </a:r>
          </a:p>
        </p:txBody>
      </p:sp>
      <p:sp>
        <p:nvSpPr>
          <p:cNvPr id="42" name="文字方塊 41"/>
          <p:cNvSpPr txBox="1"/>
          <p:nvPr/>
        </p:nvSpPr>
        <p:spPr>
          <a:xfrm>
            <a:off x="364346" y="4985881"/>
            <a:ext cx="8600142" cy="1323439"/>
          </a:xfrm>
          <a:prstGeom prst="rect">
            <a:avLst/>
          </a:prstGeom>
          <a:noFill/>
        </p:spPr>
        <p:txBody>
          <a:bodyPr wrap="square" rtlCol="0">
            <a:spAutoFit/>
          </a:bodyPr>
          <a:lstStyle/>
          <a:p>
            <a:r>
              <a:rPr lang="zh-TW" altLang="en-US" sz="4000" b="1" dirty="0">
                <a:latin typeface="+mn-ea"/>
              </a:rPr>
              <a:t>服務項目從</a:t>
            </a:r>
            <a:r>
              <a:rPr lang="en-US" altLang="zh-TW" sz="4000" b="1" u="sng" dirty="0">
                <a:solidFill>
                  <a:srgbClr val="FFC000"/>
                </a:solidFill>
                <a:latin typeface="+mn-ea"/>
              </a:rPr>
              <a:t>8</a:t>
            </a:r>
            <a:r>
              <a:rPr lang="zh-TW" altLang="en-US" sz="4000" b="1" u="sng" dirty="0">
                <a:solidFill>
                  <a:srgbClr val="FFC000"/>
                </a:solidFill>
                <a:latin typeface="+mn-ea"/>
              </a:rPr>
              <a:t>項</a:t>
            </a:r>
            <a:r>
              <a:rPr lang="zh-TW" altLang="en-US" sz="4000" b="1" dirty="0">
                <a:latin typeface="+mn-ea"/>
              </a:rPr>
              <a:t>增加至</a:t>
            </a:r>
            <a:r>
              <a:rPr lang="en-US" altLang="zh-TW" sz="4000" b="1" u="sng" dirty="0">
                <a:solidFill>
                  <a:srgbClr val="FFC000"/>
                </a:solidFill>
                <a:latin typeface="+mn-ea"/>
              </a:rPr>
              <a:t>17</a:t>
            </a:r>
            <a:r>
              <a:rPr lang="zh-TW" altLang="en-US" sz="4000" b="1" u="sng" dirty="0">
                <a:solidFill>
                  <a:srgbClr val="FFC000"/>
                </a:solidFill>
                <a:latin typeface="+mn-ea"/>
              </a:rPr>
              <a:t>項</a:t>
            </a:r>
            <a:r>
              <a:rPr lang="zh-TW" altLang="en-US" sz="4000" b="1" dirty="0">
                <a:latin typeface="+mn-ea"/>
              </a:rPr>
              <a:t>，向前延伸至預防階段、向後延伸至安寧服務。</a:t>
            </a:r>
          </a:p>
        </p:txBody>
      </p:sp>
      <p:pic>
        <p:nvPicPr>
          <p:cNvPr id="43" name="圖片 1"/>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093" t="22060" r="4147" b="26642"/>
          <a:stretch/>
        </p:blipFill>
        <p:spPr bwMode="auto">
          <a:xfrm>
            <a:off x="378004" y="1484784"/>
            <a:ext cx="8514476" cy="327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37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247204"/>
            <a:ext cx="8243887" cy="877540"/>
          </a:xfrm>
        </p:spPr>
        <p:txBody>
          <a:bodyPr/>
          <a:lstStyle/>
          <a:p>
            <a:r>
              <a:rPr lang="zh-TW" altLang="en-US" b="1" dirty="0">
                <a:latin typeface="微軟正黑體" panose="020B0604030504040204" pitchFamily="34" charset="-120"/>
                <a:ea typeface="微軟正黑體" panose="020B0604030504040204" pitchFamily="34" charset="-120"/>
              </a:rPr>
              <a:t>重點</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 包裹式服務</a:t>
            </a:r>
            <a:r>
              <a:rPr lang="zh-TW" altLang="en-US" sz="3600" b="1" dirty="0">
                <a:latin typeface="微軟正黑體" panose="020B0604030504040204" pitchFamily="34" charset="-120"/>
                <a:ea typeface="微軟正黑體" panose="020B0604030504040204" pitchFamily="34" charset="-120"/>
              </a:rPr>
              <a:t>的給付模式</a:t>
            </a:r>
          </a:p>
        </p:txBody>
      </p:sp>
      <p:sp>
        <p:nvSpPr>
          <p:cNvPr id="42" name="文字方塊 41"/>
          <p:cNvSpPr txBox="1"/>
          <p:nvPr/>
        </p:nvSpPr>
        <p:spPr>
          <a:xfrm>
            <a:off x="364346" y="4869160"/>
            <a:ext cx="8600142" cy="1846659"/>
          </a:xfrm>
          <a:prstGeom prst="rect">
            <a:avLst/>
          </a:prstGeom>
          <a:noFill/>
        </p:spPr>
        <p:txBody>
          <a:bodyPr wrap="square" rtlCol="0">
            <a:spAutoFit/>
          </a:bodyPr>
          <a:lstStyle/>
          <a:p>
            <a:r>
              <a:rPr lang="zh-TW" altLang="en-US" sz="3800" b="1" dirty="0">
                <a:latin typeface="+mn-ea"/>
              </a:rPr>
              <a:t>民眾可在補助總時數、總金額內，彈性使用各類服務，增加使用長照服務的便利性。</a:t>
            </a:r>
          </a:p>
        </p:txBody>
      </p:sp>
      <p:sp>
        <p:nvSpPr>
          <p:cNvPr id="3" name="內容版面配置區 2"/>
          <p:cNvSpPr>
            <a:spLocks noGrp="1"/>
          </p:cNvSpPr>
          <p:nvPr>
            <p:ph idx="1"/>
          </p:nvPr>
        </p:nvSpPr>
        <p:spPr/>
        <p:txBody>
          <a:bodyPr/>
          <a:lstStyle/>
          <a:p>
            <a:endParaRPr lang="zh-TW" altLang="en-US" dirty="0"/>
          </a:p>
        </p:txBody>
      </p:sp>
      <p:pic>
        <p:nvPicPr>
          <p:cNvPr id="6" name="圖片 1"/>
          <p:cNvPicPr>
            <a:picLocks noChangeAspect="1"/>
          </p:cNvPicPr>
          <p:nvPr/>
        </p:nvPicPr>
        <p:blipFill rotWithShape="1">
          <a:blip r:embed="rId2" cstate="screen">
            <a:extLst>
              <a:ext uri="{28A0092B-C50C-407E-A947-70E740481C1C}">
                <a14:useLocalDpi xmlns:a14="http://schemas.microsoft.com/office/drawing/2010/main"/>
              </a:ext>
            </a:extLst>
          </a:blip>
          <a:srcRect t="17317" r="3161" b="30232"/>
          <a:stretch/>
        </p:blipFill>
        <p:spPr bwMode="auto">
          <a:xfrm>
            <a:off x="119692" y="1371228"/>
            <a:ext cx="88903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5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推動長照給付及支付新制目的</a:t>
            </a:r>
          </a:p>
        </p:txBody>
      </p:sp>
      <p:sp>
        <p:nvSpPr>
          <p:cNvPr id="3" name="內容版面配置區 2"/>
          <p:cNvSpPr>
            <a:spLocks noGrp="1"/>
          </p:cNvSpPr>
          <p:nvPr>
            <p:ph idx="1"/>
          </p:nvPr>
        </p:nvSpPr>
        <p:spPr>
          <a:xfrm>
            <a:off x="457200" y="1600200"/>
            <a:ext cx="8229600" cy="5141168"/>
          </a:xfrm>
        </p:spPr>
        <p:txBody>
          <a:bodyPr/>
          <a:lstStyle/>
          <a:p>
            <a:r>
              <a:rPr lang="zh-TW" altLang="en-US" sz="2800" dirty="0"/>
              <a:t>落實以人為中心之社區整合照護</a:t>
            </a:r>
            <a:endParaRPr lang="en-US" altLang="zh-TW" sz="2800" dirty="0"/>
          </a:p>
          <a:p>
            <a:pPr lvl="1"/>
            <a:r>
              <a:rPr lang="zh-TW" altLang="en-US" sz="2400" dirty="0"/>
              <a:t>由</a:t>
            </a:r>
            <a:r>
              <a:rPr lang="en-US" altLang="zh-TW" sz="2400" dirty="0"/>
              <a:t>A</a:t>
            </a:r>
            <a:r>
              <a:rPr lang="zh-TW" altLang="en-US" sz="2400" dirty="0"/>
              <a:t>（社區整合型服務中心）之個管員擔任長照社區服務之單一窗口，引入「主責照顧」之觀念及功能。</a:t>
            </a:r>
            <a:endParaRPr lang="en-US" altLang="zh-TW" sz="2400" dirty="0"/>
          </a:p>
          <a:p>
            <a:pPr lvl="1"/>
            <a:r>
              <a:rPr lang="zh-TW" altLang="en-US" sz="2400" dirty="0"/>
              <a:t>整合原有的</a:t>
            </a:r>
            <a:r>
              <a:rPr lang="en-US" altLang="zh-TW" sz="2400" dirty="0"/>
              <a:t>10</a:t>
            </a:r>
            <a:r>
              <a:rPr lang="zh-TW" altLang="en-US" sz="2400" dirty="0"/>
              <a:t>項長照服務，以人為中心，一次評估核定</a:t>
            </a:r>
            <a:r>
              <a:rPr lang="en-US" altLang="zh-TW" sz="2400" dirty="0"/>
              <a:t>4</a:t>
            </a:r>
            <a:r>
              <a:rPr lang="zh-TW" altLang="en-US" sz="2400" dirty="0"/>
              <a:t>類長照服務額度，縮短民眾等待服務的時間，減少服務取得的障礙。</a:t>
            </a:r>
            <a:endParaRPr lang="en-US" altLang="zh-TW" sz="2400" dirty="0"/>
          </a:p>
          <a:p>
            <a:pPr lvl="1"/>
            <a:r>
              <a:rPr lang="zh-TW" altLang="en-US" sz="2400" dirty="0"/>
              <a:t>所有服務以民眾可獲得之服務（照顧組合）做為給（支）付單位，利於不同服務提供者合作。</a:t>
            </a:r>
            <a:endParaRPr lang="en-US" altLang="zh-TW" sz="2400" dirty="0"/>
          </a:p>
          <a:p>
            <a:r>
              <a:rPr lang="zh-TW" altLang="en-US" sz="2800" dirty="0"/>
              <a:t>引進資訊作業系統，連結各類服務，進而發展因地制宜之服務模式，預期可提高行政效率，提升民眾使用之滿意度。</a:t>
            </a:r>
          </a:p>
        </p:txBody>
      </p:sp>
      <p:sp>
        <p:nvSpPr>
          <p:cNvPr id="4" name="投影片編號版面配置區 3"/>
          <p:cNvSpPr>
            <a:spLocks noGrp="1"/>
          </p:cNvSpPr>
          <p:nvPr>
            <p:ph type="sldNum" sz="quarter" idx="12"/>
          </p:nvPr>
        </p:nvSpPr>
        <p:spPr/>
        <p:txBody>
          <a:bodyPr/>
          <a:lstStyle/>
          <a:p>
            <a:pPr>
              <a:defRPr/>
            </a:pPr>
            <a:fld id="{7E7817B1-1FB7-499C-A42F-B15F097F628B}" type="slidenum">
              <a:rPr lang="zh-TW" altLang="en-US" smtClean="0">
                <a:solidFill>
                  <a:prstClr val="black">
                    <a:tint val="75000"/>
                  </a:prstClr>
                </a:solidFill>
              </a:rPr>
              <a:pPr>
                <a:defRPr/>
              </a:pPr>
              <a:t>22</a:t>
            </a:fld>
            <a:endParaRPr lang="zh-TW" altLang="en-US">
              <a:solidFill>
                <a:prstClr val="black">
                  <a:tint val="75000"/>
                </a:prstClr>
              </a:solidFill>
            </a:endParaRPr>
          </a:p>
        </p:txBody>
      </p:sp>
    </p:spTree>
    <p:extLst>
      <p:ext uri="{BB962C8B-B14F-4D97-AF65-F5344CB8AC3E}">
        <p14:creationId xmlns:p14="http://schemas.microsoft.com/office/powerpoint/2010/main" val="66254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2315593" y="256365"/>
            <a:ext cx="4698722" cy="769441"/>
          </a:xfrm>
          <a:prstGeom prst="rect">
            <a:avLst/>
          </a:prstGeom>
        </p:spPr>
        <p:txBody>
          <a:bodyPr wrap="none">
            <a:spAutoFit/>
          </a:bodyPr>
          <a:lstStyle/>
          <a:p>
            <a:pPr fontAlgn="auto">
              <a:spcBef>
                <a:spcPts val="0"/>
              </a:spcBef>
              <a:spcAft>
                <a:spcPts val="0"/>
              </a:spcAft>
            </a:pPr>
            <a:r>
              <a:rPr lang="zh-TW" altLang="en-US" sz="4400" b="1" dirty="0">
                <a:solidFill>
                  <a:srgbClr val="0000CC"/>
                </a:solidFill>
                <a:latin typeface="標楷體" pitchFamily="65" charset="-120"/>
                <a:ea typeface="標楷體" pitchFamily="65" charset="-120"/>
                <a:cs typeface="+mj-cs"/>
              </a:rPr>
              <a:t>長照服務流程圖像</a:t>
            </a:r>
          </a:p>
        </p:txBody>
      </p:sp>
      <p:sp>
        <p:nvSpPr>
          <p:cNvPr id="85" name="矩形 84"/>
          <p:cNvSpPr/>
          <p:nvPr/>
        </p:nvSpPr>
        <p:spPr>
          <a:xfrm>
            <a:off x="389957" y="286868"/>
            <a:ext cx="275665" cy="931742"/>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kumimoji="0" lang="zh-TW" altLang="en-US" sz="1200" dirty="0">
                <a:solidFill>
                  <a:prstClr val="white"/>
                </a:solidFill>
              </a:rPr>
              <a:t>服務使用者</a:t>
            </a:r>
          </a:p>
        </p:txBody>
      </p:sp>
      <p:sp>
        <p:nvSpPr>
          <p:cNvPr id="86" name="矩形 85"/>
          <p:cNvSpPr/>
          <p:nvPr/>
        </p:nvSpPr>
        <p:spPr>
          <a:xfrm>
            <a:off x="737025" y="286868"/>
            <a:ext cx="251326" cy="9317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200" dirty="0">
                <a:solidFill>
                  <a:schemeClr val="accent6">
                    <a:lumMod val="10000"/>
                  </a:schemeClr>
                </a:solidFill>
              </a:rPr>
              <a:t>服務提供者</a:t>
            </a:r>
          </a:p>
        </p:txBody>
      </p:sp>
      <p:sp>
        <p:nvSpPr>
          <p:cNvPr id="87" name="矩形 86"/>
          <p:cNvSpPr/>
          <p:nvPr/>
        </p:nvSpPr>
        <p:spPr>
          <a:xfrm>
            <a:off x="1064621" y="286868"/>
            <a:ext cx="263216" cy="931742"/>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200" dirty="0">
                <a:solidFill>
                  <a:schemeClr val="accent6">
                    <a:lumMod val="10000"/>
                  </a:schemeClr>
                </a:solidFill>
              </a:rPr>
              <a:t>照管中心</a:t>
            </a:r>
          </a:p>
        </p:txBody>
      </p:sp>
      <p:grpSp>
        <p:nvGrpSpPr>
          <p:cNvPr id="49" name="群組 48"/>
          <p:cNvGrpSpPr/>
          <p:nvPr/>
        </p:nvGrpSpPr>
        <p:grpSpPr>
          <a:xfrm>
            <a:off x="124285" y="1340768"/>
            <a:ext cx="8901496" cy="5328591"/>
            <a:chOff x="885938" y="1200669"/>
            <a:chExt cx="10570953" cy="5352533"/>
          </a:xfrm>
        </p:grpSpPr>
        <p:sp>
          <p:nvSpPr>
            <p:cNvPr id="50" name="圓角矩形 49"/>
            <p:cNvSpPr/>
            <p:nvPr/>
          </p:nvSpPr>
          <p:spPr>
            <a:xfrm>
              <a:off x="5415475" y="1200669"/>
              <a:ext cx="1823638" cy="4213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1600" dirty="0">
                  <a:solidFill>
                    <a:prstClr val="white"/>
                  </a:solidFill>
                </a:rPr>
                <a:t>申請</a:t>
              </a:r>
            </a:p>
          </p:txBody>
        </p:sp>
        <p:sp>
          <p:nvSpPr>
            <p:cNvPr id="51" name="向下箭號 50"/>
            <p:cNvSpPr/>
            <p:nvPr/>
          </p:nvSpPr>
          <p:spPr>
            <a:xfrm>
              <a:off x="6265476" y="1648204"/>
              <a:ext cx="123636" cy="16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endParaRPr>
            </a:p>
          </p:txBody>
        </p:sp>
        <p:sp>
          <p:nvSpPr>
            <p:cNvPr id="53" name="圓角矩形 52"/>
            <p:cNvSpPr/>
            <p:nvPr/>
          </p:nvSpPr>
          <p:spPr>
            <a:xfrm>
              <a:off x="5473430" y="1835944"/>
              <a:ext cx="1707729" cy="47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需求評估</a:t>
              </a:r>
            </a:p>
          </p:txBody>
        </p:sp>
        <p:cxnSp>
          <p:nvCxnSpPr>
            <p:cNvPr id="54" name="直線接點 53"/>
            <p:cNvCxnSpPr>
              <a:stCxn id="53" idx="2"/>
            </p:cNvCxnSpPr>
            <p:nvPr/>
          </p:nvCxnSpPr>
          <p:spPr>
            <a:xfrm>
              <a:off x="6327293" y="2309054"/>
              <a:ext cx="0" cy="170023"/>
            </a:xfrm>
            <a:prstGeom prst="line">
              <a:avLst/>
            </a:prstGeom>
          </p:spPr>
          <p:style>
            <a:lnRef idx="1">
              <a:schemeClr val="dk1"/>
            </a:lnRef>
            <a:fillRef idx="0">
              <a:schemeClr val="dk1"/>
            </a:fillRef>
            <a:effectRef idx="0">
              <a:schemeClr val="dk1"/>
            </a:effectRef>
            <a:fontRef idx="minor">
              <a:schemeClr val="tx1"/>
            </a:fontRef>
          </p:style>
        </p:cxnSp>
        <p:cxnSp>
          <p:nvCxnSpPr>
            <p:cNvPr id="55" name="直線接點 54"/>
            <p:cNvCxnSpPr/>
            <p:nvPr/>
          </p:nvCxnSpPr>
          <p:spPr>
            <a:xfrm flipV="1">
              <a:off x="3381837" y="2486469"/>
              <a:ext cx="4371139" cy="35115"/>
            </a:xfrm>
            <a:prstGeom prst="line">
              <a:avLst/>
            </a:prstGeom>
          </p:spPr>
          <p:style>
            <a:lnRef idx="1">
              <a:schemeClr val="dk1"/>
            </a:lnRef>
            <a:fillRef idx="0">
              <a:schemeClr val="dk1"/>
            </a:fillRef>
            <a:effectRef idx="0">
              <a:schemeClr val="dk1"/>
            </a:effectRef>
            <a:fontRef idx="minor">
              <a:schemeClr val="tx1"/>
            </a:fontRef>
          </p:style>
        </p:cxnSp>
        <p:cxnSp>
          <p:nvCxnSpPr>
            <p:cNvPr id="56" name="直線接點 55"/>
            <p:cNvCxnSpPr/>
            <p:nvPr/>
          </p:nvCxnSpPr>
          <p:spPr>
            <a:xfrm>
              <a:off x="3379903" y="2521585"/>
              <a:ext cx="0" cy="271235"/>
            </a:xfrm>
            <a:prstGeom prst="line">
              <a:avLst/>
            </a:prstGeom>
          </p:spPr>
          <p:style>
            <a:lnRef idx="1">
              <a:schemeClr val="dk1"/>
            </a:lnRef>
            <a:fillRef idx="0">
              <a:schemeClr val="dk1"/>
            </a:fillRef>
            <a:effectRef idx="0">
              <a:schemeClr val="dk1"/>
            </a:effectRef>
            <a:fontRef idx="minor">
              <a:schemeClr val="tx1"/>
            </a:fontRef>
          </p:style>
        </p:cxnSp>
        <p:cxnSp>
          <p:nvCxnSpPr>
            <p:cNvPr id="57" name="直線接點 56"/>
            <p:cNvCxnSpPr/>
            <p:nvPr/>
          </p:nvCxnSpPr>
          <p:spPr>
            <a:xfrm>
              <a:off x="7752975" y="2486469"/>
              <a:ext cx="0" cy="199594"/>
            </a:xfrm>
            <a:prstGeom prst="line">
              <a:avLst/>
            </a:prstGeom>
          </p:spPr>
          <p:style>
            <a:lnRef idx="1">
              <a:schemeClr val="accent1"/>
            </a:lnRef>
            <a:fillRef idx="0">
              <a:schemeClr val="accent1"/>
            </a:fillRef>
            <a:effectRef idx="0">
              <a:schemeClr val="accent1"/>
            </a:effectRef>
            <a:fontRef idx="minor">
              <a:schemeClr val="tx1"/>
            </a:fontRef>
          </p:style>
        </p:cxnSp>
        <p:sp>
          <p:nvSpPr>
            <p:cNvPr id="58" name="橢圓 57"/>
            <p:cNvSpPr/>
            <p:nvPr/>
          </p:nvSpPr>
          <p:spPr>
            <a:xfrm>
              <a:off x="2305813" y="2755858"/>
              <a:ext cx="2148182" cy="55442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失能等級</a:t>
              </a:r>
              <a:r>
                <a:rPr kumimoji="0" lang="zh-TW" altLang="en-US" sz="1600" dirty="0">
                  <a:solidFill>
                    <a:schemeClr val="accent6">
                      <a:lumMod val="10000"/>
                    </a:schemeClr>
                  </a:solidFill>
                  <a:latin typeface="微軟正黑體" panose="020B0604030504040204" pitchFamily="34" charset="-120"/>
                  <a:ea typeface="微軟正黑體" panose="020B0604030504040204" pitchFamily="34" charset="-120"/>
                </a:rPr>
                <a:t>（</a:t>
              </a:r>
              <a:r>
                <a:rPr kumimoji="0" lang="en-US" altLang="zh-TW" sz="1600" dirty="0">
                  <a:solidFill>
                    <a:schemeClr val="accent6">
                      <a:lumMod val="10000"/>
                    </a:schemeClr>
                  </a:solidFill>
                  <a:latin typeface="微軟正黑體" panose="020B0604030504040204" pitchFamily="34" charset="-120"/>
                  <a:ea typeface="微軟正黑體" panose="020B0604030504040204" pitchFamily="34" charset="-120"/>
                </a:rPr>
                <a:t>2~8</a:t>
              </a:r>
              <a:r>
                <a:rPr kumimoji="0" lang="zh-TW" altLang="en-US" sz="1600" dirty="0">
                  <a:solidFill>
                    <a:schemeClr val="accent6">
                      <a:lumMod val="10000"/>
                    </a:schemeClr>
                  </a:solidFill>
                  <a:latin typeface="微軟正黑體" panose="020B0604030504040204" pitchFamily="34" charset="-120"/>
                  <a:ea typeface="微軟正黑體" panose="020B0604030504040204" pitchFamily="34" charset="-120"/>
                </a:rPr>
                <a:t>）</a:t>
              </a:r>
              <a:endParaRPr kumimoji="0" lang="zh-TW" altLang="en-US" sz="1600" dirty="0">
                <a:solidFill>
                  <a:schemeClr val="accent6">
                    <a:lumMod val="10000"/>
                  </a:schemeClr>
                </a:solidFill>
              </a:endParaRPr>
            </a:p>
          </p:txBody>
        </p:sp>
        <p:sp>
          <p:nvSpPr>
            <p:cNvPr id="60" name="橢圓 59"/>
            <p:cNvSpPr/>
            <p:nvPr/>
          </p:nvSpPr>
          <p:spPr>
            <a:xfrm>
              <a:off x="6775477" y="2667800"/>
              <a:ext cx="1908636" cy="52116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問題清單</a:t>
              </a:r>
            </a:p>
          </p:txBody>
        </p:sp>
        <p:sp>
          <p:nvSpPr>
            <p:cNvPr id="61" name="圓角矩形 60"/>
            <p:cNvSpPr/>
            <p:nvPr/>
          </p:nvSpPr>
          <p:spPr>
            <a:xfrm>
              <a:off x="2477996" y="3565320"/>
              <a:ext cx="1815925" cy="5248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1600" dirty="0">
                  <a:solidFill>
                    <a:prstClr val="white"/>
                  </a:solidFill>
                </a:rPr>
                <a:t>可使用</a:t>
              </a:r>
              <a:endParaRPr kumimoji="0" lang="en-US" altLang="zh-TW" sz="1600" dirty="0">
                <a:solidFill>
                  <a:prstClr val="white"/>
                </a:solidFill>
              </a:endParaRPr>
            </a:p>
            <a:p>
              <a:pPr algn="ctr" fontAlgn="auto">
                <a:spcBef>
                  <a:spcPts val="0"/>
                </a:spcBef>
                <a:spcAft>
                  <a:spcPts val="0"/>
                </a:spcAft>
              </a:pPr>
              <a:r>
                <a:rPr kumimoji="0" lang="zh-TW" altLang="en-US" sz="1600" dirty="0">
                  <a:solidFill>
                    <a:prstClr val="white"/>
                  </a:solidFill>
                </a:rPr>
                <a:t>各類服務額度</a:t>
              </a:r>
            </a:p>
          </p:txBody>
        </p:sp>
        <p:sp>
          <p:nvSpPr>
            <p:cNvPr id="63" name="矩形 62"/>
            <p:cNvSpPr/>
            <p:nvPr/>
          </p:nvSpPr>
          <p:spPr>
            <a:xfrm>
              <a:off x="6663351" y="4646454"/>
              <a:ext cx="2152782" cy="971407"/>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600" b="1" dirty="0">
                  <a:ln w="0"/>
                  <a:solidFill>
                    <a:prstClr val="black"/>
                  </a:solidFill>
                  <a:latin typeface="新細明體"/>
                </a:rPr>
                <a:t>照顧組合</a:t>
              </a:r>
              <a:r>
                <a:rPr kumimoji="0" lang="en-US" altLang="zh-TW" sz="1200" b="1" dirty="0">
                  <a:ln w="0"/>
                  <a:solidFill>
                    <a:prstClr val="black"/>
                  </a:solidFill>
                  <a:latin typeface="新細明體"/>
                </a:rPr>
                <a:t>(</a:t>
              </a:r>
              <a:r>
                <a:rPr kumimoji="0" lang="zh-TW" altLang="en-US" sz="1200" b="1" dirty="0">
                  <a:ln w="0"/>
                  <a:solidFill>
                    <a:prstClr val="black"/>
                  </a:solidFill>
                  <a:latin typeface="新細明體"/>
                </a:rPr>
                <a:t>範例</a:t>
              </a:r>
              <a:r>
                <a:rPr kumimoji="0" lang="en-US" altLang="zh-TW" sz="1200" b="1" dirty="0">
                  <a:ln w="0"/>
                  <a:solidFill>
                    <a:prstClr val="black"/>
                  </a:solidFill>
                  <a:latin typeface="新細明體"/>
                </a:rPr>
                <a:t>)</a:t>
              </a:r>
            </a:p>
            <a:p>
              <a:pPr marL="285750" indent="-285750" fontAlgn="auto">
                <a:spcBef>
                  <a:spcPts val="0"/>
                </a:spcBef>
                <a:spcAft>
                  <a:spcPts val="0"/>
                </a:spcAft>
                <a:buFont typeface="Wingdings" panose="05000000000000000000" pitchFamily="2" charset="2"/>
                <a:buChar char="ü"/>
              </a:pPr>
              <a:r>
                <a:rPr kumimoji="0" lang="zh-TW" altLang="en-US" sz="1400" b="1" dirty="0">
                  <a:ln w="0"/>
                  <a:solidFill>
                    <a:prstClr val="black"/>
                  </a:solidFill>
                  <a:latin typeface="新細明體"/>
                </a:rPr>
                <a:t>居家服務</a:t>
              </a:r>
              <a:endParaRPr kumimoji="0" lang="en-US" altLang="zh-TW" sz="1400" b="1" dirty="0">
                <a:ln w="0"/>
                <a:solidFill>
                  <a:prstClr val="black"/>
                </a:solidFill>
                <a:latin typeface="新細明體"/>
              </a:endParaRPr>
            </a:p>
            <a:p>
              <a:pPr marL="285750" indent="-285750" fontAlgn="auto">
                <a:spcBef>
                  <a:spcPts val="0"/>
                </a:spcBef>
                <a:spcAft>
                  <a:spcPts val="0"/>
                </a:spcAft>
                <a:buFont typeface="Wingdings" panose="05000000000000000000" pitchFamily="2" charset="2"/>
                <a:buChar char="ü"/>
              </a:pPr>
              <a:r>
                <a:rPr kumimoji="0" lang="zh-TW" altLang="en-US" sz="1400" b="1" dirty="0">
                  <a:ln w="0"/>
                  <a:solidFill>
                    <a:prstClr val="black"/>
                  </a:solidFill>
                  <a:latin typeface="新細明體"/>
                </a:rPr>
                <a:t>專業服務</a:t>
              </a:r>
              <a:endParaRPr kumimoji="0" lang="en-US" altLang="zh-TW" sz="1400" b="1" dirty="0">
                <a:ln w="0"/>
                <a:solidFill>
                  <a:prstClr val="black"/>
                </a:solidFill>
                <a:latin typeface="新細明體"/>
              </a:endParaRPr>
            </a:p>
            <a:p>
              <a:pPr marL="285750" indent="-285750" fontAlgn="auto">
                <a:spcBef>
                  <a:spcPts val="0"/>
                </a:spcBef>
                <a:spcAft>
                  <a:spcPts val="0"/>
                </a:spcAft>
                <a:buFont typeface="Wingdings" panose="05000000000000000000" pitchFamily="2" charset="2"/>
                <a:buChar char="ü"/>
              </a:pPr>
              <a:r>
                <a:rPr kumimoji="0" lang="zh-TW" altLang="en-US" sz="1400" b="1" dirty="0">
                  <a:ln w="0"/>
                  <a:solidFill>
                    <a:prstClr val="black"/>
                  </a:solidFill>
                  <a:latin typeface="新細明體"/>
                </a:rPr>
                <a:t>喘息服務</a:t>
              </a:r>
              <a:endParaRPr kumimoji="0" lang="zh-TW" altLang="en-US" b="1" dirty="0">
                <a:ln w="0"/>
                <a:solidFill>
                  <a:prstClr val="black"/>
                </a:solidFill>
                <a:latin typeface="新細明體"/>
              </a:endParaRPr>
            </a:p>
          </p:txBody>
        </p:sp>
        <p:sp>
          <p:nvSpPr>
            <p:cNvPr id="64" name="圓角矩形 63"/>
            <p:cNvSpPr/>
            <p:nvPr/>
          </p:nvSpPr>
          <p:spPr>
            <a:xfrm>
              <a:off x="6828329" y="5795575"/>
              <a:ext cx="1816345" cy="53551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執行各類服務照顧計畫</a:t>
              </a:r>
            </a:p>
          </p:txBody>
        </p:sp>
        <p:cxnSp>
          <p:nvCxnSpPr>
            <p:cNvPr id="65" name="直線單箭頭接點 64"/>
            <p:cNvCxnSpPr>
              <a:stCxn id="64" idx="3"/>
              <a:endCxn id="67" idx="1"/>
            </p:cNvCxnSpPr>
            <p:nvPr/>
          </p:nvCxnSpPr>
          <p:spPr>
            <a:xfrm>
              <a:off x="8644673" y="6063332"/>
              <a:ext cx="1568126" cy="10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圓角矩形 66"/>
            <p:cNvSpPr/>
            <p:nvPr/>
          </p:nvSpPr>
          <p:spPr>
            <a:xfrm>
              <a:off x="10212800" y="5892874"/>
              <a:ext cx="1244091" cy="36222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申報費用</a:t>
              </a:r>
            </a:p>
          </p:txBody>
        </p:sp>
        <p:cxnSp>
          <p:nvCxnSpPr>
            <p:cNvPr id="68" name="直線單箭頭接點 67"/>
            <p:cNvCxnSpPr>
              <a:stCxn id="67" idx="0"/>
              <a:endCxn id="75" idx="2"/>
            </p:cNvCxnSpPr>
            <p:nvPr/>
          </p:nvCxnSpPr>
          <p:spPr>
            <a:xfrm flipH="1" flipV="1">
              <a:off x="10779138" y="2325687"/>
              <a:ext cx="55708" cy="3567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單箭頭接點 68"/>
            <p:cNvCxnSpPr/>
            <p:nvPr/>
          </p:nvCxnSpPr>
          <p:spPr>
            <a:xfrm>
              <a:off x="8808918" y="3976981"/>
              <a:ext cx="4254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圓角矩形 70"/>
            <p:cNvSpPr/>
            <p:nvPr/>
          </p:nvSpPr>
          <p:spPr>
            <a:xfrm>
              <a:off x="9243241" y="3617498"/>
              <a:ext cx="278183" cy="9591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報核</a:t>
              </a:r>
            </a:p>
          </p:txBody>
        </p:sp>
        <p:cxnSp>
          <p:nvCxnSpPr>
            <p:cNvPr id="72" name="直線單箭頭接點 71"/>
            <p:cNvCxnSpPr>
              <a:stCxn id="71" idx="0"/>
              <a:endCxn id="74" idx="2"/>
            </p:cNvCxnSpPr>
            <p:nvPr/>
          </p:nvCxnSpPr>
          <p:spPr>
            <a:xfrm flipH="1" flipV="1">
              <a:off x="9361885" y="2309054"/>
              <a:ext cx="20448" cy="1308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圓角矩形 73"/>
            <p:cNvSpPr/>
            <p:nvPr/>
          </p:nvSpPr>
          <p:spPr>
            <a:xfrm>
              <a:off x="8735645" y="1835944"/>
              <a:ext cx="1252478" cy="47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核定計畫</a:t>
              </a:r>
            </a:p>
          </p:txBody>
        </p:sp>
        <p:sp>
          <p:nvSpPr>
            <p:cNvPr id="75" name="圓角矩形 74"/>
            <p:cNvSpPr/>
            <p:nvPr/>
          </p:nvSpPr>
          <p:spPr>
            <a:xfrm>
              <a:off x="10139306" y="1823932"/>
              <a:ext cx="1279663" cy="5017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核撥費用</a:t>
              </a:r>
            </a:p>
          </p:txBody>
        </p:sp>
        <p:cxnSp>
          <p:nvCxnSpPr>
            <p:cNvPr id="76" name="直線單箭頭接點 75"/>
            <p:cNvCxnSpPr/>
            <p:nvPr/>
          </p:nvCxnSpPr>
          <p:spPr>
            <a:xfrm flipH="1">
              <a:off x="6282829" y="3976981"/>
              <a:ext cx="448183" cy="339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8" name="圓角矩形 77"/>
            <p:cNvSpPr/>
            <p:nvPr/>
          </p:nvSpPr>
          <p:spPr>
            <a:xfrm>
              <a:off x="4375956" y="4336331"/>
              <a:ext cx="1951337" cy="6103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提供照顧計畫</a:t>
              </a:r>
              <a:endParaRPr kumimoji="0" lang="en-US" altLang="zh-TW" sz="1600" dirty="0">
                <a:solidFill>
                  <a:schemeClr val="accent6">
                    <a:lumMod val="10000"/>
                  </a:schemeClr>
                </a:solidFill>
              </a:endParaRPr>
            </a:p>
            <a:p>
              <a:pPr algn="ctr" fontAlgn="auto">
                <a:spcBef>
                  <a:spcPts val="0"/>
                </a:spcBef>
                <a:spcAft>
                  <a:spcPts val="0"/>
                </a:spcAft>
              </a:pPr>
              <a:r>
                <a:rPr kumimoji="0" lang="en-US" altLang="zh-TW" sz="1600" dirty="0">
                  <a:solidFill>
                    <a:schemeClr val="accent6">
                      <a:lumMod val="10000"/>
                    </a:schemeClr>
                  </a:solidFill>
                </a:rPr>
                <a:t>(</a:t>
              </a:r>
              <a:r>
                <a:rPr kumimoji="0" lang="zh-TW" altLang="en-US" sz="1600" dirty="0">
                  <a:solidFill>
                    <a:schemeClr val="accent6">
                      <a:lumMod val="10000"/>
                    </a:schemeClr>
                  </a:solidFill>
                </a:rPr>
                <a:t>雙方合意簽名</a:t>
              </a:r>
              <a:r>
                <a:rPr kumimoji="0" lang="en-US" altLang="zh-TW" sz="1600" dirty="0">
                  <a:solidFill>
                    <a:schemeClr val="accent6">
                      <a:lumMod val="10000"/>
                    </a:schemeClr>
                  </a:solidFill>
                </a:rPr>
                <a:t>)</a:t>
              </a:r>
              <a:endParaRPr kumimoji="0" lang="zh-TW" altLang="en-US" sz="1600" dirty="0">
                <a:solidFill>
                  <a:schemeClr val="accent6">
                    <a:lumMod val="10000"/>
                  </a:schemeClr>
                </a:solidFill>
              </a:endParaRPr>
            </a:p>
          </p:txBody>
        </p:sp>
        <p:cxnSp>
          <p:nvCxnSpPr>
            <p:cNvPr id="79" name="直線單箭頭接點 78"/>
            <p:cNvCxnSpPr/>
            <p:nvPr/>
          </p:nvCxnSpPr>
          <p:spPr>
            <a:xfrm>
              <a:off x="3973670" y="4097079"/>
              <a:ext cx="382501" cy="318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線單箭頭接點 79"/>
            <p:cNvCxnSpPr>
              <a:stCxn id="64" idx="1"/>
              <a:endCxn id="82" idx="3"/>
            </p:cNvCxnSpPr>
            <p:nvPr/>
          </p:nvCxnSpPr>
          <p:spPr>
            <a:xfrm flipH="1" flipV="1">
              <a:off x="4428113" y="6058563"/>
              <a:ext cx="2400216" cy="4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圓角矩形 81"/>
            <p:cNvSpPr/>
            <p:nvPr/>
          </p:nvSpPr>
          <p:spPr>
            <a:xfrm>
              <a:off x="2442204" y="5843261"/>
              <a:ext cx="1985909" cy="430603"/>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kumimoji="0" lang="zh-TW" altLang="en-US" sz="1600" dirty="0">
                  <a:solidFill>
                    <a:prstClr val="white"/>
                  </a:solidFill>
                </a:rPr>
                <a:t>接受服務</a:t>
              </a:r>
            </a:p>
          </p:txBody>
        </p:sp>
        <p:sp>
          <p:nvSpPr>
            <p:cNvPr id="88" name="圓角矩形 87"/>
            <p:cNvSpPr/>
            <p:nvPr/>
          </p:nvSpPr>
          <p:spPr>
            <a:xfrm>
              <a:off x="1510156" y="2686064"/>
              <a:ext cx="378636" cy="1460476"/>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r>
                <a:rPr kumimoji="0" lang="zh-TW" altLang="en-US" sz="1600" dirty="0">
                  <a:solidFill>
                    <a:prstClr val="white"/>
                  </a:solidFill>
                </a:rPr>
                <a:t>申訴</a:t>
              </a:r>
            </a:p>
          </p:txBody>
        </p:sp>
        <p:cxnSp>
          <p:nvCxnSpPr>
            <p:cNvPr id="89" name="直線單箭頭接點 88"/>
            <p:cNvCxnSpPr>
              <a:stCxn id="88" idx="0"/>
            </p:cNvCxnSpPr>
            <p:nvPr/>
          </p:nvCxnSpPr>
          <p:spPr>
            <a:xfrm flipV="1">
              <a:off x="1699474" y="2325688"/>
              <a:ext cx="0" cy="360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圓角矩形 89"/>
            <p:cNvSpPr/>
            <p:nvPr/>
          </p:nvSpPr>
          <p:spPr>
            <a:xfrm>
              <a:off x="885938" y="1835944"/>
              <a:ext cx="2190684" cy="4897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kumimoji="0" lang="zh-TW" altLang="en-US" sz="1600" dirty="0">
                  <a:solidFill>
                    <a:schemeClr val="accent6">
                      <a:lumMod val="10000"/>
                    </a:schemeClr>
                  </a:solidFill>
                </a:rPr>
                <a:t>稽核</a:t>
              </a:r>
              <a:r>
                <a:rPr kumimoji="0" lang="en-US" altLang="zh-TW" sz="1600" dirty="0">
                  <a:solidFill>
                    <a:schemeClr val="accent6">
                      <a:lumMod val="10000"/>
                    </a:schemeClr>
                  </a:solidFill>
                </a:rPr>
                <a:t>/</a:t>
              </a:r>
              <a:r>
                <a:rPr kumimoji="0" lang="zh-TW" altLang="en-US" sz="1600" dirty="0">
                  <a:solidFill>
                    <a:schemeClr val="accent6">
                      <a:lumMod val="10000"/>
                    </a:schemeClr>
                  </a:solidFill>
                </a:rPr>
                <a:t>複評</a:t>
              </a:r>
            </a:p>
          </p:txBody>
        </p:sp>
        <p:cxnSp>
          <p:nvCxnSpPr>
            <p:cNvPr id="91" name="直線接點 90"/>
            <p:cNvCxnSpPr/>
            <p:nvPr/>
          </p:nvCxnSpPr>
          <p:spPr>
            <a:xfrm flipH="1">
              <a:off x="1273654" y="2325687"/>
              <a:ext cx="7728" cy="4227514"/>
            </a:xfrm>
            <a:prstGeom prst="line">
              <a:avLst/>
            </a:prstGeom>
          </p:spPr>
          <p:style>
            <a:lnRef idx="1">
              <a:schemeClr val="dk1"/>
            </a:lnRef>
            <a:fillRef idx="0">
              <a:schemeClr val="dk1"/>
            </a:fillRef>
            <a:effectRef idx="0">
              <a:schemeClr val="dk1"/>
            </a:effectRef>
            <a:fontRef idx="minor">
              <a:schemeClr val="tx1"/>
            </a:fontRef>
          </p:style>
        </p:cxnSp>
        <p:cxnSp>
          <p:nvCxnSpPr>
            <p:cNvPr id="93" name="直線接點 92"/>
            <p:cNvCxnSpPr/>
            <p:nvPr/>
          </p:nvCxnSpPr>
          <p:spPr>
            <a:xfrm flipV="1">
              <a:off x="1287180" y="6553201"/>
              <a:ext cx="6465795" cy="1"/>
            </a:xfrm>
            <a:prstGeom prst="line">
              <a:avLst/>
            </a:prstGeom>
          </p:spPr>
          <p:style>
            <a:lnRef idx="1">
              <a:schemeClr val="dk1"/>
            </a:lnRef>
            <a:fillRef idx="0">
              <a:schemeClr val="dk1"/>
            </a:fillRef>
            <a:effectRef idx="0">
              <a:schemeClr val="dk1"/>
            </a:effectRef>
            <a:fontRef idx="minor">
              <a:schemeClr val="tx1"/>
            </a:fontRef>
          </p:style>
        </p:cxnSp>
        <p:cxnSp>
          <p:nvCxnSpPr>
            <p:cNvPr id="94" name="直線單箭頭接點 93"/>
            <p:cNvCxnSpPr/>
            <p:nvPr/>
          </p:nvCxnSpPr>
          <p:spPr>
            <a:xfrm flipH="1" flipV="1">
              <a:off x="7752179" y="6331088"/>
              <a:ext cx="797" cy="2221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直線單箭頭接點 95"/>
            <p:cNvCxnSpPr/>
            <p:nvPr/>
          </p:nvCxnSpPr>
          <p:spPr>
            <a:xfrm flipH="1">
              <a:off x="3711387" y="4858809"/>
              <a:ext cx="644784" cy="984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直線單箭頭接點 97"/>
            <p:cNvCxnSpPr>
              <a:endCxn id="88" idx="2"/>
            </p:cNvCxnSpPr>
            <p:nvPr/>
          </p:nvCxnSpPr>
          <p:spPr>
            <a:xfrm flipH="1" flipV="1">
              <a:off x="1699474" y="4146540"/>
              <a:ext cx="3045" cy="1922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接點 99"/>
            <p:cNvCxnSpPr>
              <a:stCxn id="82" idx="1"/>
            </p:cNvCxnSpPr>
            <p:nvPr/>
          </p:nvCxnSpPr>
          <p:spPr>
            <a:xfrm flipH="1">
              <a:off x="1702519" y="6058564"/>
              <a:ext cx="739684" cy="0"/>
            </a:xfrm>
            <a:prstGeom prst="line">
              <a:avLst/>
            </a:prstGeom>
          </p:spPr>
          <p:style>
            <a:lnRef idx="1">
              <a:schemeClr val="dk1"/>
            </a:lnRef>
            <a:fillRef idx="0">
              <a:schemeClr val="dk1"/>
            </a:fillRef>
            <a:effectRef idx="0">
              <a:schemeClr val="dk1"/>
            </a:effectRef>
            <a:fontRef idx="minor">
              <a:schemeClr val="tx1"/>
            </a:fontRef>
          </p:style>
        </p:cxnSp>
        <p:cxnSp>
          <p:nvCxnSpPr>
            <p:cNvPr id="101" name="直線單箭頭接點 100"/>
            <p:cNvCxnSpPr>
              <a:stCxn id="60" idx="4"/>
              <a:endCxn id="104" idx="0"/>
            </p:cNvCxnSpPr>
            <p:nvPr/>
          </p:nvCxnSpPr>
          <p:spPr>
            <a:xfrm>
              <a:off x="7729795" y="3188961"/>
              <a:ext cx="76" cy="148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stCxn id="63" idx="2"/>
              <a:endCxn id="64" idx="0"/>
            </p:cNvCxnSpPr>
            <p:nvPr/>
          </p:nvCxnSpPr>
          <p:spPr>
            <a:xfrm flipH="1">
              <a:off x="7736502" y="5617861"/>
              <a:ext cx="3241" cy="177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stCxn id="58" idx="2"/>
            </p:cNvCxnSpPr>
            <p:nvPr/>
          </p:nvCxnSpPr>
          <p:spPr>
            <a:xfrm flipH="1">
              <a:off x="1888792" y="3033071"/>
              <a:ext cx="4170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圓角矩形 103"/>
            <p:cNvSpPr/>
            <p:nvPr/>
          </p:nvSpPr>
          <p:spPr>
            <a:xfrm>
              <a:off x="6605693" y="3337881"/>
              <a:ext cx="2248359" cy="1165207"/>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kumimoji="0" lang="zh-TW" altLang="en-US" sz="1400" b="1" dirty="0">
                  <a:solidFill>
                    <a:srgbClr val="FFFF00"/>
                  </a:solidFill>
                </a:rPr>
                <a:t>符合地方政府規定條件之</a:t>
              </a:r>
              <a:r>
                <a:rPr kumimoji="0" lang="en-US" altLang="zh-TW" sz="1400" b="1" dirty="0">
                  <a:solidFill>
                    <a:srgbClr val="FFFF00"/>
                  </a:solidFill>
                </a:rPr>
                <a:t>A</a:t>
              </a:r>
              <a:r>
                <a:rPr kumimoji="0" lang="zh-TW" altLang="en-US" sz="1400" b="1" dirty="0">
                  <a:solidFill>
                    <a:srgbClr val="FFFF00"/>
                  </a:solidFill>
                </a:rPr>
                <a:t>或照管中心</a:t>
              </a:r>
              <a:endParaRPr kumimoji="0" lang="en-US" altLang="zh-TW" sz="1400" b="1" dirty="0">
                <a:solidFill>
                  <a:srgbClr val="FFFF00"/>
                </a:solidFill>
              </a:endParaRPr>
            </a:p>
            <a:p>
              <a:pPr algn="ctr" fontAlgn="auto">
                <a:spcBef>
                  <a:spcPts val="0"/>
                </a:spcBef>
                <a:spcAft>
                  <a:spcPts val="0"/>
                </a:spcAft>
              </a:pPr>
              <a:r>
                <a:rPr kumimoji="0" lang="zh-TW" altLang="en-US" sz="1400" b="1" dirty="0">
                  <a:solidFill>
                    <a:srgbClr val="FFFF00"/>
                  </a:solidFill>
                </a:rPr>
                <a:t>負責擬訂照顧計畫</a:t>
              </a:r>
              <a:endParaRPr kumimoji="0" lang="en-US" altLang="zh-TW" sz="1400" b="1" dirty="0">
                <a:solidFill>
                  <a:srgbClr val="FFFF00"/>
                </a:solidFill>
              </a:endParaRPr>
            </a:p>
            <a:p>
              <a:pPr marL="285750" indent="-285750" fontAlgn="auto">
                <a:spcBef>
                  <a:spcPts val="0"/>
                </a:spcBef>
                <a:spcAft>
                  <a:spcPts val="0"/>
                </a:spcAft>
                <a:buFont typeface="Wingdings" panose="05000000000000000000" pitchFamily="2" charset="2"/>
                <a:buChar char="ü"/>
              </a:pPr>
              <a:r>
                <a:rPr kumimoji="0" lang="zh-TW" altLang="en-US" sz="1200" b="1" dirty="0">
                  <a:solidFill>
                    <a:srgbClr val="FFFF00"/>
                  </a:solidFill>
                </a:rPr>
                <a:t>長照服務額度內</a:t>
              </a:r>
              <a:endParaRPr kumimoji="0" lang="en-US" altLang="zh-TW" sz="1200" b="1" dirty="0">
                <a:solidFill>
                  <a:srgbClr val="FFFF00"/>
                </a:solidFill>
              </a:endParaRPr>
            </a:p>
            <a:p>
              <a:pPr marL="285750" indent="-285750" fontAlgn="auto">
                <a:spcBef>
                  <a:spcPts val="0"/>
                </a:spcBef>
                <a:spcAft>
                  <a:spcPts val="0"/>
                </a:spcAft>
                <a:buFont typeface="Wingdings" panose="05000000000000000000" pitchFamily="2" charset="2"/>
                <a:buChar char="ü"/>
              </a:pPr>
              <a:r>
                <a:rPr kumimoji="0" lang="zh-TW" altLang="en-US" sz="1200" b="1" dirty="0">
                  <a:solidFill>
                    <a:srgbClr val="FFFF00"/>
                  </a:solidFill>
                </a:rPr>
                <a:t>與案家協商 </a:t>
              </a:r>
            </a:p>
          </p:txBody>
        </p:sp>
        <p:cxnSp>
          <p:nvCxnSpPr>
            <p:cNvPr id="105" name="直線單箭頭接點 104"/>
            <p:cNvCxnSpPr>
              <a:stCxn id="61" idx="1"/>
            </p:cNvCxnSpPr>
            <p:nvPr/>
          </p:nvCxnSpPr>
          <p:spPr>
            <a:xfrm flipH="1">
              <a:off x="1888792" y="3827748"/>
              <a:ext cx="5892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接點 105"/>
            <p:cNvCxnSpPr>
              <a:stCxn id="58" idx="4"/>
              <a:endCxn id="61" idx="0"/>
            </p:cNvCxnSpPr>
            <p:nvPr/>
          </p:nvCxnSpPr>
          <p:spPr>
            <a:xfrm>
              <a:off x="3379904" y="3310284"/>
              <a:ext cx="6055" cy="255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a:stCxn id="104" idx="2"/>
              <a:endCxn id="63" idx="0"/>
            </p:cNvCxnSpPr>
            <p:nvPr/>
          </p:nvCxnSpPr>
          <p:spPr>
            <a:xfrm>
              <a:off x="7729873" y="4503088"/>
              <a:ext cx="9870" cy="143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文字方塊 2"/>
          <p:cNvSpPr txBox="1"/>
          <p:nvPr/>
        </p:nvSpPr>
        <p:spPr>
          <a:xfrm>
            <a:off x="6489204" y="4236369"/>
            <a:ext cx="351378" cy="369332"/>
          </a:xfrm>
          <a:prstGeom prst="rect">
            <a:avLst/>
          </a:prstGeom>
          <a:noFill/>
        </p:spPr>
        <p:txBody>
          <a:bodyPr wrap="none" rtlCol="0">
            <a:spAutoFit/>
          </a:bodyPr>
          <a:lstStyle/>
          <a:p>
            <a:r>
              <a:rPr lang="en-US" altLang="zh-TW" b="1" dirty="0">
                <a:solidFill>
                  <a:srgbClr val="FF0000"/>
                </a:solidFill>
              </a:rPr>
              <a:t>A</a:t>
            </a:r>
            <a:endParaRPr lang="zh-TW" altLang="en-US" b="1" dirty="0">
              <a:solidFill>
                <a:srgbClr val="FF0000"/>
              </a:solidFill>
            </a:endParaRPr>
          </a:p>
        </p:txBody>
      </p:sp>
      <p:sp>
        <p:nvSpPr>
          <p:cNvPr id="4" name="文字方塊 3"/>
          <p:cNvSpPr txBox="1"/>
          <p:nvPr/>
        </p:nvSpPr>
        <p:spPr>
          <a:xfrm>
            <a:off x="5540688" y="6369983"/>
            <a:ext cx="948515" cy="369332"/>
          </a:xfrm>
          <a:prstGeom prst="rect">
            <a:avLst/>
          </a:prstGeom>
          <a:noFill/>
        </p:spPr>
        <p:txBody>
          <a:bodyPr wrap="square" rtlCol="0">
            <a:spAutoFit/>
          </a:bodyPr>
          <a:lstStyle/>
          <a:p>
            <a:r>
              <a:rPr lang="en-US" altLang="zh-TW" b="1" dirty="0">
                <a:solidFill>
                  <a:srgbClr val="FF0000"/>
                </a:solidFill>
              </a:rPr>
              <a:t>A,B,C</a:t>
            </a:r>
            <a:r>
              <a:rPr lang="en-US" altLang="zh-TW" b="1" baseline="30000" dirty="0">
                <a:solidFill>
                  <a:srgbClr val="FF0000"/>
                </a:solidFill>
              </a:rPr>
              <a:t>+</a:t>
            </a:r>
            <a:endParaRPr lang="zh-TW" altLang="en-US" b="1" baseline="30000" dirty="0">
              <a:solidFill>
                <a:srgbClr val="FF0000"/>
              </a:solidFill>
            </a:endParaRPr>
          </a:p>
        </p:txBody>
      </p:sp>
      <p:sp>
        <p:nvSpPr>
          <p:cNvPr id="59" name="文字方塊 58"/>
          <p:cNvSpPr txBox="1"/>
          <p:nvPr/>
        </p:nvSpPr>
        <p:spPr>
          <a:xfrm>
            <a:off x="8014977" y="6448239"/>
            <a:ext cx="948515" cy="369332"/>
          </a:xfrm>
          <a:prstGeom prst="rect">
            <a:avLst/>
          </a:prstGeom>
          <a:noFill/>
        </p:spPr>
        <p:txBody>
          <a:bodyPr wrap="square" rtlCol="0">
            <a:spAutoFit/>
          </a:bodyPr>
          <a:lstStyle/>
          <a:p>
            <a:r>
              <a:rPr lang="en-US" altLang="zh-TW" b="1" dirty="0">
                <a:solidFill>
                  <a:srgbClr val="FF0000"/>
                </a:solidFill>
              </a:rPr>
              <a:t>A,B,C</a:t>
            </a:r>
            <a:r>
              <a:rPr lang="en-US" altLang="zh-TW" b="1" baseline="30000" dirty="0">
                <a:solidFill>
                  <a:srgbClr val="FF0000"/>
                </a:solidFill>
              </a:rPr>
              <a:t>+</a:t>
            </a:r>
            <a:endParaRPr lang="zh-TW" altLang="en-US" b="1" baseline="30000" dirty="0">
              <a:solidFill>
                <a:srgbClr val="FF0000"/>
              </a:solidFill>
            </a:endParaRPr>
          </a:p>
        </p:txBody>
      </p:sp>
      <p:sp>
        <p:nvSpPr>
          <p:cNvPr id="2" name="橢圓 1"/>
          <p:cNvSpPr/>
          <p:nvPr/>
        </p:nvSpPr>
        <p:spPr>
          <a:xfrm>
            <a:off x="3779912" y="2613458"/>
            <a:ext cx="5112567" cy="4266832"/>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630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856" y="162796"/>
            <a:ext cx="8229600" cy="601908"/>
          </a:xfrm>
        </p:spPr>
        <p:txBody>
          <a:bodyPr/>
          <a:lstStyle/>
          <a:p>
            <a:r>
              <a:rPr lang="zh-TW" altLang="en-US" sz="3800" dirty="0">
                <a:latin typeface="微軟正黑體" panose="020B0604030504040204" pitchFamily="34" charset="-120"/>
                <a:ea typeface="微軟正黑體" panose="020B0604030504040204" pitchFamily="34" charset="-120"/>
              </a:rPr>
              <a:t>修正後服務體系</a:t>
            </a:r>
          </a:p>
        </p:txBody>
      </p:sp>
      <p:sp>
        <p:nvSpPr>
          <p:cNvPr id="108" name="矩形 107"/>
          <p:cNvSpPr/>
          <p:nvPr/>
        </p:nvSpPr>
        <p:spPr>
          <a:xfrm>
            <a:off x="2965433" y="1361411"/>
            <a:ext cx="3132589" cy="492443"/>
          </a:xfrm>
          <a:prstGeom prst="rect">
            <a:avLst/>
          </a:prstGeom>
        </p:spPr>
        <p:txBody>
          <a:bodyPr wrap="none">
            <a:spAutoFit/>
          </a:bodyPr>
          <a:lstStyle/>
          <a:p>
            <a:pPr algn="ctr"/>
            <a:r>
              <a:rPr lang="zh-TW" altLang="en-US" sz="2600" b="1" dirty="0">
                <a:solidFill>
                  <a:prstClr val="black"/>
                </a:solidFill>
              </a:rPr>
              <a:t>有長期照顧的需要⋯</a:t>
            </a:r>
          </a:p>
        </p:txBody>
      </p:sp>
      <p:cxnSp>
        <p:nvCxnSpPr>
          <p:cNvPr id="5" name="直線單箭頭接點 4"/>
          <p:cNvCxnSpPr/>
          <p:nvPr/>
        </p:nvCxnSpPr>
        <p:spPr>
          <a:xfrm>
            <a:off x="2181995" y="2276872"/>
            <a:ext cx="1"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256694" y="2566647"/>
            <a:ext cx="2031325" cy="646331"/>
          </a:xfrm>
          <a:prstGeom prst="rect">
            <a:avLst/>
          </a:prstGeom>
        </p:spPr>
        <p:txBody>
          <a:bodyPr wrap="none">
            <a:spAutoFit/>
          </a:bodyPr>
          <a:lstStyle/>
          <a:p>
            <a:pPr algn="ctr"/>
            <a:r>
              <a:rPr lang="zh-TW" altLang="en-US" b="1" dirty="0">
                <a:solidFill>
                  <a:prstClr val="black"/>
                </a:solidFill>
              </a:rPr>
              <a:t>洽詢護理站</a:t>
            </a:r>
            <a:endParaRPr lang="en-US" altLang="zh-TW" b="1" dirty="0">
              <a:solidFill>
                <a:prstClr val="black"/>
              </a:solidFill>
            </a:endParaRPr>
          </a:p>
          <a:p>
            <a:pPr algn="ctr"/>
            <a:r>
              <a:rPr lang="zh-TW" altLang="en-US" b="1" dirty="0">
                <a:solidFill>
                  <a:prstClr val="black"/>
                </a:solidFill>
              </a:rPr>
              <a:t>取得出院準備服務</a:t>
            </a:r>
            <a:endParaRPr lang="en-US" altLang="zh-TW" b="1" dirty="0">
              <a:solidFill>
                <a:prstClr val="black"/>
              </a:solidFill>
            </a:endParaRPr>
          </a:p>
        </p:txBody>
      </p:sp>
      <p:sp>
        <p:nvSpPr>
          <p:cNvPr id="99" name="矩形 98"/>
          <p:cNvSpPr/>
          <p:nvPr/>
        </p:nvSpPr>
        <p:spPr>
          <a:xfrm>
            <a:off x="6019793" y="2502473"/>
            <a:ext cx="1569660" cy="677108"/>
          </a:xfrm>
          <a:prstGeom prst="rect">
            <a:avLst/>
          </a:prstGeom>
        </p:spPr>
        <p:txBody>
          <a:bodyPr wrap="none">
            <a:spAutoFit/>
          </a:bodyPr>
          <a:lstStyle/>
          <a:p>
            <a:pPr algn="ctr"/>
            <a:r>
              <a:rPr lang="zh-TW" altLang="en-US" b="1" dirty="0">
                <a:solidFill>
                  <a:prstClr val="black"/>
                </a:solidFill>
              </a:rPr>
              <a:t>撥打</a:t>
            </a:r>
            <a:r>
              <a:rPr lang="en-US" altLang="zh-TW" sz="2000" b="1" dirty="0">
                <a:solidFill>
                  <a:srgbClr val="FF0000"/>
                </a:solidFill>
              </a:rPr>
              <a:t>1966</a:t>
            </a:r>
          </a:p>
          <a:p>
            <a:pPr algn="ctr"/>
            <a:r>
              <a:rPr lang="zh-TW" altLang="en-US" b="1" dirty="0">
                <a:solidFill>
                  <a:prstClr val="black"/>
                </a:solidFill>
              </a:rPr>
              <a:t>長照服務專線</a:t>
            </a:r>
            <a:endParaRPr lang="en-US" altLang="zh-TW" b="1" dirty="0">
              <a:solidFill>
                <a:prstClr val="black"/>
              </a:solidFill>
            </a:endParaRPr>
          </a:p>
        </p:txBody>
      </p:sp>
      <p:cxnSp>
        <p:nvCxnSpPr>
          <p:cNvPr id="102" name="直線單箭頭接點 101"/>
          <p:cNvCxnSpPr/>
          <p:nvPr/>
        </p:nvCxnSpPr>
        <p:spPr>
          <a:xfrm>
            <a:off x="2165035" y="3200039"/>
            <a:ext cx="1277880" cy="3144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1691680" y="3836437"/>
            <a:ext cx="5688632" cy="646331"/>
          </a:xfrm>
          <a:prstGeom prst="rect">
            <a:avLst/>
          </a:prstGeom>
        </p:spPr>
        <p:txBody>
          <a:bodyPr wrap="square">
            <a:spAutoFit/>
          </a:bodyPr>
          <a:lstStyle/>
          <a:p>
            <a:pPr algn="ctr"/>
            <a:r>
              <a:rPr lang="zh-TW" altLang="en-US" b="1" dirty="0">
                <a:solidFill>
                  <a:prstClr val="black"/>
                </a:solidFill>
              </a:rPr>
              <a:t>照管專員使用照顧管理評估量表</a:t>
            </a:r>
            <a:endParaRPr lang="en-US" altLang="zh-TW" b="1" dirty="0">
              <a:solidFill>
                <a:prstClr val="black"/>
              </a:solidFill>
            </a:endParaRPr>
          </a:p>
          <a:p>
            <a:pPr algn="ctr"/>
            <a:r>
              <a:rPr lang="zh-TW" altLang="en-US" b="1" dirty="0">
                <a:solidFill>
                  <a:prstClr val="black"/>
                </a:solidFill>
              </a:rPr>
              <a:t>評定需要等級，核定服務項目及額度</a:t>
            </a:r>
            <a:endParaRPr lang="en-US" altLang="zh-TW" b="1" dirty="0">
              <a:solidFill>
                <a:prstClr val="black"/>
              </a:solidFill>
            </a:endParaRPr>
          </a:p>
        </p:txBody>
      </p:sp>
      <p:pic>
        <p:nvPicPr>
          <p:cNvPr id="17" name="圖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729" y="2587365"/>
            <a:ext cx="616850" cy="616850"/>
          </a:xfrm>
          <a:prstGeom prst="rect">
            <a:avLst/>
          </a:prstGeom>
        </p:spPr>
      </p:pic>
      <p:cxnSp>
        <p:nvCxnSpPr>
          <p:cNvPr id="64" name="直線單箭頭接點 63"/>
          <p:cNvCxnSpPr/>
          <p:nvPr/>
        </p:nvCxnSpPr>
        <p:spPr>
          <a:xfrm>
            <a:off x="6804626" y="2276872"/>
            <a:ext cx="1" cy="32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圖片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466623">
            <a:off x="7377882" y="2414708"/>
            <a:ext cx="803047" cy="803047"/>
          </a:xfrm>
          <a:prstGeom prst="rect">
            <a:avLst/>
          </a:prstGeom>
        </p:spPr>
      </p:pic>
      <p:sp>
        <p:nvSpPr>
          <p:cNvPr id="34" name="橢圓 33"/>
          <p:cNvSpPr/>
          <p:nvPr/>
        </p:nvSpPr>
        <p:spPr>
          <a:xfrm>
            <a:off x="4177112" y="4753680"/>
            <a:ext cx="720000" cy="720000"/>
          </a:xfrm>
          <a:prstGeom prst="ellipse">
            <a:avLst/>
          </a:prstGeom>
          <a:solidFill>
            <a:srgbClr val="FF00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5000" b="1" dirty="0">
                <a:solidFill>
                  <a:prstClr val="white"/>
                </a:solidFill>
              </a:rPr>
              <a:t>A</a:t>
            </a:r>
            <a:endParaRPr lang="zh-TW" altLang="en-US" sz="5000" b="1" dirty="0">
              <a:solidFill>
                <a:prstClr val="white"/>
              </a:solidFill>
            </a:endParaRPr>
          </a:p>
        </p:txBody>
      </p:sp>
      <p:sp>
        <p:nvSpPr>
          <p:cNvPr id="52" name="矩形 51"/>
          <p:cNvSpPr/>
          <p:nvPr/>
        </p:nvSpPr>
        <p:spPr>
          <a:xfrm>
            <a:off x="1075969" y="1916832"/>
            <a:ext cx="2212048" cy="369332"/>
          </a:xfrm>
          <a:prstGeom prst="rect">
            <a:avLst/>
          </a:prstGeom>
          <a:solidFill>
            <a:srgbClr val="40E0D0"/>
          </a:solidFill>
          <a:ln w="120650">
            <a:solidFill>
              <a:srgbClr val="40E0D0"/>
            </a:solidFill>
          </a:ln>
        </p:spPr>
        <p:txBody>
          <a:bodyPr wrap="square">
            <a:spAutoFit/>
          </a:bodyPr>
          <a:lstStyle/>
          <a:p>
            <a:pPr algn="ctr"/>
            <a:r>
              <a:rPr lang="zh-TW" altLang="en-US" b="1" dirty="0">
                <a:solidFill>
                  <a:prstClr val="white"/>
                </a:solidFill>
              </a:rPr>
              <a:t>住院中的民眾</a:t>
            </a:r>
          </a:p>
        </p:txBody>
      </p:sp>
      <p:sp>
        <p:nvSpPr>
          <p:cNvPr id="53" name="矩形 52"/>
          <p:cNvSpPr/>
          <p:nvPr/>
        </p:nvSpPr>
        <p:spPr>
          <a:xfrm>
            <a:off x="5664281" y="1916832"/>
            <a:ext cx="2212048" cy="369332"/>
          </a:xfrm>
          <a:prstGeom prst="rect">
            <a:avLst/>
          </a:prstGeom>
          <a:solidFill>
            <a:srgbClr val="40E0D0"/>
          </a:solidFill>
          <a:ln w="120650">
            <a:solidFill>
              <a:srgbClr val="40E0D0"/>
            </a:solidFill>
          </a:ln>
        </p:spPr>
        <p:txBody>
          <a:bodyPr wrap="square">
            <a:spAutoFit/>
          </a:bodyPr>
          <a:lstStyle/>
          <a:p>
            <a:pPr algn="ctr"/>
            <a:r>
              <a:rPr lang="zh-TW" altLang="en-US" b="1" dirty="0">
                <a:solidFill>
                  <a:prstClr val="white"/>
                </a:solidFill>
              </a:rPr>
              <a:t>社區民眾</a:t>
            </a:r>
          </a:p>
        </p:txBody>
      </p:sp>
      <p:grpSp>
        <p:nvGrpSpPr>
          <p:cNvPr id="4" name="群組 3"/>
          <p:cNvGrpSpPr/>
          <p:nvPr/>
        </p:nvGrpSpPr>
        <p:grpSpPr>
          <a:xfrm>
            <a:off x="3484372" y="2970505"/>
            <a:ext cx="2031325" cy="872198"/>
            <a:chOff x="3484370" y="3424016"/>
            <a:chExt cx="2031325" cy="994930"/>
          </a:xfrm>
        </p:grpSpPr>
        <p:sp>
          <p:nvSpPr>
            <p:cNvPr id="24" name="矩形 23"/>
            <p:cNvSpPr/>
            <p:nvPr/>
          </p:nvSpPr>
          <p:spPr>
            <a:xfrm>
              <a:off x="3522377" y="3424016"/>
              <a:ext cx="1993318" cy="421303"/>
            </a:xfrm>
            <a:prstGeom prst="rect">
              <a:avLst/>
            </a:prstGeom>
            <a:solidFill>
              <a:srgbClr val="40E0D0"/>
            </a:solidFill>
            <a:ln w="120650">
              <a:solidFill>
                <a:srgbClr val="40E0D0"/>
              </a:solidFill>
            </a:ln>
          </p:spPr>
          <p:txBody>
            <a:bodyPr wrap="square">
              <a:spAutoFit/>
            </a:bodyPr>
            <a:lstStyle/>
            <a:p>
              <a:pPr algn="ctr"/>
              <a:endParaRPr lang="zh-TW" altLang="en-US" b="1" dirty="0">
                <a:solidFill>
                  <a:prstClr val="black"/>
                </a:solidFill>
              </a:endParaRPr>
            </a:p>
          </p:txBody>
        </p:sp>
        <p:sp>
          <p:nvSpPr>
            <p:cNvPr id="101" name="矩形 100"/>
            <p:cNvSpPr/>
            <p:nvPr/>
          </p:nvSpPr>
          <p:spPr>
            <a:xfrm>
              <a:off x="3484370" y="3997643"/>
              <a:ext cx="2031325" cy="421303"/>
            </a:xfrm>
            <a:prstGeom prst="rect">
              <a:avLst/>
            </a:prstGeom>
          </p:spPr>
          <p:txBody>
            <a:bodyPr wrap="none">
              <a:spAutoFit/>
            </a:bodyPr>
            <a:lstStyle/>
            <a:p>
              <a:pPr algn="ctr"/>
              <a:r>
                <a:rPr lang="zh-TW" altLang="en-US" b="1" dirty="0">
                  <a:solidFill>
                    <a:prstClr val="white"/>
                  </a:solidFill>
                </a:rPr>
                <a:t>縣市照顧管理中心</a:t>
              </a:r>
            </a:p>
          </p:txBody>
        </p:sp>
        <p:pic>
          <p:nvPicPr>
            <p:cNvPr id="12" name="圖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6766" y="3447492"/>
              <a:ext cx="580820" cy="580820"/>
            </a:xfrm>
            <a:prstGeom prst="rect">
              <a:avLst/>
            </a:prstGeom>
          </p:spPr>
        </p:pic>
      </p:grpSp>
      <p:cxnSp>
        <p:nvCxnSpPr>
          <p:cNvPr id="85" name="直線單箭頭接點 84"/>
          <p:cNvCxnSpPr>
            <a:stCxn id="99" idx="2"/>
          </p:cNvCxnSpPr>
          <p:nvPr/>
        </p:nvCxnSpPr>
        <p:spPr>
          <a:xfrm flipH="1">
            <a:off x="5557964" y="3179581"/>
            <a:ext cx="1246661" cy="350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4531728" y="4465600"/>
            <a:ext cx="1" cy="28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橢圓 24"/>
          <p:cNvSpPr/>
          <p:nvPr/>
        </p:nvSpPr>
        <p:spPr>
          <a:xfrm>
            <a:off x="2915900" y="4969841"/>
            <a:ext cx="540000" cy="540000"/>
          </a:xfrm>
          <a:prstGeom prst="ellipse">
            <a:avLst/>
          </a:prstGeom>
          <a:solidFill>
            <a:srgbClr val="FF66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5000" b="1" dirty="0">
                <a:solidFill>
                  <a:prstClr val="white"/>
                </a:solidFill>
              </a:rPr>
              <a:t>B</a:t>
            </a:r>
            <a:endParaRPr lang="zh-TW" altLang="en-US" sz="5000" b="1" dirty="0">
              <a:solidFill>
                <a:prstClr val="white"/>
              </a:solidFill>
            </a:endParaRPr>
          </a:p>
        </p:txBody>
      </p:sp>
      <p:sp>
        <p:nvSpPr>
          <p:cNvPr id="26" name="橢圓 25"/>
          <p:cNvSpPr/>
          <p:nvPr/>
        </p:nvSpPr>
        <p:spPr>
          <a:xfrm>
            <a:off x="4417243" y="5733336"/>
            <a:ext cx="540000" cy="540000"/>
          </a:xfrm>
          <a:prstGeom prst="ellipse">
            <a:avLst/>
          </a:prstGeom>
          <a:solidFill>
            <a:srgbClr val="FF66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5000" b="1" dirty="0">
                <a:solidFill>
                  <a:prstClr val="white"/>
                </a:solidFill>
              </a:rPr>
              <a:t>B</a:t>
            </a:r>
            <a:endParaRPr lang="zh-TW" altLang="en-US" sz="5000" b="1" dirty="0">
              <a:solidFill>
                <a:prstClr val="white"/>
              </a:solidFill>
            </a:endParaRPr>
          </a:p>
        </p:txBody>
      </p:sp>
      <p:sp>
        <p:nvSpPr>
          <p:cNvPr id="27" name="橢圓 26"/>
          <p:cNvSpPr/>
          <p:nvPr/>
        </p:nvSpPr>
        <p:spPr>
          <a:xfrm>
            <a:off x="3444995" y="5631814"/>
            <a:ext cx="540000" cy="540000"/>
          </a:xfrm>
          <a:prstGeom prst="ellipse">
            <a:avLst/>
          </a:prstGeom>
          <a:solidFill>
            <a:srgbClr val="FF6600"/>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5000" b="1" dirty="0">
                <a:solidFill>
                  <a:prstClr val="white"/>
                </a:solidFill>
              </a:rPr>
              <a:t>B</a:t>
            </a:r>
            <a:endParaRPr lang="zh-TW" altLang="en-US" sz="5000" b="1" dirty="0">
              <a:solidFill>
                <a:prstClr val="white"/>
              </a:solidFill>
            </a:endParaRPr>
          </a:p>
        </p:txBody>
      </p:sp>
      <p:cxnSp>
        <p:nvCxnSpPr>
          <p:cNvPr id="10" name="直線單箭頭接點 9"/>
          <p:cNvCxnSpPr>
            <a:endCxn id="25" idx="6"/>
          </p:cNvCxnSpPr>
          <p:nvPr/>
        </p:nvCxnSpPr>
        <p:spPr>
          <a:xfrm flipH="1">
            <a:off x="3455902" y="5152000"/>
            <a:ext cx="709095" cy="87843"/>
          </a:xfrm>
          <a:prstGeom prst="straightConnector1">
            <a:avLst/>
          </a:prstGeom>
          <a:ln w="412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endCxn id="27" idx="7"/>
          </p:cNvCxnSpPr>
          <p:nvPr/>
        </p:nvCxnSpPr>
        <p:spPr>
          <a:xfrm flipH="1">
            <a:off x="3905914" y="5394584"/>
            <a:ext cx="397358" cy="316313"/>
          </a:xfrm>
          <a:prstGeom prst="straightConnector1">
            <a:avLst/>
          </a:prstGeom>
          <a:ln w="412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4715976" y="5473682"/>
            <a:ext cx="72048" cy="276289"/>
          </a:xfrm>
          <a:prstGeom prst="straightConnector1">
            <a:avLst/>
          </a:prstGeom>
          <a:ln w="412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715976" y="4618489"/>
            <a:ext cx="2262158" cy="646331"/>
          </a:xfrm>
          <a:prstGeom prst="rect">
            <a:avLst/>
          </a:prstGeom>
        </p:spPr>
        <p:txBody>
          <a:bodyPr wrap="none">
            <a:spAutoFit/>
          </a:bodyPr>
          <a:lstStyle/>
          <a:p>
            <a:pPr algn="ctr"/>
            <a:r>
              <a:rPr lang="zh-TW" altLang="en-US" b="1" dirty="0">
                <a:solidFill>
                  <a:prstClr val="black"/>
                </a:solidFill>
              </a:rPr>
              <a:t>協助個案連結及管理</a:t>
            </a:r>
            <a:endParaRPr lang="en-US" altLang="zh-TW" b="1" dirty="0">
              <a:solidFill>
                <a:prstClr val="black"/>
              </a:solidFill>
            </a:endParaRPr>
          </a:p>
          <a:p>
            <a:pPr algn="ctr"/>
            <a:r>
              <a:rPr lang="zh-TW" altLang="en-US" b="1" dirty="0">
                <a:solidFill>
                  <a:prstClr val="black"/>
                </a:solidFill>
              </a:rPr>
              <a:t>長照資源</a:t>
            </a:r>
            <a:endParaRPr lang="en-US" altLang="zh-TW" b="1" dirty="0">
              <a:solidFill>
                <a:prstClr val="black"/>
              </a:solidFill>
            </a:endParaRPr>
          </a:p>
        </p:txBody>
      </p:sp>
      <p:sp>
        <p:nvSpPr>
          <p:cNvPr id="41" name="矩形 40"/>
          <p:cNvSpPr/>
          <p:nvPr/>
        </p:nvSpPr>
        <p:spPr>
          <a:xfrm>
            <a:off x="3701089" y="6348326"/>
            <a:ext cx="1632177" cy="369332"/>
          </a:xfrm>
          <a:prstGeom prst="rect">
            <a:avLst/>
          </a:prstGeom>
        </p:spPr>
        <p:txBody>
          <a:bodyPr wrap="none">
            <a:spAutoFit/>
          </a:bodyPr>
          <a:lstStyle/>
          <a:p>
            <a:pPr algn="ctr"/>
            <a:r>
              <a:rPr lang="zh-TW" altLang="en-US" b="1" dirty="0">
                <a:solidFill>
                  <a:prstClr val="black"/>
                </a:solidFill>
              </a:rPr>
              <a:t>提供長照服務</a:t>
            </a:r>
            <a:endParaRPr lang="en-US" altLang="zh-TW" b="1" dirty="0">
              <a:solidFill>
                <a:prstClr val="black"/>
              </a:solidFill>
            </a:endParaRPr>
          </a:p>
        </p:txBody>
      </p:sp>
      <p:sp>
        <p:nvSpPr>
          <p:cNvPr id="29" name="橢圓 28"/>
          <p:cNvSpPr/>
          <p:nvPr/>
        </p:nvSpPr>
        <p:spPr>
          <a:xfrm>
            <a:off x="1794966" y="5239307"/>
            <a:ext cx="432000" cy="432000"/>
          </a:xfrm>
          <a:prstGeom prst="ellipse">
            <a:avLst/>
          </a:prstGeom>
          <a:solidFill>
            <a:schemeClr val="bg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000" b="1" dirty="0">
                <a:solidFill>
                  <a:prstClr val="white"/>
                </a:solidFill>
              </a:rPr>
              <a:t>C</a:t>
            </a:r>
            <a:endParaRPr lang="zh-TW" altLang="en-US" sz="4000" b="1" dirty="0">
              <a:solidFill>
                <a:prstClr val="white"/>
              </a:solidFill>
            </a:endParaRPr>
          </a:p>
        </p:txBody>
      </p:sp>
      <p:sp>
        <p:nvSpPr>
          <p:cNvPr id="36" name="橢圓 35"/>
          <p:cNvSpPr/>
          <p:nvPr/>
        </p:nvSpPr>
        <p:spPr>
          <a:xfrm>
            <a:off x="5389491" y="5444801"/>
            <a:ext cx="432000" cy="432000"/>
          </a:xfrm>
          <a:prstGeom prst="ellipse">
            <a:avLst/>
          </a:prstGeom>
          <a:solidFill>
            <a:schemeClr val="bg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000" b="1" dirty="0">
                <a:solidFill>
                  <a:prstClr val="white"/>
                </a:solidFill>
              </a:rPr>
              <a:t>C</a:t>
            </a:r>
            <a:endParaRPr lang="zh-TW" altLang="en-US" sz="4000" b="1" dirty="0">
              <a:solidFill>
                <a:prstClr val="white"/>
              </a:solidFill>
            </a:endParaRPr>
          </a:p>
        </p:txBody>
      </p:sp>
      <p:cxnSp>
        <p:nvCxnSpPr>
          <p:cNvPr id="37" name="直線單箭頭接點 36"/>
          <p:cNvCxnSpPr>
            <a:endCxn id="36" idx="0"/>
          </p:cNvCxnSpPr>
          <p:nvPr/>
        </p:nvCxnSpPr>
        <p:spPr>
          <a:xfrm>
            <a:off x="4919105" y="5164372"/>
            <a:ext cx="686386" cy="280431"/>
          </a:xfrm>
          <a:prstGeom prst="straightConnector1">
            <a:avLst/>
          </a:prstGeom>
          <a:ln w="412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2207672" y="5377610"/>
            <a:ext cx="709095" cy="87843"/>
          </a:xfrm>
          <a:prstGeom prst="straightConnector1">
            <a:avLst/>
          </a:prstGeom>
          <a:ln w="412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9" name="橢圓 38"/>
          <p:cNvSpPr/>
          <p:nvPr/>
        </p:nvSpPr>
        <p:spPr>
          <a:xfrm>
            <a:off x="6623120" y="5209969"/>
            <a:ext cx="540000" cy="540000"/>
          </a:xfrm>
          <a:prstGeom prst="ellipse">
            <a:avLst/>
          </a:prstGeom>
          <a:solidFill>
            <a:schemeClr val="bg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5000" b="1" dirty="0">
                <a:solidFill>
                  <a:prstClr val="white"/>
                </a:solidFill>
              </a:rPr>
              <a:t>C</a:t>
            </a:r>
            <a:endParaRPr lang="zh-TW" altLang="en-US" sz="5000" b="1" dirty="0">
              <a:solidFill>
                <a:prstClr val="white"/>
              </a:solidFill>
            </a:endParaRPr>
          </a:p>
        </p:txBody>
      </p:sp>
      <p:sp>
        <p:nvSpPr>
          <p:cNvPr id="42" name="投影片編號版面配置區 3"/>
          <p:cNvSpPr>
            <a:spLocks noGrp="1"/>
          </p:cNvSpPr>
          <p:nvPr>
            <p:ph type="sldNum" sz="quarter" idx="12"/>
          </p:nvPr>
        </p:nvSpPr>
        <p:spPr>
          <a:xfrm>
            <a:off x="6876256" y="6468939"/>
            <a:ext cx="2133600" cy="365125"/>
          </a:xfrm>
        </p:spPr>
        <p:txBody>
          <a:bodyPr/>
          <a:lstStyle/>
          <a:p>
            <a:r>
              <a:rPr lang="en-US" altLang="zh-TW" dirty="0">
                <a:solidFill>
                  <a:prstClr val="black"/>
                </a:solidFill>
              </a:rPr>
              <a:t>4</a:t>
            </a:r>
            <a:endParaRPr lang="zh-TW" altLang="en-US" dirty="0">
              <a:solidFill>
                <a:prstClr val="black"/>
              </a:solidFill>
            </a:endParaRPr>
          </a:p>
        </p:txBody>
      </p:sp>
    </p:spTree>
    <p:extLst>
      <p:ext uri="{BB962C8B-B14F-4D97-AF65-F5344CB8AC3E}">
        <p14:creationId xmlns:p14="http://schemas.microsoft.com/office/powerpoint/2010/main" val="23975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up)">
                                      <p:cBhvr>
                                        <p:cTn id="34" dur="500"/>
                                        <p:tgtEl>
                                          <p:spTgt spid="102"/>
                                        </p:tgtEl>
                                      </p:cBhvr>
                                    </p:animEffect>
                                  </p:childTnLst>
                                </p:cTn>
                              </p:par>
                              <p:par>
                                <p:cTn id="35" presetID="22" presetClass="entr" presetSubtype="1"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up)">
                                      <p:cBhvr>
                                        <p:cTn id="37" dur="500"/>
                                        <p:tgtEl>
                                          <p:spTgt spid="8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up)">
                                      <p:cBhvr>
                                        <p:cTn id="50" dur="500"/>
                                        <p:tgtEl>
                                          <p:spTgt spid="94"/>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9" grpId="0"/>
      <p:bldP spid="110" grpId="0"/>
      <p:bldP spid="34" grpId="0" animBg="1"/>
      <p:bldP spid="52" grpId="0" animBg="1"/>
      <p:bldP spid="53" grpId="0" animBg="1"/>
      <p:bldP spid="25" grpId="0" animBg="1"/>
      <p:bldP spid="26" grpId="0" animBg="1"/>
      <p:bldP spid="27" grpId="0" animBg="1"/>
      <p:bldP spid="40" grpId="0"/>
      <p:bldP spid="41" grpId="0"/>
      <p:bldP spid="29" grpId="0" animBg="1"/>
      <p:bldP spid="36"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7" y="1795463"/>
            <a:ext cx="8136904"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755576" y="1052736"/>
            <a:ext cx="7848873" cy="646331"/>
          </a:xfrm>
          <a:prstGeom prst="rect">
            <a:avLst/>
          </a:prstGeom>
          <a:noFill/>
        </p:spPr>
        <p:txBody>
          <a:bodyPr wrap="square" rtlCol="0">
            <a:spAutoFit/>
          </a:bodyPr>
          <a:lstStyle/>
          <a:p>
            <a:r>
              <a:rPr lang="zh-TW" altLang="en-US" sz="3600" b="1" dirty="0">
                <a:solidFill>
                  <a:schemeClr val="accent6">
                    <a:lumMod val="10000"/>
                  </a:schemeClr>
                </a:solidFill>
              </a:rPr>
              <a:t>量表、給付與照顧計畫的關係</a:t>
            </a:r>
          </a:p>
        </p:txBody>
      </p:sp>
    </p:spTree>
    <p:extLst>
      <p:ext uri="{BB962C8B-B14F-4D97-AF65-F5344CB8AC3E}">
        <p14:creationId xmlns:p14="http://schemas.microsoft.com/office/powerpoint/2010/main" val="272502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LTC-CMS</a:t>
            </a:r>
            <a:r>
              <a:rPr lang="zh-TW" altLang="en-US" dirty="0"/>
              <a:t>因子探究</a:t>
            </a:r>
          </a:p>
        </p:txBody>
      </p:sp>
      <p:sp>
        <p:nvSpPr>
          <p:cNvPr id="3" name="內容版面配置區 2"/>
          <p:cNvSpPr>
            <a:spLocks noGrp="1"/>
          </p:cNvSpPr>
          <p:nvPr>
            <p:ph idx="1"/>
          </p:nvPr>
        </p:nvSpPr>
        <p:spPr/>
        <p:txBody>
          <a:bodyPr/>
          <a:lstStyle/>
          <a:p>
            <a:r>
              <a:rPr lang="en-US" altLang="zh-TW" dirty="0"/>
              <a:t>ADLs(</a:t>
            </a:r>
            <a:r>
              <a:rPr lang="zh-TW" altLang="en-US" sz="2000" dirty="0"/>
              <a:t>日常生活活動量表</a:t>
            </a:r>
            <a:r>
              <a:rPr lang="en-US" altLang="zh-TW" dirty="0"/>
              <a:t>)</a:t>
            </a:r>
          </a:p>
          <a:p>
            <a:r>
              <a:rPr lang="en-US" altLang="zh-TW" dirty="0"/>
              <a:t>IADLs(</a:t>
            </a:r>
            <a:r>
              <a:rPr lang="zh-TW" altLang="en-US" sz="2000" dirty="0"/>
              <a:t>工具性日常生活活動量表</a:t>
            </a:r>
            <a:r>
              <a:rPr lang="en-US" altLang="zh-TW" dirty="0"/>
              <a:t>)</a:t>
            </a:r>
          </a:p>
          <a:p>
            <a:r>
              <a:rPr lang="zh-TW" altLang="en-US" dirty="0"/>
              <a:t>情緒及行為型態</a:t>
            </a:r>
            <a:r>
              <a:rPr lang="en-US" altLang="zh-TW" dirty="0"/>
              <a:t>(</a:t>
            </a:r>
            <a:r>
              <a:rPr lang="zh-TW" altLang="en-US" sz="2000" dirty="0"/>
              <a:t>失智症、心智障礙、其他</a:t>
            </a:r>
            <a:r>
              <a:rPr lang="en-US" altLang="zh-TW" dirty="0"/>
              <a:t>)</a:t>
            </a:r>
          </a:p>
          <a:p>
            <a:r>
              <a:rPr lang="zh-TW" altLang="en-US" dirty="0"/>
              <a:t>特殊照護</a:t>
            </a:r>
            <a:r>
              <a:rPr lang="en-US" altLang="zh-TW" dirty="0"/>
              <a:t>(</a:t>
            </a:r>
            <a:r>
              <a:rPr lang="zh-TW" altLang="en-US" sz="2000" dirty="0"/>
              <a:t>血氧濃度測量、傷口處置或引流、呼吸器、氧氣治療、膀胱肛門造廔護理、點滴注射</a:t>
            </a:r>
            <a:r>
              <a:rPr lang="en-US" altLang="zh-TW" dirty="0"/>
              <a:t>)</a:t>
            </a:r>
          </a:p>
          <a:p>
            <a:endParaRPr lang="en-US" altLang="zh-TW" dirty="0"/>
          </a:p>
          <a:p>
            <a:endParaRPr lang="zh-TW" altLang="en-US" dirty="0"/>
          </a:p>
        </p:txBody>
      </p:sp>
    </p:spTree>
    <p:extLst>
      <p:ext uri="{BB962C8B-B14F-4D97-AF65-F5344CB8AC3E}">
        <p14:creationId xmlns:p14="http://schemas.microsoft.com/office/powerpoint/2010/main" val="46610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530710"/>
          </a:xfrm>
        </p:spPr>
        <p:txBody>
          <a:bodyPr/>
          <a:lstStyle/>
          <a:p>
            <a:r>
              <a:rPr lang="en-US" altLang="zh-TW" dirty="0"/>
              <a:t>IADLs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3" y="633898"/>
            <a:ext cx="8127340" cy="545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73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F9A84AFB-CC33-4297-B471-0BAE615AC67A}" type="slidenum">
              <a:rPr lang="zh-TW" altLang="en-US" smtClean="0">
                <a:solidFill>
                  <a:prstClr val="black">
                    <a:tint val="75000"/>
                  </a:prstClr>
                </a:solidFill>
              </a:rPr>
              <a:pPr>
                <a:defRPr/>
              </a:pPr>
              <a:t>28</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620688"/>
            <a:ext cx="6912768" cy="614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圓角矩形 3"/>
          <p:cNvSpPr/>
          <p:nvPr/>
        </p:nvSpPr>
        <p:spPr>
          <a:xfrm>
            <a:off x="5148064" y="2852936"/>
            <a:ext cx="1584176" cy="38422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443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5BEEC0E3-EB93-4E20-83AA-61639EA76843}" type="slidenum">
              <a:rPr lang="zh-TW" altLang="en-US" sz="1400">
                <a:solidFill>
                  <a:srgbClr val="000000"/>
                </a:solidFill>
              </a:rPr>
              <a:pPr/>
              <a:t>29</a:t>
            </a:fld>
            <a:endParaRPr lang="zh-TW" altLang="en-US" sz="1400" dirty="0">
              <a:solidFill>
                <a:srgbClr val="000000"/>
              </a:solidFill>
            </a:endParaRPr>
          </a:p>
        </p:txBody>
      </p:sp>
      <p:pic>
        <p:nvPicPr>
          <p:cNvPr id="9" name="圖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5362" y="1730032"/>
            <a:ext cx="4914677" cy="4730141"/>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4210214300"/>
              </p:ext>
            </p:extLst>
          </p:nvPr>
        </p:nvGraphicFramePr>
        <p:xfrm>
          <a:off x="262713" y="5157192"/>
          <a:ext cx="2991386" cy="980857"/>
        </p:xfrm>
        <a:graphic>
          <a:graphicData uri="http://schemas.openxmlformats.org/drawingml/2006/table">
            <a:tbl>
              <a:tblPr>
                <a:tableStyleId>{18603FDC-E32A-4AB5-989C-0864C3EAD2B8}</a:tableStyleId>
              </a:tblPr>
              <a:tblGrid>
                <a:gridCol w="899578">
                  <a:extLst>
                    <a:ext uri="{9D8B030D-6E8A-4147-A177-3AD203B41FA5}">
                      <a16:colId xmlns:a16="http://schemas.microsoft.com/office/drawing/2014/main" val="3471883919"/>
                    </a:ext>
                  </a:extLst>
                </a:gridCol>
                <a:gridCol w="697270">
                  <a:extLst>
                    <a:ext uri="{9D8B030D-6E8A-4147-A177-3AD203B41FA5}">
                      <a16:colId xmlns:a16="http://schemas.microsoft.com/office/drawing/2014/main" val="710095610"/>
                    </a:ext>
                  </a:extLst>
                </a:gridCol>
                <a:gridCol w="743753">
                  <a:extLst>
                    <a:ext uri="{9D8B030D-6E8A-4147-A177-3AD203B41FA5}">
                      <a16:colId xmlns:a16="http://schemas.microsoft.com/office/drawing/2014/main" val="4230988743"/>
                    </a:ext>
                  </a:extLst>
                </a:gridCol>
                <a:gridCol w="650785">
                  <a:extLst>
                    <a:ext uri="{9D8B030D-6E8A-4147-A177-3AD203B41FA5}">
                      <a16:colId xmlns:a16="http://schemas.microsoft.com/office/drawing/2014/main" val="3401296557"/>
                    </a:ext>
                  </a:extLst>
                </a:gridCol>
              </a:tblGrid>
              <a:tr h="399259">
                <a:tc>
                  <a:txBody>
                    <a:bodyPr/>
                    <a:lstStyle/>
                    <a:p>
                      <a:pPr algn="ctr" fontAlgn="ctr"/>
                      <a:r>
                        <a:rPr lang="zh-TW" altLang="en-US" sz="1400" b="1" u="none" strike="noStrike" dirty="0">
                          <a:solidFill>
                            <a:schemeClr val="accent6">
                              <a:lumMod val="10000"/>
                            </a:schemeClr>
                          </a:solidFill>
                          <a:effectLst/>
                        </a:rPr>
                        <a:t>長照</a:t>
                      </a:r>
                      <a:r>
                        <a:rPr lang="en-US" altLang="zh-TW" sz="1400" b="1" u="none" strike="noStrike" dirty="0">
                          <a:solidFill>
                            <a:schemeClr val="accent6">
                              <a:lumMod val="10000"/>
                            </a:schemeClr>
                          </a:solidFill>
                          <a:effectLst/>
                        </a:rPr>
                        <a:t>2.0</a:t>
                      </a:r>
                      <a:r>
                        <a:rPr lang="zh-TW" altLang="en-US" sz="1400" b="1" u="none" strike="noStrike" dirty="0">
                          <a:solidFill>
                            <a:schemeClr val="accent6">
                              <a:lumMod val="10000"/>
                            </a:schemeClr>
                          </a:solidFill>
                          <a:effectLst/>
                        </a:rPr>
                        <a:t>　</a:t>
                      </a:r>
                      <a:endParaRPr lang="zh-TW" altLang="en-US" sz="1400" b="1" i="0" u="none" strike="noStrike" dirty="0">
                        <a:solidFill>
                          <a:schemeClr val="accent6">
                            <a:lumMod val="10000"/>
                          </a:schemeClr>
                        </a:solidFill>
                        <a:effectLst/>
                        <a:latin typeface="新細明體" panose="02020500000000000000" pitchFamily="18" charset="-120"/>
                        <a:ea typeface="新細明體" panose="02020500000000000000" pitchFamily="18" charset="-120"/>
                      </a:endParaRPr>
                    </a:p>
                  </a:txBody>
                  <a:tcPr marL="4763" marR="4763" marT="6350" marB="0" anchor="ctr">
                    <a:solidFill>
                      <a:schemeClr val="accent1"/>
                    </a:solidFill>
                  </a:tcPr>
                </a:tc>
                <a:tc>
                  <a:txBody>
                    <a:bodyPr/>
                    <a:lstStyle/>
                    <a:p>
                      <a:pPr algn="ctr" fontAlgn="ctr"/>
                      <a:r>
                        <a:rPr lang="en-US" altLang="zh-TW" sz="1400" b="1" u="none" strike="noStrike" dirty="0">
                          <a:solidFill>
                            <a:schemeClr val="accent6">
                              <a:lumMod val="10000"/>
                            </a:schemeClr>
                          </a:solidFill>
                          <a:effectLst/>
                        </a:rPr>
                        <a:t>107</a:t>
                      </a:r>
                      <a:r>
                        <a:rPr lang="zh-TW" altLang="en-US" sz="1400" b="1" u="none" strike="noStrike" dirty="0">
                          <a:solidFill>
                            <a:schemeClr val="accent6">
                              <a:lumMod val="10000"/>
                            </a:schemeClr>
                          </a:solidFill>
                          <a:effectLst/>
                        </a:rPr>
                        <a:t>年</a:t>
                      </a:r>
                      <a:endParaRPr lang="zh-TW" altLang="en-US" sz="1400" b="1" i="0" u="none" strike="noStrike" dirty="0">
                        <a:solidFill>
                          <a:schemeClr val="accent6">
                            <a:lumMod val="10000"/>
                          </a:schemeClr>
                        </a:solidFill>
                        <a:effectLst/>
                        <a:latin typeface="新細明體" panose="02020500000000000000" pitchFamily="18" charset="-120"/>
                        <a:ea typeface="新細明體" panose="02020500000000000000" pitchFamily="18" charset="-120"/>
                      </a:endParaRPr>
                    </a:p>
                  </a:txBody>
                  <a:tcPr marL="4763" marR="4763" marT="6350" marB="0" anchor="ctr">
                    <a:solidFill>
                      <a:schemeClr val="accent1"/>
                    </a:solidFill>
                  </a:tcPr>
                </a:tc>
                <a:tc>
                  <a:txBody>
                    <a:bodyPr/>
                    <a:lstStyle/>
                    <a:p>
                      <a:pPr algn="ctr" fontAlgn="ctr"/>
                      <a:r>
                        <a:rPr lang="en-US" altLang="zh-TW" sz="1400" b="1" u="none" strike="noStrike" dirty="0">
                          <a:solidFill>
                            <a:schemeClr val="accent6">
                              <a:lumMod val="10000"/>
                            </a:schemeClr>
                          </a:solidFill>
                          <a:effectLst/>
                        </a:rPr>
                        <a:t>108</a:t>
                      </a:r>
                      <a:r>
                        <a:rPr lang="zh-TW" altLang="en-US" sz="1400" b="1" u="none" strike="noStrike" dirty="0">
                          <a:solidFill>
                            <a:schemeClr val="accent6">
                              <a:lumMod val="10000"/>
                            </a:schemeClr>
                          </a:solidFill>
                          <a:effectLst/>
                        </a:rPr>
                        <a:t>年</a:t>
                      </a:r>
                      <a:endParaRPr lang="zh-TW" altLang="en-US" sz="1400" b="1" i="0" u="none" strike="noStrike" dirty="0">
                        <a:solidFill>
                          <a:schemeClr val="accent6">
                            <a:lumMod val="10000"/>
                          </a:schemeClr>
                        </a:solidFill>
                        <a:effectLst/>
                        <a:latin typeface="新細明體" panose="02020500000000000000" pitchFamily="18" charset="-120"/>
                        <a:ea typeface="新細明體" panose="02020500000000000000" pitchFamily="18" charset="-120"/>
                      </a:endParaRPr>
                    </a:p>
                  </a:txBody>
                  <a:tcPr marL="4763" marR="4763" marT="6350" marB="0" anchor="ctr">
                    <a:solidFill>
                      <a:schemeClr val="accent1"/>
                    </a:solidFill>
                  </a:tcPr>
                </a:tc>
                <a:tc>
                  <a:txBody>
                    <a:bodyPr/>
                    <a:lstStyle/>
                    <a:p>
                      <a:pPr algn="ctr" fontAlgn="ctr"/>
                      <a:r>
                        <a:rPr lang="en-US" altLang="zh-TW" sz="1400" b="1" u="none" strike="noStrike" dirty="0">
                          <a:solidFill>
                            <a:schemeClr val="accent6">
                              <a:lumMod val="10000"/>
                            </a:schemeClr>
                          </a:solidFill>
                          <a:effectLst/>
                        </a:rPr>
                        <a:t>109</a:t>
                      </a:r>
                      <a:r>
                        <a:rPr lang="zh-TW" altLang="en-US" sz="1400" b="1" u="none" strike="noStrike" dirty="0">
                          <a:solidFill>
                            <a:schemeClr val="accent6">
                              <a:lumMod val="10000"/>
                            </a:schemeClr>
                          </a:solidFill>
                          <a:effectLst/>
                        </a:rPr>
                        <a:t>年</a:t>
                      </a:r>
                      <a:endParaRPr lang="zh-TW" altLang="en-US" sz="1400" b="1" i="0" u="none" strike="noStrike" dirty="0">
                        <a:solidFill>
                          <a:schemeClr val="accent6">
                            <a:lumMod val="10000"/>
                          </a:schemeClr>
                        </a:solidFill>
                        <a:effectLst/>
                        <a:latin typeface="新細明體" panose="02020500000000000000" pitchFamily="18" charset="-120"/>
                        <a:ea typeface="新細明體" panose="02020500000000000000" pitchFamily="18" charset="-120"/>
                      </a:endParaRPr>
                    </a:p>
                  </a:txBody>
                  <a:tcPr marL="4763" marR="4763" marT="6350" marB="0" anchor="ctr">
                    <a:solidFill>
                      <a:schemeClr val="accent1"/>
                    </a:solidFill>
                  </a:tcPr>
                </a:tc>
                <a:extLst>
                  <a:ext uri="{0D108BD9-81ED-4DB2-BD59-A6C34878D82A}">
                    <a16:rowId xmlns:a16="http://schemas.microsoft.com/office/drawing/2014/main" val="1565146846"/>
                  </a:ext>
                </a:extLst>
              </a:tr>
              <a:tr h="581598">
                <a:tc>
                  <a:txBody>
                    <a:bodyPr/>
                    <a:lstStyle/>
                    <a:p>
                      <a:pPr algn="ctr" fontAlgn="ctr"/>
                      <a:r>
                        <a:rPr lang="en-US" altLang="zh-TW" sz="1400" b="1" u="none" strike="noStrike" kern="1200" dirty="0">
                          <a:solidFill>
                            <a:schemeClr val="accent6">
                              <a:lumMod val="10000"/>
                            </a:schemeClr>
                          </a:solidFill>
                          <a:effectLst/>
                        </a:rPr>
                        <a:t>CMS2-8</a:t>
                      </a:r>
                      <a:r>
                        <a:rPr lang="zh-TW" altLang="en-US" sz="1400" b="1" u="none" strike="noStrike" kern="1200" dirty="0">
                          <a:solidFill>
                            <a:schemeClr val="accent6">
                              <a:lumMod val="10000"/>
                            </a:schemeClr>
                          </a:solidFill>
                          <a:effectLst/>
                        </a:rPr>
                        <a:t>級失能人數</a:t>
                      </a:r>
                      <a:endParaRPr lang="zh-TW" altLang="en-US" sz="1400" b="1" u="none" strike="noStrike" kern="1200" dirty="0">
                        <a:solidFill>
                          <a:schemeClr val="accent6">
                            <a:lumMod val="10000"/>
                          </a:schemeClr>
                        </a:solidFill>
                        <a:effectLst/>
                        <a:latin typeface="+mn-lt"/>
                        <a:ea typeface="+mn-ea"/>
                        <a:cs typeface="+mn-cs"/>
                      </a:endParaRPr>
                    </a:p>
                  </a:txBody>
                  <a:tcPr marL="4763" marR="4763" marT="6350" marB="0" anchor="ctr">
                    <a:solidFill>
                      <a:schemeClr val="accent1"/>
                    </a:solidFill>
                  </a:tcPr>
                </a:tc>
                <a:tc>
                  <a:txBody>
                    <a:bodyPr/>
                    <a:lstStyle/>
                    <a:p>
                      <a:pPr marL="0" algn="ctr" defTabSz="914400" rtl="0" eaLnBrk="1" fontAlgn="ctr" latinLnBrk="0" hangingPunct="1"/>
                      <a:r>
                        <a:rPr lang="en-US" altLang="zh-TW" sz="1400" b="1" u="none" strike="noStrike" kern="1200" dirty="0">
                          <a:solidFill>
                            <a:schemeClr val="accent6">
                              <a:lumMod val="10000"/>
                            </a:schemeClr>
                          </a:solidFill>
                          <a:effectLst/>
                        </a:rPr>
                        <a:t>112.8</a:t>
                      </a:r>
                      <a:endParaRPr lang="en-US" altLang="zh-TW" sz="1400" b="1" u="none" strike="noStrike" kern="1200" dirty="0">
                        <a:solidFill>
                          <a:schemeClr val="accent6">
                            <a:lumMod val="10000"/>
                          </a:schemeClr>
                        </a:solidFill>
                        <a:effectLst/>
                        <a:latin typeface="+mn-lt"/>
                        <a:ea typeface="+mn-ea"/>
                        <a:cs typeface="+mn-cs"/>
                      </a:endParaRPr>
                    </a:p>
                  </a:txBody>
                  <a:tcPr marL="4763" marR="4763" marT="6350" marB="0" anchor="ctr">
                    <a:solidFill>
                      <a:schemeClr val="accent1"/>
                    </a:solidFill>
                  </a:tcPr>
                </a:tc>
                <a:tc>
                  <a:txBody>
                    <a:bodyPr/>
                    <a:lstStyle/>
                    <a:p>
                      <a:pPr marL="0" algn="ctr" defTabSz="914400" rtl="0" eaLnBrk="1" fontAlgn="ctr" latinLnBrk="0" hangingPunct="1"/>
                      <a:r>
                        <a:rPr lang="en-US" altLang="zh-TW" sz="1400" b="1" u="none" strike="noStrike" kern="1200" dirty="0">
                          <a:solidFill>
                            <a:schemeClr val="accent6">
                              <a:lumMod val="10000"/>
                            </a:schemeClr>
                          </a:solidFill>
                          <a:effectLst/>
                        </a:rPr>
                        <a:t>116.3</a:t>
                      </a:r>
                      <a:endParaRPr lang="en-US" altLang="zh-TW" sz="1400" b="1" u="none" strike="noStrike" kern="1200" dirty="0">
                        <a:solidFill>
                          <a:schemeClr val="accent6">
                            <a:lumMod val="10000"/>
                          </a:schemeClr>
                        </a:solidFill>
                        <a:effectLst/>
                        <a:latin typeface="+mn-lt"/>
                        <a:ea typeface="+mn-ea"/>
                        <a:cs typeface="+mn-cs"/>
                      </a:endParaRPr>
                    </a:p>
                  </a:txBody>
                  <a:tcPr marL="4763" marR="4763" marT="6350" marB="0" anchor="ctr">
                    <a:solidFill>
                      <a:schemeClr val="accent1"/>
                    </a:solidFill>
                  </a:tcPr>
                </a:tc>
                <a:tc>
                  <a:txBody>
                    <a:bodyPr/>
                    <a:lstStyle/>
                    <a:p>
                      <a:pPr marL="0" algn="ctr" defTabSz="914400" rtl="0" eaLnBrk="1" fontAlgn="ctr" latinLnBrk="0" hangingPunct="1"/>
                      <a:r>
                        <a:rPr lang="en-US" altLang="zh-TW" sz="1400" b="1" u="none" strike="noStrike" kern="1200" dirty="0">
                          <a:solidFill>
                            <a:schemeClr val="accent6">
                              <a:lumMod val="10000"/>
                            </a:schemeClr>
                          </a:solidFill>
                          <a:effectLst/>
                        </a:rPr>
                        <a:t>119.7</a:t>
                      </a:r>
                      <a:endParaRPr lang="en-US" altLang="zh-TW" sz="1400" b="1" u="none" strike="noStrike" kern="1200" dirty="0">
                        <a:solidFill>
                          <a:schemeClr val="accent6">
                            <a:lumMod val="10000"/>
                          </a:schemeClr>
                        </a:solidFill>
                        <a:effectLst/>
                        <a:latin typeface="+mn-lt"/>
                        <a:ea typeface="+mn-ea"/>
                        <a:cs typeface="+mn-cs"/>
                      </a:endParaRPr>
                    </a:p>
                  </a:txBody>
                  <a:tcPr marL="4763" marR="4763" marT="6350" marB="0" anchor="ctr">
                    <a:solidFill>
                      <a:schemeClr val="accent1"/>
                    </a:solidFill>
                  </a:tcPr>
                </a:tc>
                <a:extLst>
                  <a:ext uri="{0D108BD9-81ED-4DB2-BD59-A6C34878D82A}">
                    <a16:rowId xmlns:a16="http://schemas.microsoft.com/office/drawing/2014/main" val="676858926"/>
                  </a:ext>
                </a:extLst>
              </a:tr>
            </a:tbl>
          </a:graphicData>
        </a:graphic>
      </p:graphicFrame>
      <p:sp>
        <p:nvSpPr>
          <p:cNvPr id="7" name="文字方塊 6"/>
          <p:cNvSpPr txBox="1"/>
          <p:nvPr/>
        </p:nvSpPr>
        <p:spPr>
          <a:xfrm>
            <a:off x="2747490" y="6165304"/>
            <a:ext cx="1081517" cy="307777"/>
          </a:xfrm>
          <a:prstGeom prst="rect">
            <a:avLst/>
          </a:prstGeom>
          <a:noFill/>
        </p:spPr>
        <p:txBody>
          <a:bodyPr wrap="square" rtlCol="0">
            <a:spAutoFit/>
          </a:bodyPr>
          <a:lstStyle/>
          <a:p>
            <a:r>
              <a:rPr lang="zh-TW" altLang="en-US" sz="1400" dirty="0">
                <a:latin typeface="標楷體" panose="03000509000000000000" pitchFamily="65" charset="-120"/>
                <a:ea typeface="標楷體" panose="03000509000000000000" pitchFamily="65" charset="-120"/>
              </a:rPr>
              <a:t>單位：萬人</a:t>
            </a:r>
          </a:p>
        </p:txBody>
      </p:sp>
      <p:sp>
        <p:nvSpPr>
          <p:cNvPr id="11" name="標題 1"/>
          <p:cNvSpPr txBox="1">
            <a:spLocks/>
          </p:cNvSpPr>
          <p:nvPr/>
        </p:nvSpPr>
        <p:spPr bwMode="auto">
          <a:xfrm>
            <a:off x="683568" y="404664"/>
            <a:ext cx="7825984" cy="616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lang="en-US" altLang="zh-TW" dirty="0">
                <a:latin typeface="標楷體" pitchFamily="65" charset="-120"/>
                <a:ea typeface="標楷體" pitchFamily="65" charset="-120"/>
              </a:rPr>
              <a:t>107</a:t>
            </a:r>
            <a:r>
              <a:rPr lang="zh-TW" altLang="en-US" dirty="0">
                <a:latin typeface="標楷體" pitchFamily="65" charset="-120"/>
                <a:ea typeface="標楷體" pitchFamily="65" charset="-120"/>
              </a:rPr>
              <a:t>年各縣市推估失能人數</a:t>
            </a:r>
          </a:p>
        </p:txBody>
      </p:sp>
      <p:grpSp>
        <p:nvGrpSpPr>
          <p:cNvPr id="39" name="群組 38"/>
          <p:cNvGrpSpPr/>
          <p:nvPr/>
        </p:nvGrpSpPr>
        <p:grpSpPr>
          <a:xfrm>
            <a:off x="367920" y="1848356"/>
            <a:ext cx="3608503" cy="2731625"/>
            <a:chOff x="-135165" y="1791662"/>
            <a:chExt cx="4811337" cy="1802980"/>
          </a:xfrm>
        </p:grpSpPr>
        <p:grpSp>
          <p:nvGrpSpPr>
            <p:cNvPr id="10" name="群組 9"/>
            <p:cNvGrpSpPr/>
            <p:nvPr/>
          </p:nvGrpSpPr>
          <p:grpSpPr>
            <a:xfrm>
              <a:off x="-135165" y="1791662"/>
              <a:ext cx="4811337" cy="1802980"/>
              <a:chOff x="-135165" y="25400"/>
              <a:chExt cx="4811337" cy="1718140"/>
            </a:xfrm>
          </p:grpSpPr>
          <p:cxnSp>
            <p:nvCxnSpPr>
              <p:cNvPr id="12" name="直線接點 11"/>
              <p:cNvCxnSpPr/>
              <p:nvPr/>
            </p:nvCxnSpPr>
            <p:spPr>
              <a:xfrm>
                <a:off x="2412625" y="374650"/>
                <a:ext cx="0" cy="185136"/>
              </a:xfrm>
              <a:prstGeom prst="line">
                <a:avLst/>
              </a:prstGeom>
            </p:spPr>
            <p:style>
              <a:lnRef idx="2">
                <a:schemeClr val="accent1"/>
              </a:lnRef>
              <a:fillRef idx="0">
                <a:schemeClr val="accent1"/>
              </a:fillRef>
              <a:effectRef idx="1">
                <a:schemeClr val="accent1"/>
              </a:effectRef>
              <a:fontRef idx="minor">
                <a:schemeClr val="tx1"/>
              </a:fontRef>
            </p:style>
          </p:cxnSp>
          <p:sp>
            <p:nvSpPr>
              <p:cNvPr id="13" name="文字方塊 29"/>
              <p:cNvSpPr txBox="1"/>
              <p:nvPr/>
            </p:nvSpPr>
            <p:spPr>
              <a:xfrm>
                <a:off x="-135165" y="1012180"/>
                <a:ext cx="1361066" cy="54991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失智未失能者</a:t>
                </a:r>
                <a:endParaRPr lang="en-US" altLang="zh-TW" sz="1200" b="1" kern="100" dirty="0">
                  <a:solidFill>
                    <a:schemeClr val="accent6">
                      <a:lumMod val="10000"/>
                    </a:schemeClr>
                  </a:solidFill>
                  <a:effectLst/>
                  <a:ea typeface="標楷體" panose="03000509000000000000" pitchFamily="65" charset="-120"/>
                  <a:cs typeface="Times New Roman" panose="02020603050405020304" pitchFamily="18" charset="0"/>
                </a:endParaRPr>
              </a:p>
              <a:p>
                <a:pPr algn="ctr">
                  <a:lnSpc>
                    <a:spcPct val="150000"/>
                  </a:lnSpc>
                  <a:spcAft>
                    <a:spcPts val="0"/>
                  </a:spcAft>
                </a:pPr>
                <a:r>
                  <a:rPr lang="en-US" sz="1200" b="1" kern="100" dirty="0">
                    <a:solidFill>
                      <a:schemeClr val="accent6">
                        <a:lumMod val="10000"/>
                      </a:schemeClr>
                    </a:solidFill>
                    <a:effectLst/>
                    <a:ea typeface="標楷體" panose="03000509000000000000" pitchFamily="65" charset="-120"/>
                    <a:cs typeface="Times New Roman" panose="02020603050405020304" pitchFamily="18" charset="0"/>
                  </a:rPr>
                  <a:t>(1a)</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a:p>
                <a:pPr>
                  <a:lnSpc>
                    <a:spcPct val="150000"/>
                  </a:lnSpc>
                  <a:spcAft>
                    <a:spcPts val="0"/>
                  </a:spcAft>
                </a:pPr>
                <a:r>
                  <a:rPr lang="en-US" sz="1000" b="1" kern="100" dirty="0">
                    <a:solidFill>
                      <a:schemeClr val="accent6">
                        <a:lumMod val="10000"/>
                      </a:schemeClr>
                    </a:solidFill>
                    <a:effectLst/>
                    <a:latin typeface="標楷體" panose="03000509000000000000" pitchFamily="65" charset="-120"/>
                    <a:ea typeface="新細明體" panose="02020500000000000000" pitchFamily="18" charset="-120"/>
                    <a:cs typeface="Times New Roman" panose="02020603050405020304" pitchFamily="18" charset="0"/>
                  </a:rPr>
                  <a:t>107</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年</a:t>
                </a:r>
                <a:r>
                  <a:rPr lang="en-US" sz="1000" b="1" kern="100" dirty="0">
                    <a:solidFill>
                      <a:schemeClr val="accent6">
                        <a:lumMod val="10000"/>
                      </a:schemeClr>
                    </a:solidFill>
                    <a:effectLst/>
                    <a:ea typeface="標楷體" panose="03000509000000000000" pitchFamily="65" charset="-120"/>
                    <a:cs typeface="Times New Roman" panose="02020603050405020304" pitchFamily="18" charset="0"/>
                  </a:rPr>
                  <a:t>11.5</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萬人</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p:txBody>
          </p:sp>
          <p:sp>
            <p:nvSpPr>
              <p:cNvPr id="14" name="矩形 13"/>
              <p:cNvSpPr/>
              <p:nvPr/>
            </p:nvSpPr>
            <p:spPr>
              <a:xfrm>
                <a:off x="2736495" y="883750"/>
                <a:ext cx="1861185" cy="859790"/>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長照失能者</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a:p>
                <a:pPr algn="ctr">
                  <a:lnSpc>
                    <a:spcPct val="150000"/>
                  </a:lnSpc>
                  <a:spcAft>
                    <a:spcPts val="0"/>
                  </a:spcAft>
                </a:pPr>
                <a:r>
                  <a:rPr lang="en-US" sz="1200" b="1" kern="100" dirty="0">
                    <a:solidFill>
                      <a:schemeClr val="accent6">
                        <a:lumMod val="10000"/>
                      </a:schemeClr>
                    </a:solidFill>
                    <a:effectLst/>
                    <a:latin typeface="標楷體" panose="03000509000000000000" pitchFamily="65" charset="-120"/>
                    <a:ea typeface="新細明體" panose="02020500000000000000" pitchFamily="18" charset="-120"/>
                    <a:cs typeface="Times New Roman" panose="02020603050405020304" pitchFamily="18" charset="0"/>
                  </a:rPr>
                  <a:t>CMS</a:t>
                </a: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第</a:t>
                </a:r>
                <a:r>
                  <a:rPr lang="en-US" sz="1200" b="1" kern="100" dirty="0">
                    <a:solidFill>
                      <a:schemeClr val="accent6">
                        <a:lumMod val="10000"/>
                      </a:schemeClr>
                    </a:solidFill>
                    <a:effectLst/>
                    <a:ea typeface="標楷體" panose="03000509000000000000" pitchFamily="65" charset="-120"/>
                    <a:cs typeface="Times New Roman" panose="02020603050405020304" pitchFamily="18" charset="0"/>
                  </a:rPr>
                  <a:t>2</a:t>
                </a: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級至第</a:t>
                </a:r>
                <a:r>
                  <a:rPr lang="en-US" sz="1200" b="1" kern="100" dirty="0">
                    <a:solidFill>
                      <a:schemeClr val="accent6">
                        <a:lumMod val="10000"/>
                      </a:schemeClr>
                    </a:solidFill>
                    <a:effectLst/>
                    <a:ea typeface="標楷體" panose="03000509000000000000" pitchFamily="65" charset="-120"/>
                    <a:cs typeface="Times New Roman" panose="02020603050405020304" pitchFamily="18" charset="0"/>
                  </a:rPr>
                  <a:t>8</a:t>
                </a: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級</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a:p>
                <a:pPr algn="ctr">
                  <a:lnSpc>
                    <a:spcPct val="150000"/>
                  </a:lnSpc>
                  <a:spcAft>
                    <a:spcPts val="0"/>
                  </a:spcAft>
                </a:pPr>
                <a:r>
                  <a:rPr lang="en-US" sz="1000" b="1" kern="100" dirty="0">
                    <a:solidFill>
                      <a:schemeClr val="accent6">
                        <a:lumMod val="10000"/>
                      </a:schemeClr>
                    </a:solidFill>
                    <a:effectLst/>
                    <a:latin typeface="標楷體" panose="03000509000000000000" pitchFamily="65" charset="-120"/>
                    <a:ea typeface="新細明體" panose="02020500000000000000" pitchFamily="18" charset="-120"/>
                    <a:cs typeface="Times New Roman" panose="02020603050405020304" pitchFamily="18" charset="0"/>
                  </a:rPr>
                  <a:t>107</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年</a:t>
                </a:r>
                <a:r>
                  <a:rPr lang="en-US" sz="1000" b="1" kern="100" dirty="0">
                    <a:solidFill>
                      <a:schemeClr val="accent6">
                        <a:lumMod val="10000"/>
                      </a:schemeClr>
                    </a:solidFill>
                    <a:effectLst/>
                    <a:ea typeface="標楷體" panose="03000509000000000000" pitchFamily="65" charset="-120"/>
                    <a:cs typeface="Times New Roman" panose="02020603050405020304" pitchFamily="18" charset="0"/>
                  </a:rPr>
                  <a:t>112.8</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萬人</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p:txBody>
          </p:sp>
          <p:sp>
            <p:nvSpPr>
              <p:cNvPr id="15" name="文字方塊 43"/>
              <p:cNvSpPr txBox="1"/>
              <p:nvPr/>
            </p:nvSpPr>
            <p:spPr>
              <a:xfrm>
                <a:off x="1328268" y="1023212"/>
                <a:ext cx="1320873" cy="54991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zh-TW" sz="1200" b="1" kern="100" dirty="0">
                    <a:solidFill>
                      <a:schemeClr val="accent6">
                        <a:lumMod val="10000"/>
                      </a:schemeClr>
                    </a:solidFill>
                    <a:effectLst/>
                    <a:ea typeface="標楷體" panose="03000509000000000000" pitchFamily="65" charset="-120"/>
                    <a:cs typeface="Times New Roman" panose="02020603050405020304" pitchFamily="18" charset="0"/>
                  </a:rPr>
                  <a:t>衰弱老人</a:t>
                </a:r>
                <a:endParaRPr lang="en-US" altLang="zh-TW" sz="1200" b="1" kern="100" dirty="0">
                  <a:solidFill>
                    <a:schemeClr val="accent6">
                      <a:lumMod val="10000"/>
                    </a:schemeClr>
                  </a:solidFill>
                  <a:effectLst/>
                  <a:ea typeface="標楷體" panose="03000509000000000000" pitchFamily="65" charset="-120"/>
                  <a:cs typeface="Times New Roman" panose="02020603050405020304" pitchFamily="18" charset="0"/>
                </a:endParaRPr>
              </a:p>
              <a:p>
                <a:pPr algn="ctr">
                  <a:lnSpc>
                    <a:spcPct val="150000"/>
                  </a:lnSpc>
                  <a:spcAft>
                    <a:spcPts val="0"/>
                  </a:spcAft>
                </a:pPr>
                <a:r>
                  <a:rPr lang="en-US" sz="1200" b="1" kern="100" dirty="0">
                    <a:solidFill>
                      <a:schemeClr val="accent6">
                        <a:lumMod val="10000"/>
                      </a:schemeClr>
                    </a:solidFill>
                    <a:effectLst/>
                    <a:ea typeface="標楷體" panose="03000509000000000000" pitchFamily="65" charset="-120"/>
                    <a:cs typeface="Times New Roman" panose="02020603050405020304" pitchFamily="18" charset="0"/>
                  </a:rPr>
                  <a:t>(1b)</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a:p>
                <a:pPr>
                  <a:lnSpc>
                    <a:spcPct val="150000"/>
                  </a:lnSpc>
                  <a:spcAft>
                    <a:spcPts val="0"/>
                  </a:spcAft>
                </a:pPr>
                <a:r>
                  <a:rPr lang="en-US" sz="1000" b="1" kern="100" dirty="0">
                    <a:solidFill>
                      <a:schemeClr val="accent6">
                        <a:lumMod val="10000"/>
                      </a:schemeClr>
                    </a:solidFill>
                    <a:effectLst/>
                    <a:latin typeface="標楷體" panose="03000509000000000000" pitchFamily="65" charset="-120"/>
                    <a:ea typeface="新細明體" panose="02020500000000000000" pitchFamily="18" charset="-120"/>
                    <a:cs typeface="Times New Roman" panose="02020603050405020304" pitchFamily="18" charset="0"/>
                  </a:rPr>
                  <a:t>107</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年</a:t>
                </a:r>
                <a:r>
                  <a:rPr lang="en-US" sz="1000" b="1" kern="100" dirty="0">
                    <a:solidFill>
                      <a:schemeClr val="accent6">
                        <a:lumMod val="10000"/>
                      </a:schemeClr>
                    </a:solidFill>
                    <a:effectLst/>
                    <a:ea typeface="標楷體" panose="03000509000000000000" pitchFamily="65" charset="-120"/>
                    <a:cs typeface="Times New Roman" panose="02020603050405020304" pitchFamily="18" charset="0"/>
                  </a:rPr>
                  <a:t>7.8</a:t>
                </a:r>
                <a:r>
                  <a:rPr lang="zh-TW" sz="1000" b="1" kern="100" dirty="0">
                    <a:solidFill>
                      <a:schemeClr val="accent6">
                        <a:lumMod val="10000"/>
                      </a:schemeClr>
                    </a:solidFill>
                    <a:effectLst/>
                    <a:ea typeface="標楷體" panose="03000509000000000000" pitchFamily="65" charset="-120"/>
                    <a:cs typeface="Times New Roman" panose="02020603050405020304" pitchFamily="18" charset="0"/>
                  </a:rPr>
                  <a:t>萬人</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p:txBody>
          </p:sp>
          <p:sp>
            <p:nvSpPr>
              <p:cNvPr id="16" name="文字方塊 47"/>
              <p:cNvSpPr txBox="1"/>
              <p:nvPr/>
            </p:nvSpPr>
            <p:spPr>
              <a:xfrm>
                <a:off x="138895" y="25400"/>
                <a:ext cx="4537277" cy="349885"/>
              </a:xfrm>
              <a:prstGeom prst="rect">
                <a:avLst/>
              </a:prstGeom>
              <a:solidFill>
                <a:schemeClr val="accent2"/>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0"/>
                  </a:spcAft>
                </a:pPr>
                <a:r>
                  <a:rPr lang="zh-TW" sz="1350" b="1" kern="100" dirty="0">
                    <a:solidFill>
                      <a:schemeClr val="accent6">
                        <a:lumMod val="10000"/>
                      </a:schemeClr>
                    </a:solidFill>
                    <a:effectLst/>
                    <a:ea typeface="標楷體" panose="03000509000000000000" pitchFamily="65" charset="-120"/>
                    <a:cs typeface="Times New Roman" panose="02020603050405020304" pitchFamily="18" charset="0"/>
                  </a:rPr>
                  <a:t>長照需要者</a:t>
                </a:r>
                <a:endParaRPr lang="zh-TW" sz="1200" kern="100" dirty="0">
                  <a:solidFill>
                    <a:schemeClr val="accent6">
                      <a:lumMod val="10000"/>
                    </a:schemeClr>
                  </a:solidFill>
                  <a:effectLst/>
                  <a:ea typeface="新細明體" panose="02020500000000000000" pitchFamily="18" charset="-120"/>
                  <a:cs typeface="Times New Roman" panose="02020603050405020304" pitchFamily="18" charset="0"/>
                </a:endParaRPr>
              </a:p>
            </p:txBody>
          </p:sp>
          <p:cxnSp>
            <p:nvCxnSpPr>
              <p:cNvPr id="18" name="直線接點 17"/>
              <p:cNvCxnSpPr/>
              <p:nvPr/>
            </p:nvCxnSpPr>
            <p:spPr>
              <a:xfrm>
                <a:off x="1106775" y="558800"/>
                <a:ext cx="12769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H="1">
                <a:off x="625825" y="700081"/>
                <a:ext cx="477299" cy="297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a:off x="1106775" y="711200"/>
                <a:ext cx="638499" cy="3120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a:off x="2372198" y="558801"/>
                <a:ext cx="1294889" cy="9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線單箭頭接點 21"/>
              <p:cNvCxnSpPr/>
              <p:nvPr/>
            </p:nvCxnSpPr>
            <p:spPr>
              <a:xfrm flipH="1">
                <a:off x="3685548" y="551290"/>
                <a:ext cx="40" cy="350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4" name="直線接點 23"/>
            <p:cNvCxnSpPr/>
            <p:nvPr/>
          </p:nvCxnSpPr>
          <p:spPr>
            <a:xfrm>
              <a:off x="1106775" y="2344845"/>
              <a:ext cx="0" cy="15557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 name="直線單箭頭接點 7"/>
          <p:cNvCxnSpPr>
            <a:stCxn id="14" idx="2"/>
          </p:cNvCxnSpPr>
          <p:nvPr/>
        </p:nvCxnSpPr>
        <p:spPr>
          <a:xfrm flipH="1">
            <a:off x="3219609" y="4579981"/>
            <a:ext cx="1" cy="62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51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與老人福利有關</a:t>
            </a:r>
            <a:r>
              <a:rPr lang="zh-TW" altLang="en-US" u="sng" dirty="0"/>
              <a:t>主要</a:t>
            </a:r>
            <a:r>
              <a:rPr lang="zh-TW" altLang="en-US" dirty="0"/>
              <a:t>法規</a:t>
            </a:r>
          </a:p>
        </p:txBody>
      </p:sp>
      <p:sp>
        <p:nvSpPr>
          <p:cNvPr id="3" name="內容版面配置區 2"/>
          <p:cNvSpPr>
            <a:spLocks noGrp="1"/>
          </p:cNvSpPr>
          <p:nvPr>
            <p:ph idx="1"/>
          </p:nvPr>
        </p:nvSpPr>
        <p:spPr/>
        <p:txBody>
          <a:bodyPr/>
          <a:lstStyle/>
          <a:p>
            <a:r>
              <a:rPr lang="zh-TW" altLang="en-US" sz="2400" b="1" dirty="0"/>
              <a:t>老人福利法</a:t>
            </a:r>
            <a:endParaRPr lang="en-US" altLang="zh-TW" sz="2400" b="1" dirty="0"/>
          </a:p>
          <a:p>
            <a:r>
              <a:rPr lang="zh-TW" altLang="en-US" sz="2400" b="1" dirty="0"/>
              <a:t>身心障礙者權益保障法</a:t>
            </a:r>
            <a:endParaRPr lang="en-US" altLang="zh-TW" sz="2400" b="1" dirty="0"/>
          </a:p>
          <a:p>
            <a:r>
              <a:rPr lang="zh-TW" altLang="en-US" sz="2400" b="1" dirty="0"/>
              <a:t>長期照顧服務法</a:t>
            </a:r>
            <a:endParaRPr lang="en-US" altLang="zh-TW" sz="2400" b="1" dirty="0"/>
          </a:p>
          <a:p>
            <a:r>
              <a:rPr lang="zh-TW" altLang="en-US" sz="2400" b="1" dirty="0"/>
              <a:t>護理人員法</a:t>
            </a:r>
            <a:endParaRPr lang="en-US" altLang="zh-TW" sz="2400" b="1" dirty="0"/>
          </a:p>
          <a:p>
            <a:r>
              <a:rPr lang="zh-TW" altLang="en-US" sz="2400" b="1" dirty="0"/>
              <a:t>社會救助法</a:t>
            </a:r>
            <a:endParaRPr lang="en-US" altLang="zh-TW" sz="2400" b="1" dirty="0"/>
          </a:p>
          <a:p>
            <a:r>
              <a:rPr lang="zh-TW" altLang="en-US" sz="2400" b="1" dirty="0"/>
              <a:t>國民年金法</a:t>
            </a:r>
            <a:r>
              <a:rPr lang="en-US" altLang="zh-TW" sz="2400" b="1" dirty="0"/>
              <a:t>(</a:t>
            </a:r>
            <a:r>
              <a:rPr lang="zh-TW" altLang="en-US" sz="2400" b="1" dirty="0"/>
              <a:t>及勞保、農保、老農等各種社會保險法及暫行條例</a:t>
            </a:r>
            <a:r>
              <a:rPr lang="en-US" altLang="zh-TW" sz="2400" b="1" dirty="0"/>
              <a:t>)</a:t>
            </a:r>
          </a:p>
          <a:p>
            <a:r>
              <a:rPr lang="zh-TW" altLang="en-US" sz="2400" b="1" dirty="0"/>
              <a:t>勞工退休金條例、公務人員退休法等</a:t>
            </a:r>
            <a:endParaRPr lang="en-US" altLang="zh-TW" sz="2400" b="1" dirty="0"/>
          </a:p>
          <a:p>
            <a:r>
              <a:rPr lang="zh-TW" altLang="en-US" sz="2400" b="1" dirty="0"/>
              <a:t>住宅法</a:t>
            </a:r>
            <a:endParaRPr lang="en-US" altLang="zh-TW" sz="2400" b="1" dirty="0"/>
          </a:p>
          <a:p>
            <a:r>
              <a:rPr lang="zh-TW" altLang="en-US" sz="2400" b="1" dirty="0"/>
              <a:t>民法</a:t>
            </a:r>
          </a:p>
        </p:txBody>
      </p:sp>
    </p:spTree>
    <p:extLst>
      <p:ext uri="{BB962C8B-B14F-4D97-AF65-F5344CB8AC3E}">
        <p14:creationId xmlns:p14="http://schemas.microsoft.com/office/powerpoint/2010/main" val="1357658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b="1" dirty="0"/>
              <a:t>長照給付及支付架構</a:t>
            </a:r>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solidFill>
                  <a:prstClr val="black">
                    <a:tint val="75000"/>
                  </a:prstClr>
                </a:solidFill>
              </a:rPr>
              <a:pPr>
                <a:defRPr/>
              </a:pPr>
              <a:t>30</a:t>
            </a:fld>
            <a:endParaRPr lang="zh-TW" altLang="en-US">
              <a:solidFill>
                <a:prstClr val="black">
                  <a:tint val="75000"/>
                </a:prstClr>
              </a:solidFill>
            </a:endParaRPr>
          </a:p>
        </p:txBody>
      </p:sp>
      <p:graphicFrame>
        <p:nvGraphicFramePr>
          <p:cNvPr id="5" name="資料庫圖表 4"/>
          <p:cNvGraphicFramePr/>
          <p:nvPr>
            <p:extLst>
              <p:ext uri="{D42A27DB-BD31-4B8C-83A1-F6EECF244321}">
                <p14:modId xmlns:p14="http://schemas.microsoft.com/office/powerpoint/2010/main" val="3682655021"/>
              </p:ext>
            </p:extLst>
          </p:nvPr>
        </p:nvGraphicFramePr>
        <p:xfrm>
          <a:off x="755576" y="1700808"/>
          <a:ext cx="792088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rot="1747390">
            <a:off x="3424486" y="3073673"/>
            <a:ext cx="492443" cy="2229720"/>
          </a:xfrm>
          <a:prstGeom prst="rect">
            <a:avLst/>
          </a:prstGeom>
          <a:noFill/>
        </p:spPr>
        <p:txBody>
          <a:bodyPr vert="eaVert"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給付</a:t>
            </a:r>
            <a:r>
              <a:rPr lang="en-US" altLang="zh-TW" sz="1600" b="1" dirty="0">
                <a:solidFill>
                  <a:srgbClr val="7030A0"/>
                </a:solidFill>
                <a:latin typeface="標楷體" panose="03000509000000000000" pitchFamily="65" charset="-120"/>
                <a:ea typeface="標楷體" panose="03000509000000000000" pitchFamily="65" charset="-120"/>
              </a:rPr>
              <a:t>(</a:t>
            </a:r>
            <a:r>
              <a:rPr lang="zh-TW" altLang="en-US" sz="1600" b="1" dirty="0">
                <a:solidFill>
                  <a:srgbClr val="7030A0"/>
                </a:solidFill>
                <a:latin typeface="標楷體" panose="03000509000000000000" pitchFamily="65" charset="-120"/>
                <a:ea typeface="標楷體" panose="03000509000000000000" pitchFamily="65" charset="-120"/>
              </a:rPr>
              <a:t>第</a:t>
            </a:r>
            <a:r>
              <a:rPr lang="en-US" altLang="zh-TW" sz="1600" b="1" dirty="0">
                <a:solidFill>
                  <a:srgbClr val="7030A0"/>
                </a:solidFill>
                <a:latin typeface="標楷體" panose="03000509000000000000" pitchFamily="65" charset="-120"/>
                <a:ea typeface="標楷體" panose="03000509000000000000" pitchFamily="65" charset="-120"/>
              </a:rPr>
              <a:t>2</a:t>
            </a:r>
            <a:r>
              <a:rPr lang="zh-TW" altLang="en-US" sz="1600" b="1" dirty="0">
                <a:solidFill>
                  <a:srgbClr val="7030A0"/>
                </a:solidFill>
                <a:latin typeface="標楷體" panose="03000509000000000000" pitchFamily="65" charset="-120"/>
                <a:ea typeface="標楷體" panose="03000509000000000000" pitchFamily="65" charset="-120"/>
              </a:rPr>
              <a:t>級</a:t>
            </a:r>
            <a:r>
              <a:rPr lang="en-US" altLang="zh-TW" sz="1600" b="1" dirty="0">
                <a:solidFill>
                  <a:srgbClr val="7030A0"/>
                </a:solidFill>
                <a:latin typeface="標楷體" panose="03000509000000000000" pitchFamily="65" charset="-120"/>
                <a:ea typeface="標楷體" panose="03000509000000000000" pitchFamily="65" charset="-120"/>
              </a:rPr>
              <a:t>~</a:t>
            </a:r>
            <a:r>
              <a:rPr lang="zh-TW" altLang="en-US" sz="1600" b="1" dirty="0">
                <a:solidFill>
                  <a:srgbClr val="7030A0"/>
                </a:solidFill>
                <a:latin typeface="標楷體" panose="03000509000000000000" pitchFamily="65" charset="-120"/>
                <a:ea typeface="標楷體" panose="03000509000000000000" pitchFamily="65" charset="-120"/>
              </a:rPr>
              <a:t>第</a:t>
            </a:r>
            <a:r>
              <a:rPr lang="en-US" altLang="zh-TW" sz="1600" b="1" dirty="0">
                <a:solidFill>
                  <a:srgbClr val="7030A0"/>
                </a:solidFill>
                <a:latin typeface="標楷體" panose="03000509000000000000" pitchFamily="65" charset="-120"/>
                <a:ea typeface="標楷體" panose="03000509000000000000" pitchFamily="65" charset="-120"/>
              </a:rPr>
              <a:t>8</a:t>
            </a:r>
            <a:r>
              <a:rPr lang="zh-TW" altLang="en-US" sz="1600" b="1" dirty="0">
                <a:solidFill>
                  <a:srgbClr val="7030A0"/>
                </a:solidFill>
                <a:latin typeface="標楷體" panose="03000509000000000000" pitchFamily="65" charset="-120"/>
                <a:ea typeface="標楷體" panose="03000509000000000000" pitchFamily="65" charset="-120"/>
              </a:rPr>
              <a:t>級</a:t>
            </a:r>
            <a:r>
              <a:rPr lang="en-US" altLang="zh-TW" sz="1600" b="1" dirty="0">
                <a:solidFill>
                  <a:srgbClr val="7030A0"/>
                </a:solidFill>
                <a:latin typeface="標楷體" panose="03000509000000000000" pitchFamily="65" charset="-120"/>
                <a:ea typeface="標楷體" panose="03000509000000000000" pitchFamily="65" charset="-120"/>
              </a:rPr>
              <a:t>)</a:t>
            </a:r>
            <a:endParaRPr lang="zh-TW" altLang="en-US" sz="1600" b="1" dirty="0">
              <a:solidFill>
                <a:srgbClr val="7030A0"/>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3995936" y="5282281"/>
            <a:ext cx="1008112" cy="307777"/>
          </a:xfrm>
          <a:prstGeom prst="rect">
            <a:avLst/>
          </a:prstGeom>
          <a:noFill/>
        </p:spPr>
        <p:txBody>
          <a:bodyPr wrap="square" rtlCol="0">
            <a:spAutoFit/>
          </a:bodyPr>
          <a:lstStyle/>
          <a:p>
            <a:r>
              <a:rPr lang="zh-TW" altLang="en-US" sz="1400" b="1" dirty="0">
                <a:solidFill>
                  <a:schemeClr val="accent3">
                    <a:lumMod val="75000"/>
                  </a:schemeClr>
                </a:solidFill>
                <a:latin typeface="標楷體" panose="03000509000000000000" pitchFamily="65" charset="-120"/>
                <a:ea typeface="標楷體" panose="03000509000000000000" pitchFamily="65" charset="-120"/>
              </a:rPr>
              <a:t>提供服務</a:t>
            </a:r>
          </a:p>
        </p:txBody>
      </p:sp>
      <p:sp>
        <p:nvSpPr>
          <p:cNvPr id="10" name="文字方塊 9"/>
          <p:cNvSpPr txBox="1"/>
          <p:nvPr/>
        </p:nvSpPr>
        <p:spPr>
          <a:xfrm rot="19573991">
            <a:off x="5774812" y="3130052"/>
            <a:ext cx="553998" cy="1080120"/>
          </a:xfrm>
          <a:prstGeom prst="rect">
            <a:avLst/>
          </a:prstGeom>
          <a:noFill/>
        </p:spPr>
        <p:txBody>
          <a:bodyPr vert="eaVert" wrap="square" rtlCol="0">
            <a:spAutoFit/>
          </a:bodyPr>
          <a:lstStyle/>
          <a:p>
            <a:r>
              <a:rPr lang="zh-TW" altLang="en-US" sz="2400" b="1" dirty="0">
                <a:solidFill>
                  <a:srgbClr val="FF0000"/>
                </a:solidFill>
                <a:latin typeface="標楷體" panose="03000509000000000000" pitchFamily="65" charset="-120"/>
                <a:ea typeface="標楷體" panose="03000509000000000000" pitchFamily="65" charset="-120"/>
              </a:rPr>
              <a:t>支付</a:t>
            </a:r>
          </a:p>
        </p:txBody>
      </p:sp>
      <p:sp>
        <p:nvSpPr>
          <p:cNvPr id="11" name="文字方塊 10"/>
          <p:cNvSpPr txBox="1"/>
          <p:nvPr/>
        </p:nvSpPr>
        <p:spPr>
          <a:xfrm rot="19831985">
            <a:off x="5112042" y="3292933"/>
            <a:ext cx="400110" cy="1796579"/>
          </a:xfrm>
          <a:prstGeom prst="rect">
            <a:avLst/>
          </a:prstGeom>
          <a:noFill/>
        </p:spPr>
        <p:txBody>
          <a:bodyPr vert="eaVert" wrap="square" rtlCol="0">
            <a:spAutoFit/>
          </a:bodyPr>
          <a:lstStyle/>
          <a:p>
            <a:r>
              <a:rPr lang="zh-TW" altLang="en-US" sz="1400" b="1" dirty="0">
                <a:solidFill>
                  <a:schemeClr val="accent3">
                    <a:lumMod val="75000"/>
                  </a:schemeClr>
                </a:solidFill>
                <a:latin typeface="標楷體" panose="03000509000000000000" pitchFamily="65" charset="-120"/>
                <a:ea typeface="標楷體" panose="03000509000000000000" pitchFamily="65" charset="-120"/>
              </a:rPr>
              <a:t>申請費用、服務紀錄</a:t>
            </a:r>
          </a:p>
        </p:txBody>
      </p:sp>
      <p:sp>
        <p:nvSpPr>
          <p:cNvPr id="12" name="向上箭號 11"/>
          <p:cNvSpPr/>
          <p:nvPr/>
        </p:nvSpPr>
        <p:spPr>
          <a:xfrm rot="19835556">
            <a:off x="5439869" y="2828395"/>
            <a:ext cx="162995" cy="2440351"/>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上箭號 12"/>
          <p:cNvSpPr/>
          <p:nvPr/>
        </p:nvSpPr>
        <p:spPr>
          <a:xfrm rot="1746337">
            <a:off x="2977906" y="2761603"/>
            <a:ext cx="168076" cy="2422169"/>
          </a:xfrm>
          <a:prstGeom prs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rot="1858769">
            <a:off x="2582512" y="3101426"/>
            <a:ext cx="400110" cy="1796579"/>
          </a:xfrm>
          <a:prstGeom prst="rect">
            <a:avLst/>
          </a:prstGeom>
          <a:noFill/>
        </p:spPr>
        <p:txBody>
          <a:bodyPr vert="eaVert" wrap="square" rtlCol="0">
            <a:spAutoFit/>
          </a:bodyPr>
          <a:lstStyle/>
          <a:p>
            <a:r>
              <a:rPr lang="zh-TW" altLang="en-US" sz="1400" b="1" dirty="0">
                <a:solidFill>
                  <a:srgbClr val="7030A0"/>
                </a:solidFill>
                <a:latin typeface="標楷體" panose="03000509000000000000" pitchFamily="65" charset="-120"/>
                <a:ea typeface="標楷體" panose="03000509000000000000" pitchFamily="65" charset="-120"/>
              </a:rPr>
              <a:t>申請長照服務</a:t>
            </a:r>
          </a:p>
        </p:txBody>
      </p:sp>
      <p:sp>
        <p:nvSpPr>
          <p:cNvPr id="15" name="向右箭號 14"/>
          <p:cNvSpPr/>
          <p:nvPr/>
        </p:nvSpPr>
        <p:spPr>
          <a:xfrm>
            <a:off x="3923928" y="5805264"/>
            <a:ext cx="1006587" cy="21602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923928" y="5913969"/>
            <a:ext cx="1008112" cy="307777"/>
          </a:xfrm>
          <a:prstGeom prst="rect">
            <a:avLst/>
          </a:prstGeom>
          <a:noFill/>
        </p:spPr>
        <p:txBody>
          <a:bodyPr wrap="square" rtlCol="0">
            <a:spAutoFit/>
          </a:bodyPr>
          <a:lstStyle/>
          <a:p>
            <a:r>
              <a:rPr lang="zh-TW" altLang="en-US" sz="1400" b="1" dirty="0">
                <a:solidFill>
                  <a:srgbClr val="7030A0"/>
                </a:solidFill>
                <a:latin typeface="標楷體" panose="03000509000000000000" pitchFamily="65" charset="-120"/>
                <a:ea typeface="標楷體" panose="03000509000000000000" pitchFamily="65" charset="-120"/>
              </a:rPr>
              <a:t>部分負擔</a:t>
            </a:r>
          </a:p>
        </p:txBody>
      </p:sp>
    </p:spTree>
    <p:extLst>
      <p:ext uri="{BB962C8B-B14F-4D97-AF65-F5344CB8AC3E}">
        <p14:creationId xmlns:p14="http://schemas.microsoft.com/office/powerpoint/2010/main" val="934182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給付及支付基準</a:t>
            </a:r>
          </a:p>
        </p:txBody>
      </p:sp>
      <p:sp>
        <p:nvSpPr>
          <p:cNvPr id="3" name="內容版面配置區 2"/>
          <p:cNvSpPr>
            <a:spLocks noGrp="1"/>
          </p:cNvSpPr>
          <p:nvPr>
            <p:ph idx="1"/>
          </p:nvPr>
        </p:nvSpPr>
        <p:spPr/>
        <p:txBody>
          <a:bodyPr/>
          <a:lstStyle/>
          <a:p>
            <a:r>
              <a:rPr lang="zh-TW" altLang="en-US" sz="2400" dirty="0"/>
              <a:t>公告：</a:t>
            </a:r>
            <a:r>
              <a:rPr lang="en-US" altLang="zh-TW" sz="2400" dirty="0"/>
              <a:t>106</a:t>
            </a:r>
            <a:r>
              <a:rPr lang="zh-TW" altLang="en-US" sz="2400" dirty="0"/>
              <a:t>年</a:t>
            </a:r>
            <a:r>
              <a:rPr lang="en-US" altLang="zh-TW" sz="2400" dirty="0"/>
              <a:t>12</a:t>
            </a:r>
            <a:r>
              <a:rPr lang="zh-TW" altLang="en-US" sz="2400" dirty="0"/>
              <a:t>月</a:t>
            </a:r>
            <a:r>
              <a:rPr lang="en-US" altLang="zh-TW" sz="2400" dirty="0"/>
              <a:t>29</a:t>
            </a:r>
            <a:r>
              <a:rPr lang="zh-TW" altLang="en-US" sz="2400" dirty="0"/>
              <a:t>日</a:t>
            </a:r>
            <a:r>
              <a:rPr lang="zh-TW" altLang="en-US" sz="2400" b="1" dirty="0">
                <a:solidFill>
                  <a:srgbClr val="000099"/>
                </a:solidFill>
                <a:effectLst>
                  <a:outerShdw blurRad="38100" dist="38100" dir="2700000" algn="tl">
                    <a:srgbClr val="000000">
                      <a:alpha val="43137"/>
                    </a:srgbClr>
                  </a:outerShdw>
                </a:effectLst>
              </a:rPr>
              <a:t>長期照顧（照顧服務、專業服務、交通接送服務、輔具服務及居家無障礙環境改善服務）給付及支付基準</a:t>
            </a:r>
            <a:endParaRPr lang="en-US" altLang="zh-TW" sz="2400" b="1" dirty="0">
              <a:solidFill>
                <a:srgbClr val="000099"/>
              </a:solidFill>
              <a:effectLst>
                <a:outerShdw blurRad="38100" dist="38100" dir="2700000" algn="tl">
                  <a:srgbClr val="000000">
                    <a:alpha val="43137"/>
                  </a:srgbClr>
                </a:outerShdw>
              </a:effectLst>
            </a:endParaRPr>
          </a:p>
          <a:p>
            <a:r>
              <a:rPr lang="zh-TW" altLang="en-US" sz="2400" dirty="0"/>
              <a:t>第一節 給付（總則）</a:t>
            </a:r>
            <a:endParaRPr lang="en-US" altLang="zh-TW" sz="2400" dirty="0"/>
          </a:p>
          <a:p>
            <a:pPr lvl="1"/>
            <a:r>
              <a:rPr lang="zh-TW" altLang="en-US" sz="2400" dirty="0"/>
              <a:t>長照需要等級、長照服務給付額度、部分負擔、長照服務給付額度請領資格、各類服務給付額度給付條件（給付限制）、部分負擔及自費</a:t>
            </a:r>
            <a:endParaRPr lang="en-US" altLang="zh-TW" sz="2400" dirty="0"/>
          </a:p>
          <a:p>
            <a:r>
              <a:rPr lang="zh-TW" altLang="en-US" sz="2400" dirty="0"/>
              <a:t>第二節 支付（總則）</a:t>
            </a:r>
            <a:endParaRPr lang="en-US" altLang="zh-TW" sz="2400" dirty="0"/>
          </a:p>
          <a:p>
            <a:pPr lvl="1"/>
            <a:r>
              <a:rPr lang="zh-TW" altLang="en-US" sz="2400" dirty="0"/>
              <a:t>服務完成定義、照顧組合及支付價格、新服務收載</a:t>
            </a:r>
            <a:endParaRPr lang="en-US" altLang="zh-TW" sz="2400" dirty="0"/>
          </a:p>
          <a:p>
            <a:r>
              <a:rPr lang="zh-TW" altLang="en-US" sz="2400" dirty="0"/>
              <a:t>第三節 照顧組合表</a:t>
            </a:r>
          </a:p>
        </p:txBody>
      </p:sp>
      <p:sp>
        <p:nvSpPr>
          <p:cNvPr id="4" name="投影片編號版面配置區 3"/>
          <p:cNvSpPr>
            <a:spLocks noGrp="1"/>
          </p:cNvSpPr>
          <p:nvPr>
            <p:ph type="sldNum" sz="quarter" idx="12"/>
          </p:nvPr>
        </p:nvSpPr>
        <p:spPr/>
        <p:txBody>
          <a:bodyPr/>
          <a:lstStyle/>
          <a:p>
            <a:pPr>
              <a:defRPr/>
            </a:pPr>
            <a:fld id="{7E7817B1-1FB7-499C-A42F-B15F097F628B}"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2712398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3"/>
          </a:xfrm>
        </p:spPr>
        <p:txBody>
          <a:bodyPr/>
          <a:lstStyle/>
          <a:p>
            <a:r>
              <a:rPr lang="zh-TW" altLang="en-US" b="1" dirty="0"/>
              <a:t>長照服務請領資格</a:t>
            </a:r>
          </a:p>
        </p:txBody>
      </p:sp>
      <p:sp>
        <p:nvSpPr>
          <p:cNvPr id="4" name="投影片編號版面配置區 3"/>
          <p:cNvSpPr>
            <a:spLocks noGrp="1"/>
          </p:cNvSpPr>
          <p:nvPr>
            <p:ph type="sldNum" sz="quarter" idx="12"/>
          </p:nvPr>
        </p:nvSpPr>
        <p:spPr/>
        <p:txBody>
          <a:bodyPr/>
          <a:lstStyle/>
          <a:p>
            <a:fld id="{5BEEC0E3-EB93-4E20-83AA-61639EA76843}" type="slidenum">
              <a:rPr lang="zh-TW" altLang="en-US" smtClean="0">
                <a:solidFill>
                  <a:srgbClr val="000000"/>
                </a:solidFill>
              </a:rPr>
              <a:pPr/>
              <a:t>32</a:t>
            </a:fld>
            <a:endParaRPr lang="zh-TW" altLang="en-US">
              <a:solidFill>
                <a:srgbClr val="000000"/>
              </a:solidFill>
            </a:endParaRPr>
          </a:p>
        </p:txBody>
      </p:sp>
      <p:sp>
        <p:nvSpPr>
          <p:cNvPr id="3" name="內容版面配置區 2"/>
          <p:cNvSpPr>
            <a:spLocks noGrp="1"/>
          </p:cNvSpPr>
          <p:nvPr>
            <p:ph idx="1"/>
          </p:nvPr>
        </p:nvSpPr>
        <p:spPr/>
        <p:txBody>
          <a:bodyPr/>
          <a:lstStyle/>
          <a:p>
            <a:r>
              <a:rPr lang="zh-TW" altLang="en-US" sz="2800" dirty="0"/>
              <a:t>長照服務請領資格應為長照需要等級第</a:t>
            </a:r>
            <a:r>
              <a:rPr lang="en-US" altLang="zh-TW" sz="2800" dirty="0"/>
              <a:t>2</a:t>
            </a:r>
            <a:r>
              <a:rPr lang="zh-TW" altLang="en-US" sz="2800" dirty="0"/>
              <a:t>級（含）以上者，且符合下列情形之一者：</a:t>
            </a:r>
          </a:p>
          <a:p>
            <a:pPr lvl="1"/>
            <a:r>
              <a:rPr lang="en-US" altLang="zh-TW" dirty="0"/>
              <a:t>65</a:t>
            </a:r>
            <a:r>
              <a:rPr lang="zh-TW" altLang="en-US" dirty="0"/>
              <a:t>歲以上老人；</a:t>
            </a:r>
          </a:p>
          <a:p>
            <a:pPr lvl="1"/>
            <a:r>
              <a:rPr lang="zh-TW" altLang="en-US" dirty="0"/>
              <a:t>領有身心障礙證明</a:t>
            </a:r>
            <a:r>
              <a:rPr lang="en-US" altLang="zh-TW" dirty="0"/>
              <a:t>(</a:t>
            </a:r>
            <a:r>
              <a:rPr lang="zh-TW" altLang="en-US" dirty="0"/>
              <a:t>手冊</a:t>
            </a:r>
            <a:r>
              <a:rPr lang="en-US" altLang="zh-TW" dirty="0"/>
              <a:t>)</a:t>
            </a:r>
            <a:r>
              <a:rPr lang="zh-TW" altLang="en-US" dirty="0"/>
              <a:t>者；</a:t>
            </a:r>
          </a:p>
          <a:p>
            <a:pPr lvl="1"/>
            <a:r>
              <a:rPr lang="en-US" altLang="zh-TW" dirty="0"/>
              <a:t>55-64</a:t>
            </a:r>
            <a:r>
              <a:rPr lang="zh-TW" altLang="en-US" dirty="0"/>
              <a:t>歲原住民；</a:t>
            </a:r>
          </a:p>
          <a:p>
            <a:pPr lvl="1"/>
            <a:r>
              <a:rPr lang="en-US" altLang="zh-TW" dirty="0"/>
              <a:t>50</a:t>
            </a:r>
            <a:r>
              <a:rPr lang="zh-TW" altLang="en-US" dirty="0"/>
              <a:t>歲以上失智症者</a:t>
            </a:r>
            <a:endParaRPr lang="en-US" altLang="zh-TW" dirty="0"/>
          </a:p>
          <a:p>
            <a:pPr lvl="1"/>
            <a:endParaRPr lang="en-US" altLang="zh-TW" dirty="0"/>
          </a:p>
          <a:p>
            <a:endParaRPr lang="zh-TW" altLang="en-US" sz="2400" dirty="0"/>
          </a:p>
          <a:p>
            <a:endParaRPr lang="zh-TW" altLang="en-US" sz="2400" dirty="0"/>
          </a:p>
        </p:txBody>
      </p:sp>
      <p:sp>
        <p:nvSpPr>
          <p:cNvPr id="5" name="爆炸 1 4"/>
          <p:cNvSpPr/>
          <p:nvPr/>
        </p:nvSpPr>
        <p:spPr>
          <a:xfrm>
            <a:off x="4511029" y="3717032"/>
            <a:ext cx="4392488" cy="216024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a:latin typeface="標楷體" panose="03000509000000000000" pitchFamily="65" charset="-120"/>
                <a:ea typeface="標楷體" panose="03000509000000000000" pitchFamily="65" charset="-120"/>
              </a:rPr>
              <a:t>維持原長照</a:t>
            </a:r>
            <a:r>
              <a:rPr lang="en-US" altLang="zh-TW" sz="2400" b="1" dirty="0">
                <a:latin typeface="標楷體" panose="03000509000000000000" pitchFamily="65" charset="-120"/>
                <a:ea typeface="標楷體" panose="03000509000000000000" pitchFamily="65" charset="-120"/>
              </a:rPr>
              <a:t>2.0</a:t>
            </a:r>
            <a:r>
              <a:rPr lang="zh-TW" altLang="en-US" sz="2400" b="1" dirty="0">
                <a:latin typeface="標楷體" panose="03000509000000000000" pitchFamily="65" charset="-120"/>
                <a:ea typeface="標楷體" panose="03000509000000000000" pitchFamily="65" charset="-120"/>
              </a:rPr>
              <a:t>規定</a:t>
            </a:r>
          </a:p>
        </p:txBody>
      </p:sp>
      <p:sp>
        <p:nvSpPr>
          <p:cNvPr id="7" name="文字方塊 6"/>
          <p:cNvSpPr txBox="1"/>
          <p:nvPr/>
        </p:nvSpPr>
        <p:spPr>
          <a:xfrm>
            <a:off x="1259632" y="4569380"/>
            <a:ext cx="3096344" cy="1200329"/>
          </a:xfrm>
          <a:prstGeom prst="rect">
            <a:avLst/>
          </a:prstGeom>
          <a:noFill/>
        </p:spPr>
        <p:txBody>
          <a:bodyPr wrap="square" rtlCol="0">
            <a:spAutoFit/>
          </a:bodyPr>
          <a:lstStyle/>
          <a:p>
            <a:pPr marL="0" lvl="1"/>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具身障手冊、診斷書、醫師意見書或</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CDR</a:t>
            </a:r>
            <a:r>
              <a:rPr lang="zh-TW" altLang="en-US"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分數確診相關資料</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727915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0" name="表格 79"/>
          <p:cNvGraphicFramePr>
            <a:graphicFrameLocks noGrp="1"/>
          </p:cNvGraphicFramePr>
          <p:nvPr>
            <p:extLst/>
          </p:nvPr>
        </p:nvGraphicFramePr>
        <p:xfrm>
          <a:off x="3175344" y="3157932"/>
          <a:ext cx="1730591" cy="1389638"/>
        </p:xfrm>
        <a:graphic>
          <a:graphicData uri="http://schemas.openxmlformats.org/drawingml/2006/table">
            <a:tbl>
              <a:tblPr firstRow="1" bandRow="1">
                <a:tableStyleId>{2D5ABB26-0587-4C30-8999-92F81FD0307C}</a:tableStyleId>
              </a:tblPr>
              <a:tblGrid>
                <a:gridCol w="1730591">
                  <a:extLst>
                    <a:ext uri="{9D8B030D-6E8A-4147-A177-3AD203B41FA5}">
                      <a16:colId xmlns:a16="http://schemas.microsoft.com/office/drawing/2014/main" val="20000"/>
                    </a:ext>
                  </a:extLst>
                </a:gridCol>
              </a:tblGrid>
              <a:tr h="651160">
                <a:tc>
                  <a:txBody>
                    <a:bodyPr/>
                    <a:lstStyle/>
                    <a:p>
                      <a:endParaRPr lang="en-US" altLang="zh-TW" sz="1200" dirty="0">
                        <a:latin typeface="微軟正黑體" panose="020B0604030504040204" pitchFamily="34" charset="-120"/>
                        <a:ea typeface="微軟正黑體" panose="020B0604030504040204" pitchFamily="34" charset="-120"/>
                      </a:endParaRPr>
                    </a:p>
                    <a:p>
                      <a:endParaRPr lang="en-US" altLang="zh-TW" sz="1200" dirty="0">
                        <a:latin typeface="微軟正黑體" panose="020B0604030504040204" pitchFamily="34" charset="-120"/>
                        <a:ea typeface="微軟正黑體" panose="020B0604030504040204" pitchFamily="34" charset="-12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a:solidFill>
                            <a:prstClr val="black"/>
                          </a:solidFill>
                          <a:latin typeface="微軟正黑體" panose="020B0604030504040204" pitchFamily="34" charset="-120"/>
                          <a:ea typeface="微軟正黑體" panose="020B0604030504040204" pitchFamily="34" charset="-120"/>
                        </a:rPr>
                        <a:t>若</a:t>
                      </a:r>
                      <a:r>
                        <a:rPr lang="zh-TW" altLang="zh-TW" sz="1200" kern="100" dirty="0">
                          <a:solidFill>
                            <a:prstClr val="black"/>
                          </a:solidFill>
                          <a:latin typeface="微軟正黑體" panose="020B0604030504040204" pitchFamily="34" charset="-120"/>
                          <a:ea typeface="微軟正黑體" panose="020B0604030504040204" pitchFamily="34" charset="-120"/>
                        </a:rPr>
                        <a:t>個案為舊制「重度」，可採新</a:t>
                      </a:r>
                      <a:r>
                        <a:rPr lang="en-US" altLang="zh-TW" sz="1200" kern="100" dirty="0">
                          <a:solidFill>
                            <a:prstClr val="black"/>
                          </a:solidFill>
                          <a:latin typeface="微軟正黑體" panose="020B0604030504040204" pitchFamily="34" charset="-120"/>
                          <a:ea typeface="微軟正黑體" panose="020B0604030504040204" pitchFamily="34" charset="-120"/>
                        </a:rPr>
                        <a:t>CMS</a:t>
                      </a:r>
                      <a:r>
                        <a:rPr lang="zh-TW" altLang="zh-TW" sz="1200" kern="100" dirty="0">
                          <a:solidFill>
                            <a:prstClr val="black"/>
                          </a:solidFill>
                          <a:latin typeface="微軟正黑體" panose="020B0604030504040204" pitchFamily="34" charset="-120"/>
                          <a:ea typeface="微軟正黑體" panose="020B0604030504040204" pitchFamily="34" charset="-120"/>
                        </a:rPr>
                        <a:t>第</a:t>
                      </a:r>
                      <a:r>
                        <a:rPr lang="en-US" altLang="zh-TW" sz="1200" kern="100" dirty="0">
                          <a:solidFill>
                            <a:prstClr val="black"/>
                          </a:solidFill>
                          <a:latin typeface="微軟正黑體" panose="020B0604030504040204" pitchFamily="34" charset="-120"/>
                          <a:ea typeface="微軟正黑體" panose="020B0604030504040204" pitchFamily="34" charset="-120"/>
                        </a:rPr>
                        <a:t>7</a:t>
                      </a:r>
                      <a:r>
                        <a:rPr lang="zh-TW" altLang="zh-TW" sz="1200" kern="100" dirty="0">
                          <a:solidFill>
                            <a:prstClr val="black"/>
                          </a:solidFill>
                          <a:latin typeface="微軟正黑體" panose="020B0604030504040204" pitchFamily="34" charset="-120"/>
                          <a:ea typeface="微軟正黑體" panose="020B0604030504040204" pitchFamily="34" charset="-120"/>
                        </a:rPr>
                        <a:t>級額度</a:t>
                      </a:r>
                      <a:endParaRPr lang="zh-TW" altLang="en-US" sz="1200" kern="100" dirty="0">
                        <a:solidFill>
                          <a:srgbClr val="FF0000"/>
                        </a:solidFill>
                        <a:latin typeface="微軟正黑體" pitchFamily="34" charset="-120"/>
                        <a:ea typeface="微軟正黑體" pitchFamily="34" charset="-120"/>
                        <a:cs typeface="Times New Roman"/>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Text Box 4"/>
          <p:cNvSpPr txBox="1">
            <a:spLocks noChangeArrowheads="1"/>
          </p:cNvSpPr>
          <p:nvPr/>
        </p:nvSpPr>
        <p:spPr bwMode="auto">
          <a:xfrm>
            <a:off x="2909287" y="794731"/>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Y</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7" name="Text Box 5"/>
          <p:cNvSpPr txBox="1">
            <a:spLocks noChangeArrowheads="1"/>
          </p:cNvSpPr>
          <p:nvPr/>
        </p:nvSpPr>
        <p:spPr bwMode="auto">
          <a:xfrm>
            <a:off x="6943967" y="820328"/>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N</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8" name="AutoShape 12"/>
          <p:cNvSpPr>
            <a:spLocks noChangeArrowheads="1"/>
          </p:cNvSpPr>
          <p:nvPr/>
        </p:nvSpPr>
        <p:spPr bwMode="auto">
          <a:xfrm>
            <a:off x="3707904" y="836688"/>
            <a:ext cx="2304590" cy="584164"/>
          </a:xfrm>
          <a:prstGeom prst="flowChartDecision">
            <a:avLst/>
          </a:prstGeom>
          <a:ln w="28575">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6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照管量表評估</a:t>
            </a:r>
            <a:endParaRPr kumimoji="1" 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9" name="AutoShape 13"/>
          <p:cNvSpPr>
            <a:spLocks noChangeArrowheads="1"/>
          </p:cNvSpPr>
          <p:nvPr/>
        </p:nvSpPr>
        <p:spPr bwMode="auto">
          <a:xfrm>
            <a:off x="2205809" y="1772792"/>
            <a:ext cx="1259799" cy="360064"/>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44000"/>
              </a:lnSpc>
              <a:spcBef>
                <a:spcPct val="0"/>
              </a:spcBef>
              <a:spcAft>
                <a:spcPct val="0"/>
              </a:spcAft>
              <a:buClrTx/>
              <a:buSzTx/>
              <a:buFontTx/>
              <a:buNone/>
              <a:tabLst/>
            </a:pPr>
            <a:r>
              <a:rPr kumimoji="1" lang="zh-TW" altLang="en-US" sz="1200" b="0" i="0" u="none" strike="noStrike" cap="none" normalizeH="0" baseline="0">
                <a:ln>
                  <a:noFill/>
                </a:ln>
                <a:solidFill>
                  <a:schemeClr val="tx1"/>
                </a:solidFill>
                <a:effectLst/>
                <a:latin typeface="微軟正黑體" pitchFamily="34" charset="-120"/>
                <a:ea typeface="微軟正黑體" pitchFamily="34" charset="-120"/>
                <a:cs typeface="新細明體" pitchFamily="18" charset="-120"/>
              </a:rPr>
              <a:t>有</a:t>
            </a:r>
            <a:r>
              <a:rPr kumimoji="1" lang="en-US" altLang="zh-TW" sz="1200" b="0" i="0" u="none" strike="noStrike" cap="none" normalizeH="0" baseline="0">
                <a:ln>
                  <a:noFill/>
                </a:ln>
                <a:solidFill>
                  <a:schemeClr val="tx1"/>
                </a:solidFill>
                <a:effectLst/>
                <a:latin typeface="微軟正黑體" pitchFamily="34" charset="-120"/>
                <a:ea typeface="微軟正黑體" pitchFamily="34" charset="-120"/>
                <a:cs typeface="新細明體" pitchFamily="18" charset="-120"/>
              </a:rPr>
              <a:t>CMS</a:t>
            </a:r>
            <a:r>
              <a:rPr kumimoji="1" lang="zh-TW" altLang="en-US" sz="1200" b="0" i="0" u="none" strike="noStrike" cap="none" normalizeH="0" baseline="0">
                <a:ln>
                  <a:noFill/>
                </a:ln>
                <a:solidFill>
                  <a:schemeClr val="tx1"/>
                </a:solidFill>
                <a:effectLst/>
                <a:latin typeface="微軟正黑體" pitchFamily="34" charset="-120"/>
                <a:ea typeface="微軟正黑體" pitchFamily="34" charset="-120"/>
                <a:cs typeface="新細明體" pitchFamily="18" charset="-120"/>
              </a:rPr>
              <a:t>等級</a:t>
            </a:r>
            <a:endParaRPr kumimoji="1" lang="zh-TW" sz="1800" b="0" i="0" u="none" strike="noStrike" cap="none" normalizeH="0" baseline="0">
              <a:ln>
                <a:noFill/>
              </a:ln>
              <a:solidFill>
                <a:schemeClr val="tx1"/>
              </a:solidFill>
              <a:effectLst/>
              <a:latin typeface="Arial" pitchFamily="34" charset="0"/>
              <a:ea typeface="新細明體" pitchFamily="18" charset="-120"/>
              <a:cs typeface="新細明體" pitchFamily="18" charset="-120"/>
            </a:endParaRPr>
          </a:p>
        </p:txBody>
      </p:sp>
      <p:sp>
        <p:nvSpPr>
          <p:cNvPr id="10" name="AutoShape 14"/>
          <p:cNvSpPr>
            <a:spLocks noChangeArrowheads="1"/>
          </p:cNvSpPr>
          <p:nvPr/>
        </p:nvSpPr>
        <p:spPr bwMode="auto">
          <a:xfrm>
            <a:off x="6345928" y="1772792"/>
            <a:ext cx="1259799" cy="360064"/>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44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無</a:t>
            </a: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CMS</a:t>
            </a: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等級</a:t>
            </a:r>
            <a:endParaRPr kumimoji="1" 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cxnSp>
        <p:nvCxnSpPr>
          <p:cNvPr id="11" name="AutoShape 15"/>
          <p:cNvCxnSpPr>
            <a:cxnSpLocks noChangeShapeType="1"/>
            <a:stCxn id="8" idx="1"/>
            <a:endCxn id="9" idx="0"/>
          </p:cNvCxnSpPr>
          <p:nvPr/>
        </p:nvCxnSpPr>
        <p:spPr bwMode="auto">
          <a:xfrm rot="10800000" flipV="1">
            <a:off x="2835710" y="1128770"/>
            <a:ext cx="872195" cy="644022"/>
          </a:xfrm>
          <a:prstGeom prst="bentConnector2">
            <a:avLst/>
          </a:prstGeom>
          <a:ln>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12" name="AutoShape 17"/>
          <p:cNvCxnSpPr>
            <a:cxnSpLocks noChangeShapeType="1"/>
            <a:stCxn id="8" idx="3"/>
            <a:endCxn id="10" idx="0"/>
          </p:cNvCxnSpPr>
          <p:nvPr/>
        </p:nvCxnSpPr>
        <p:spPr bwMode="auto">
          <a:xfrm>
            <a:off x="6012494" y="1128770"/>
            <a:ext cx="963334" cy="644022"/>
          </a:xfrm>
          <a:prstGeom prst="bentConnector2">
            <a:avLst/>
          </a:prstGeom>
          <a:ln>
            <a:headEn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 descr="C:\Users\hgstchen\Downloads\noun_62293_cc.png"/>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4558" r="4998" b="12977"/>
          <a:stretch/>
        </p:blipFill>
        <p:spPr bwMode="auto">
          <a:xfrm>
            <a:off x="8023816" y="3284959"/>
            <a:ext cx="489020" cy="47052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AutoShape 17"/>
          <p:cNvCxnSpPr>
            <a:cxnSpLocks noChangeShapeType="1"/>
          </p:cNvCxnSpPr>
          <p:nvPr/>
        </p:nvCxnSpPr>
        <p:spPr bwMode="auto">
          <a:xfrm>
            <a:off x="7722394" y="2816139"/>
            <a:ext cx="567750" cy="324948"/>
          </a:xfrm>
          <a:prstGeom prst="bentConnector3">
            <a:avLst>
              <a:gd name="adj1" fmla="val 99212"/>
            </a:avLst>
          </a:prstGeom>
          <a:ln>
            <a:headEnd/>
            <a:tailEnd type="triangle" w="med" len="med"/>
          </a:ln>
        </p:spPr>
        <p:style>
          <a:lnRef idx="3">
            <a:schemeClr val="accent1"/>
          </a:lnRef>
          <a:fillRef idx="0">
            <a:schemeClr val="accent1"/>
          </a:fillRef>
          <a:effectRef idx="2">
            <a:schemeClr val="accent1"/>
          </a:effectRef>
          <a:fontRef idx="minor">
            <a:schemeClr val="tx1"/>
          </a:fontRef>
        </p:style>
      </p:cxnSp>
      <p:sp>
        <p:nvSpPr>
          <p:cNvPr id="40" name="流程圖: 決策 39"/>
          <p:cNvSpPr/>
          <p:nvPr/>
        </p:nvSpPr>
        <p:spPr>
          <a:xfrm>
            <a:off x="2103579" y="2565023"/>
            <a:ext cx="1464257" cy="504056"/>
          </a:xfrm>
          <a:prstGeom prst="flowChartDecision">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1050" dirty="0">
                <a:solidFill>
                  <a:schemeClr val="tx1"/>
                </a:solidFill>
                <a:latin typeface="微軟正黑體" panose="020B0604030504040204" pitchFamily="34" charset="-120"/>
                <a:ea typeface="微軟正黑體" panose="020B0604030504040204" pitchFamily="34" charset="-120"/>
              </a:rPr>
              <a:t>是否舊制照顧服務</a:t>
            </a:r>
          </a:p>
        </p:txBody>
      </p:sp>
      <p:sp>
        <p:nvSpPr>
          <p:cNvPr id="63" name="流程圖: 決策 62"/>
          <p:cNvSpPr/>
          <p:nvPr/>
        </p:nvSpPr>
        <p:spPr>
          <a:xfrm>
            <a:off x="6201524" y="2565023"/>
            <a:ext cx="1512556" cy="504056"/>
          </a:xfrm>
          <a:prstGeom prst="flowChartDecision">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1050" dirty="0">
                <a:solidFill>
                  <a:schemeClr val="tx1"/>
                </a:solidFill>
                <a:latin typeface="微軟正黑體" panose="020B0604030504040204" pitchFamily="34" charset="-120"/>
                <a:ea typeface="微軟正黑體" panose="020B0604030504040204" pitchFamily="34" charset="-120"/>
              </a:rPr>
              <a:t>是否舊制照顧服務</a:t>
            </a:r>
          </a:p>
        </p:txBody>
      </p:sp>
      <p:cxnSp>
        <p:nvCxnSpPr>
          <p:cNvPr id="66" name="AutoShape 17"/>
          <p:cNvCxnSpPr>
            <a:cxnSpLocks noChangeShapeType="1"/>
          </p:cNvCxnSpPr>
          <p:nvPr/>
        </p:nvCxnSpPr>
        <p:spPr bwMode="auto">
          <a:xfrm>
            <a:off x="3579571" y="2817051"/>
            <a:ext cx="423734" cy="349557"/>
          </a:xfrm>
          <a:prstGeom prst="bentConnector3">
            <a:avLst>
              <a:gd name="adj1" fmla="val 97955"/>
            </a:avLst>
          </a:prstGeom>
          <a:ln>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7" name="AutoShape 15"/>
          <p:cNvCxnSpPr>
            <a:cxnSpLocks noChangeShapeType="1"/>
          </p:cNvCxnSpPr>
          <p:nvPr/>
        </p:nvCxnSpPr>
        <p:spPr bwMode="auto">
          <a:xfrm rot="10800000" flipV="1">
            <a:off x="1409609" y="2843279"/>
            <a:ext cx="687847" cy="369815"/>
          </a:xfrm>
          <a:prstGeom prst="bentConnector3">
            <a:avLst>
              <a:gd name="adj1" fmla="val 100467"/>
            </a:avLst>
          </a:prstGeom>
          <a:ln>
            <a:headEnd/>
            <a:tailEnd type="triangle" w="med" len="med"/>
          </a:ln>
        </p:spPr>
        <p:style>
          <a:lnRef idx="3">
            <a:schemeClr val="accent1"/>
          </a:lnRef>
          <a:fillRef idx="0">
            <a:schemeClr val="accent1"/>
          </a:fillRef>
          <a:effectRef idx="2">
            <a:schemeClr val="accent1"/>
          </a:effectRef>
          <a:fontRef idx="minor">
            <a:schemeClr val="tx1"/>
          </a:fontRef>
        </p:style>
      </p:cxnSp>
      <p:sp>
        <p:nvSpPr>
          <p:cNvPr id="68" name="Text Box 5"/>
          <p:cNvSpPr txBox="1">
            <a:spLocks noChangeArrowheads="1"/>
          </p:cNvSpPr>
          <p:nvPr/>
        </p:nvSpPr>
        <p:spPr bwMode="auto">
          <a:xfrm>
            <a:off x="7829458" y="2493015"/>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N</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cxnSp>
        <p:nvCxnSpPr>
          <p:cNvPr id="70" name="直線單箭頭接點 69"/>
          <p:cNvCxnSpPr>
            <a:endCxn id="40" idx="0"/>
          </p:cNvCxnSpPr>
          <p:nvPr/>
        </p:nvCxnSpPr>
        <p:spPr>
          <a:xfrm>
            <a:off x="2835707" y="2132856"/>
            <a:ext cx="1" cy="4321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3" name="直線單箭頭接點 72"/>
          <p:cNvCxnSpPr/>
          <p:nvPr/>
        </p:nvCxnSpPr>
        <p:spPr>
          <a:xfrm>
            <a:off x="6994000" y="2132856"/>
            <a:ext cx="0" cy="4496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74" name="Picture 2" descr="C:\Users\hgstchen\Downloads\noun_20828_cc.png"/>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741003" y="3221375"/>
            <a:ext cx="466390" cy="524343"/>
          </a:xfrm>
          <a:prstGeom prst="rect">
            <a:avLst/>
          </a:prstGeom>
          <a:noFill/>
          <a:extLst>
            <a:ext uri="{909E8E84-426E-40DD-AFC4-6F175D3DCCD1}">
              <a14:hiddenFill xmlns:a14="http://schemas.microsoft.com/office/drawing/2010/main">
                <a:solidFill>
                  <a:srgbClr val="FFFFFF"/>
                </a:solidFill>
              </a14:hiddenFill>
            </a:ext>
          </a:extLst>
        </p:spPr>
      </p:pic>
      <p:sp>
        <p:nvSpPr>
          <p:cNvPr id="75" name="Text Box 5"/>
          <p:cNvSpPr txBox="1">
            <a:spLocks noChangeArrowheads="1"/>
          </p:cNvSpPr>
          <p:nvPr/>
        </p:nvSpPr>
        <p:spPr bwMode="auto">
          <a:xfrm>
            <a:off x="3787285" y="2454353"/>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N</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76" name="Text Box 4"/>
          <p:cNvSpPr txBox="1">
            <a:spLocks noChangeArrowheads="1"/>
          </p:cNvSpPr>
          <p:nvPr/>
        </p:nvSpPr>
        <p:spPr bwMode="auto">
          <a:xfrm>
            <a:off x="1331640" y="2421007"/>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Y</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77" name="Text Box 4"/>
          <p:cNvSpPr txBox="1">
            <a:spLocks noChangeArrowheads="1"/>
          </p:cNvSpPr>
          <p:nvPr/>
        </p:nvSpPr>
        <p:spPr bwMode="auto">
          <a:xfrm>
            <a:off x="5427231" y="2514831"/>
            <a:ext cx="414641" cy="410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cs typeface="新細明體" pitchFamily="18" charset="-120"/>
              </a:rPr>
              <a:t>Y</a:t>
            </a:r>
            <a:endParaRPr kumimoji="1" lang="zh-TW" altLang="zh-TW"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cxnSp>
        <p:nvCxnSpPr>
          <p:cNvPr id="78" name="AutoShape 15"/>
          <p:cNvCxnSpPr>
            <a:cxnSpLocks noChangeShapeType="1"/>
          </p:cNvCxnSpPr>
          <p:nvPr/>
        </p:nvCxnSpPr>
        <p:spPr bwMode="auto">
          <a:xfrm rot="10800000" flipV="1">
            <a:off x="5514065" y="2853056"/>
            <a:ext cx="687847" cy="369815"/>
          </a:xfrm>
          <a:prstGeom prst="bentConnector3">
            <a:avLst>
              <a:gd name="adj1" fmla="val 100467"/>
            </a:avLst>
          </a:prstGeom>
          <a:ln>
            <a:headEnd/>
            <a:tailEnd type="triangle" w="med" len="med"/>
          </a:ln>
        </p:spPr>
        <p:style>
          <a:lnRef idx="3">
            <a:schemeClr val="accent1"/>
          </a:lnRef>
          <a:fillRef idx="0">
            <a:schemeClr val="accent1"/>
          </a:fillRef>
          <a:effectRef idx="2">
            <a:schemeClr val="accent1"/>
          </a:effectRef>
          <a:fontRef idx="minor">
            <a:schemeClr val="tx1"/>
          </a:fontRef>
        </p:style>
      </p:cxnSp>
      <p:graphicFrame>
        <p:nvGraphicFramePr>
          <p:cNvPr id="79" name="表格 78"/>
          <p:cNvGraphicFramePr>
            <a:graphicFrameLocks noGrp="1"/>
          </p:cNvGraphicFramePr>
          <p:nvPr>
            <p:extLst/>
          </p:nvPr>
        </p:nvGraphicFramePr>
        <p:xfrm>
          <a:off x="107504" y="3179418"/>
          <a:ext cx="3009103" cy="2193798"/>
        </p:xfrm>
        <a:graphic>
          <a:graphicData uri="http://schemas.openxmlformats.org/drawingml/2006/table">
            <a:tbl>
              <a:tblPr firstRow="1" firstCol="1" bandRow="1">
                <a:tableStyleId>{5940675A-B579-460E-94D1-54222C63F5DA}</a:tableStyleId>
              </a:tblPr>
              <a:tblGrid>
                <a:gridCol w="1176692">
                  <a:extLst>
                    <a:ext uri="{9D8B030D-6E8A-4147-A177-3AD203B41FA5}">
                      <a16:colId xmlns:a16="http://schemas.microsoft.com/office/drawing/2014/main" val="20000"/>
                    </a:ext>
                  </a:extLst>
                </a:gridCol>
                <a:gridCol w="1832411">
                  <a:extLst>
                    <a:ext uri="{9D8B030D-6E8A-4147-A177-3AD203B41FA5}">
                      <a16:colId xmlns:a16="http://schemas.microsoft.com/office/drawing/2014/main" val="20001"/>
                    </a:ext>
                  </a:extLst>
                </a:gridCol>
              </a:tblGrid>
              <a:tr h="632399">
                <a:tc>
                  <a:txBody>
                    <a:bodyPr/>
                    <a:lstStyle/>
                    <a:p>
                      <a:pPr algn="l">
                        <a:spcAft>
                          <a:spcPts val="0"/>
                        </a:spcAft>
                      </a:pPr>
                      <a:r>
                        <a:rPr lang="zh-TW" sz="1200" kern="100" dirty="0">
                          <a:effectLst/>
                          <a:latin typeface="微軟正黑體" panose="020B0604030504040204" pitchFamily="34" charset="-120"/>
                          <a:ea typeface="微軟正黑體" panose="020B0604030504040204" pitchFamily="34" charset="-120"/>
                        </a:rPr>
                        <a:t>照顧及專業服務</a:t>
                      </a:r>
                      <a:endParaRPr lang="zh-TW" sz="1200" kern="100" dirty="0">
                        <a:solidFill>
                          <a:schemeClr val="tx1"/>
                        </a:solidFill>
                        <a:effectLst/>
                        <a:latin typeface="微軟正黑體" pitchFamily="34" charset="-120"/>
                        <a:ea typeface="微軟正黑體" pitchFamily="34" charset="-120"/>
                        <a:cs typeface="Times New Roman"/>
                      </a:endParaRPr>
                    </a:p>
                  </a:txBody>
                  <a:tcPr marL="51345" marR="513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ts val="1400"/>
                        </a:lnSpc>
                        <a:spcAft>
                          <a:spcPts val="0"/>
                        </a:spcAft>
                        <a:buFont typeface="Wingdings" panose="05000000000000000000" pitchFamily="2" charset="2"/>
                        <a:buNone/>
                      </a:pPr>
                      <a:endParaRPr lang="en-US" altLang="zh-TW" sz="1200" kern="100" dirty="0">
                        <a:effectLst/>
                        <a:latin typeface="微軟正黑體" panose="020B0604030504040204" pitchFamily="34" charset="-120"/>
                        <a:ea typeface="微軟正黑體" panose="020B0604030504040204" pitchFamily="34" charset="-120"/>
                      </a:endParaRPr>
                    </a:p>
                    <a:p>
                      <a:pPr marL="171450" indent="-171450">
                        <a:lnSpc>
                          <a:spcPts val="1400"/>
                        </a:lnSpc>
                        <a:spcAft>
                          <a:spcPts val="0"/>
                        </a:spcAft>
                        <a:buFont typeface="Wingdings" panose="05000000000000000000" pitchFamily="2" charset="2"/>
                        <a:buChar char="ü"/>
                      </a:pPr>
                      <a:endParaRPr lang="en-US" altLang="zh-TW" sz="1200" kern="100" dirty="0">
                        <a:effectLst/>
                        <a:latin typeface="微軟正黑體" panose="020B0604030504040204" pitchFamily="34" charset="-120"/>
                        <a:ea typeface="微軟正黑體" panose="020B0604030504040204" pitchFamily="34" charset="-120"/>
                      </a:endParaRPr>
                    </a:p>
                    <a:p>
                      <a:pPr marL="171450" indent="-171450">
                        <a:lnSpc>
                          <a:spcPts val="1400"/>
                        </a:lnSpc>
                        <a:spcAft>
                          <a:spcPts val="0"/>
                        </a:spcAft>
                        <a:buFont typeface="Wingdings" panose="05000000000000000000" pitchFamily="2" charset="2"/>
                        <a:buChar char="ü"/>
                      </a:pPr>
                      <a:endParaRPr lang="en-US" altLang="zh-TW" sz="1200" kern="100" dirty="0">
                        <a:effectLst/>
                        <a:latin typeface="微軟正黑體" panose="020B0604030504040204" pitchFamily="34" charset="-120"/>
                        <a:ea typeface="微軟正黑體" panose="020B0604030504040204" pitchFamily="34" charset="-120"/>
                      </a:endParaRPr>
                    </a:p>
                  </a:txBody>
                  <a:tcPr marL="51345" marR="51345"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8166">
                <a:tc>
                  <a:txBody>
                    <a:bodyPr/>
                    <a:lstStyle/>
                    <a:p>
                      <a:pPr algn="l">
                        <a:spcAft>
                          <a:spcPts val="0"/>
                        </a:spcAft>
                      </a:pPr>
                      <a:r>
                        <a:rPr lang="zh-TW" sz="1200" kern="100" dirty="0">
                          <a:effectLst/>
                          <a:latin typeface="微軟正黑體" panose="020B0604030504040204" pitchFamily="34" charset="-120"/>
                          <a:ea typeface="微軟正黑體" panose="020B0604030504040204" pitchFamily="34" charset="-120"/>
                        </a:rPr>
                        <a:t>喘息服務</a:t>
                      </a:r>
                      <a:endParaRPr lang="zh-TW" sz="1200" kern="100" dirty="0">
                        <a:solidFill>
                          <a:schemeClr val="tx1"/>
                        </a:solidFill>
                        <a:effectLst/>
                        <a:latin typeface="微軟正黑體" pitchFamily="34" charset="-120"/>
                        <a:ea typeface="微軟正黑體" pitchFamily="34" charset="-120"/>
                        <a:cs typeface="Times New Roman"/>
                      </a:endParaRPr>
                    </a:p>
                  </a:txBody>
                  <a:tcPr marL="51345" marR="513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altLang="en-US" sz="1200" kern="100" dirty="0">
                          <a:effectLst/>
                          <a:latin typeface="微軟正黑體" panose="020B0604030504040204" pitchFamily="34" charset="-120"/>
                          <a:ea typeface="微軟正黑體" panose="020B0604030504040204" pitchFamily="34" charset="-120"/>
                        </a:rPr>
                        <a:t>若</a:t>
                      </a:r>
                      <a:r>
                        <a:rPr lang="zh-TW" altLang="zh-TW" sz="1200" kern="100" dirty="0">
                          <a:effectLst/>
                          <a:latin typeface="微軟正黑體" panose="020B0604030504040204" pitchFamily="34" charset="-120"/>
                          <a:ea typeface="微軟正黑體" panose="020B0604030504040204" pitchFamily="34" charset="-120"/>
                        </a:rPr>
                        <a:t>個案為舊制「重度」，可採新</a:t>
                      </a:r>
                      <a:r>
                        <a:rPr lang="en-US" altLang="zh-TW" sz="1200" kern="100" dirty="0">
                          <a:effectLst/>
                          <a:latin typeface="微軟正黑體" panose="020B0604030504040204" pitchFamily="34" charset="-120"/>
                          <a:ea typeface="微軟正黑體" panose="020B0604030504040204" pitchFamily="34" charset="-120"/>
                        </a:rPr>
                        <a:t>CMS</a:t>
                      </a:r>
                      <a:r>
                        <a:rPr lang="zh-TW" altLang="zh-TW" sz="1200" kern="100" dirty="0">
                          <a:effectLst/>
                          <a:latin typeface="微軟正黑體" panose="020B0604030504040204" pitchFamily="34" charset="-120"/>
                          <a:ea typeface="微軟正黑體" panose="020B0604030504040204" pitchFamily="34" charset="-120"/>
                        </a:rPr>
                        <a:t>第</a:t>
                      </a:r>
                      <a:r>
                        <a:rPr lang="en-US" altLang="zh-TW" sz="1200" kern="100" dirty="0">
                          <a:effectLst/>
                          <a:latin typeface="微軟正黑體" panose="020B0604030504040204" pitchFamily="34" charset="-120"/>
                          <a:ea typeface="微軟正黑體" panose="020B0604030504040204" pitchFamily="34" charset="-120"/>
                        </a:rPr>
                        <a:t>7</a:t>
                      </a:r>
                      <a:r>
                        <a:rPr lang="zh-TW" altLang="zh-TW" sz="1200" kern="100" dirty="0">
                          <a:effectLst/>
                          <a:latin typeface="微軟正黑體" panose="020B0604030504040204" pitchFamily="34" charset="-120"/>
                          <a:ea typeface="微軟正黑體" panose="020B0604030504040204" pitchFamily="34" charset="-120"/>
                        </a:rPr>
                        <a:t>級額度</a:t>
                      </a:r>
                      <a:endParaRPr lang="zh-TW" sz="1200" kern="100" dirty="0">
                        <a:solidFill>
                          <a:srgbClr val="FF0000"/>
                        </a:solidFill>
                        <a:effectLst/>
                        <a:latin typeface="微軟正黑體" pitchFamily="34" charset="-120"/>
                        <a:ea typeface="微軟正黑體" pitchFamily="34" charset="-120"/>
                        <a:cs typeface="Times New Roman"/>
                      </a:endParaRPr>
                    </a:p>
                  </a:txBody>
                  <a:tcPr marL="51345" marR="51345"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33233">
                <a:tc>
                  <a:txBody>
                    <a:bodyPr/>
                    <a:lstStyle/>
                    <a:p>
                      <a:pPr algn="l">
                        <a:spcAft>
                          <a:spcPts val="0"/>
                        </a:spcAft>
                      </a:pPr>
                      <a:r>
                        <a:rPr lang="zh-TW" altLang="en-US" sz="1200" kern="100" dirty="0">
                          <a:solidFill>
                            <a:schemeClr val="tx1"/>
                          </a:solidFill>
                          <a:effectLst/>
                          <a:latin typeface="微軟正黑體" pitchFamily="34" charset="-120"/>
                          <a:ea typeface="微軟正黑體" pitchFamily="34" charset="-120"/>
                          <a:cs typeface="Times New Roman"/>
                        </a:rPr>
                        <a:t>交通接送服務</a:t>
                      </a:r>
                      <a:endParaRPr lang="en-US" altLang="zh-TW" sz="1200" kern="100" dirty="0">
                        <a:solidFill>
                          <a:schemeClr val="tx1"/>
                        </a:solidFill>
                        <a:effectLst/>
                        <a:latin typeface="微軟正黑體" pitchFamily="34" charset="-120"/>
                        <a:ea typeface="微軟正黑體" pitchFamily="34" charset="-120"/>
                        <a:cs typeface="Times New Roman"/>
                      </a:endParaRPr>
                    </a:p>
                    <a:p>
                      <a:pPr algn="l">
                        <a:spcAft>
                          <a:spcPts val="0"/>
                        </a:spcAft>
                      </a:pPr>
                      <a:r>
                        <a:rPr lang="zh-TW" altLang="en-US" sz="1200" kern="100" dirty="0">
                          <a:solidFill>
                            <a:schemeClr val="tx1"/>
                          </a:solidFill>
                          <a:effectLst/>
                          <a:latin typeface="微軟正黑體" pitchFamily="34" charset="-120"/>
                          <a:ea typeface="微軟正黑體" pitchFamily="34" charset="-120"/>
                          <a:cs typeface="Times New Roman"/>
                        </a:rPr>
                        <a:t>輔具服務及居家無障礙環境改善服務</a:t>
                      </a:r>
                      <a:endParaRPr lang="zh-TW" sz="1200" kern="100" dirty="0">
                        <a:solidFill>
                          <a:schemeClr val="tx1"/>
                        </a:solidFill>
                        <a:effectLst/>
                        <a:latin typeface="微軟正黑體" pitchFamily="34" charset="-120"/>
                        <a:ea typeface="微軟正黑體" pitchFamily="34" charset="-120"/>
                        <a:cs typeface="Times New Roman"/>
                      </a:endParaRPr>
                    </a:p>
                  </a:txBody>
                  <a:tcPr marL="51345" marR="513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zh-TW" sz="1200" kern="100" dirty="0">
                        <a:solidFill>
                          <a:srgbClr val="FF0000"/>
                        </a:solidFill>
                        <a:effectLst/>
                        <a:latin typeface="微軟正黑體" pitchFamily="34" charset="-120"/>
                        <a:ea typeface="微軟正黑體" pitchFamily="34" charset="-120"/>
                        <a:cs typeface="Times New Roman"/>
                      </a:endParaRPr>
                    </a:p>
                  </a:txBody>
                  <a:tcPr marL="51345" marR="51345"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83" name="Picture 2" descr="C:\Users\hgstchen\Downloads\noun_20828_cc.png"/>
          <p:cNvPicPr>
            <a:picLocks noChangeAspect="1" noChangeArrowheads="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399080" y="3275545"/>
            <a:ext cx="418209" cy="470173"/>
          </a:xfrm>
          <a:prstGeom prst="rect">
            <a:avLst/>
          </a:prstGeom>
          <a:noFill/>
          <a:extLst>
            <a:ext uri="{909E8E84-426E-40DD-AFC4-6F175D3DCCD1}">
              <a14:hiddenFill xmlns:a14="http://schemas.microsoft.com/office/drawing/2010/main">
                <a:solidFill>
                  <a:srgbClr val="FFFFFF"/>
                </a:solidFill>
              </a14:hiddenFill>
            </a:ext>
          </a:extLst>
        </p:spPr>
      </p:pic>
      <p:sp>
        <p:nvSpPr>
          <p:cNvPr id="84" name="文字方塊 83"/>
          <p:cNvSpPr txBox="1"/>
          <p:nvPr/>
        </p:nvSpPr>
        <p:spPr>
          <a:xfrm>
            <a:off x="1633296" y="3344920"/>
            <a:ext cx="629880" cy="338554"/>
          </a:xfrm>
          <a:prstGeom prst="rect">
            <a:avLst/>
          </a:prstGeom>
          <a:noFill/>
        </p:spPr>
        <p:txBody>
          <a:bodyPr wrap="square" rtlCol="0">
            <a:spAutoFit/>
          </a:bodyPr>
          <a:lstStyle/>
          <a:p>
            <a:r>
              <a:rPr lang="en-US" altLang="zh-TW" sz="1600" dirty="0">
                <a:solidFill>
                  <a:schemeClr val="accent5">
                    <a:lumMod val="50000"/>
                  </a:schemeClr>
                </a:solidFill>
                <a:latin typeface="Times New Roman" panose="02020603050405020304" pitchFamily="18" charset="0"/>
                <a:cs typeface="Times New Roman" panose="02020603050405020304" pitchFamily="18" charset="0"/>
              </a:rPr>
              <a:t>385</a:t>
            </a:r>
            <a:endParaRPr lang="zh-TW" alt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94" name="表格 93"/>
          <p:cNvGraphicFramePr>
            <a:graphicFrameLocks noGrp="1"/>
          </p:cNvGraphicFramePr>
          <p:nvPr>
            <p:extLst/>
          </p:nvPr>
        </p:nvGraphicFramePr>
        <p:xfrm>
          <a:off x="5071488" y="3325580"/>
          <a:ext cx="1642932" cy="1798054"/>
        </p:xfrm>
        <a:graphic>
          <a:graphicData uri="http://schemas.openxmlformats.org/drawingml/2006/table">
            <a:tbl>
              <a:tblPr firstRow="1" firstCol="1" bandRow="1">
                <a:tableStyleId>{5940675A-B579-460E-94D1-54222C63F5DA}</a:tableStyleId>
              </a:tblPr>
              <a:tblGrid>
                <a:gridCol w="1642932">
                  <a:extLst>
                    <a:ext uri="{9D8B030D-6E8A-4147-A177-3AD203B41FA5}">
                      <a16:colId xmlns:a16="http://schemas.microsoft.com/office/drawing/2014/main" val="20000"/>
                    </a:ext>
                  </a:extLst>
                </a:gridCol>
              </a:tblGrid>
              <a:tr h="529334">
                <a:tc>
                  <a:txBody>
                    <a:bodyPr/>
                    <a:lstStyle/>
                    <a:p>
                      <a:pPr marL="0" indent="0">
                        <a:lnSpc>
                          <a:spcPts val="1400"/>
                        </a:lnSpc>
                        <a:spcAft>
                          <a:spcPts val="0"/>
                        </a:spcAft>
                        <a:buFont typeface="Wingdings" panose="05000000000000000000" pitchFamily="2" charset="2"/>
                        <a:buNone/>
                      </a:pPr>
                      <a:endParaRPr lang="en-US" altLang="zh-TW" sz="1200" kern="100" dirty="0">
                        <a:effectLst/>
                        <a:latin typeface="微軟正黑體" panose="020B0604030504040204" pitchFamily="34" charset="-120"/>
                        <a:ea typeface="微軟正黑體" panose="020B0604030504040204" pitchFamily="34" charset="-120"/>
                      </a:endParaRPr>
                    </a:p>
                    <a:p>
                      <a:pPr marL="171450" indent="-171450">
                        <a:lnSpc>
                          <a:spcPts val="1400"/>
                        </a:lnSpc>
                        <a:spcAft>
                          <a:spcPts val="0"/>
                        </a:spcAft>
                        <a:buFont typeface="Wingdings" panose="05000000000000000000" pitchFamily="2" charset="2"/>
                        <a:buChar char="ü"/>
                      </a:pPr>
                      <a:endParaRPr lang="en-US" altLang="zh-TW" sz="1200" kern="100" dirty="0">
                        <a:effectLst/>
                        <a:latin typeface="微軟正黑體" panose="020B0604030504040204" pitchFamily="34" charset="-120"/>
                        <a:ea typeface="微軟正黑體" panose="020B0604030504040204" pitchFamily="34" charset="-120"/>
                      </a:endParaRPr>
                    </a:p>
                    <a:p>
                      <a:pPr marL="171450" indent="-171450">
                        <a:lnSpc>
                          <a:spcPts val="1400"/>
                        </a:lnSpc>
                        <a:spcAft>
                          <a:spcPts val="0"/>
                        </a:spcAft>
                        <a:buFont typeface="Wingdings" panose="05000000000000000000" pitchFamily="2" charset="2"/>
                        <a:buChar char="ü"/>
                      </a:pPr>
                      <a:endParaRPr lang="en-US" altLang="zh-TW" sz="1200" kern="100" dirty="0">
                        <a:effectLst/>
                        <a:latin typeface="微軟正黑體" panose="020B0604030504040204" pitchFamily="34" charset="-120"/>
                        <a:ea typeface="微軟正黑體" panose="020B0604030504040204" pitchFamily="34" charset="-120"/>
                      </a:endParaRPr>
                    </a:p>
                  </a:txBody>
                  <a:tcPr marL="51345" marR="513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6014">
                <a:tc>
                  <a:txBody>
                    <a:bodyPr/>
                    <a:lstStyle/>
                    <a:p>
                      <a:pPr algn="l">
                        <a:spcAft>
                          <a:spcPts val="0"/>
                        </a:spcAft>
                      </a:pPr>
                      <a:r>
                        <a:rPr lang="zh-TW" altLang="en-US" sz="1200" kern="100" dirty="0">
                          <a:effectLst/>
                          <a:latin typeface="微軟正黑體" panose="020B0604030504040204" pitchFamily="34" charset="-120"/>
                          <a:ea typeface="微軟正黑體" panose="020B0604030504040204" pitchFamily="34" charset="-120"/>
                        </a:rPr>
                        <a:t>若</a:t>
                      </a:r>
                      <a:r>
                        <a:rPr lang="zh-TW" altLang="zh-TW" sz="1200" kern="100" dirty="0">
                          <a:effectLst/>
                          <a:latin typeface="微軟正黑體" panose="020B0604030504040204" pitchFamily="34" charset="-120"/>
                          <a:ea typeface="微軟正黑體" panose="020B0604030504040204" pitchFamily="34" charset="-120"/>
                        </a:rPr>
                        <a:t>個案為舊制「重度」，可採新</a:t>
                      </a:r>
                      <a:r>
                        <a:rPr lang="en-US" altLang="zh-TW" sz="1200" kern="100" dirty="0">
                          <a:effectLst/>
                          <a:latin typeface="微軟正黑體" panose="020B0604030504040204" pitchFamily="34" charset="-120"/>
                          <a:ea typeface="微軟正黑體" panose="020B0604030504040204" pitchFamily="34" charset="-120"/>
                        </a:rPr>
                        <a:t>CMS</a:t>
                      </a:r>
                      <a:r>
                        <a:rPr lang="zh-TW" altLang="zh-TW" sz="1200" kern="100" dirty="0">
                          <a:effectLst/>
                          <a:latin typeface="微軟正黑體" panose="020B0604030504040204" pitchFamily="34" charset="-120"/>
                          <a:ea typeface="微軟正黑體" panose="020B0604030504040204" pitchFamily="34" charset="-120"/>
                        </a:rPr>
                        <a:t>第</a:t>
                      </a:r>
                      <a:r>
                        <a:rPr lang="en-US" altLang="zh-TW" sz="1200" kern="100" dirty="0">
                          <a:effectLst/>
                          <a:latin typeface="微軟正黑體" panose="020B0604030504040204" pitchFamily="34" charset="-120"/>
                          <a:ea typeface="微軟正黑體" panose="020B0604030504040204" pitchFamily="34" charset="-120"/>
                        </a:rPr>
                        <a:t>7</a:t>
                      </a:r>
                      <a:r>
                        <a:rPr lang="zh-TW" altLang="zh-TW" sz="1200" kern="100" dirty="0">
                          <a:effectLst/>
                          <a:latin typeface="微軟正黑體" panose="020B0604030504040204" pitchFamily="34" charset="-120"/>
                          <a:ea typeface="微軟正黑體" panose="020B0604030504040204" pitchFamily="34" charset="-120"/>
                        </a:rPr>
                        <a:t>級額度</a:t>
                      </a:r>
                      <a:endParaRPr lang="zh-TW" sz="1200" kern="100" dirty="0">
                        <a:solidFill>
                          <a:srgbClr val="FF0000"/>
                        </a:solidFill>
                        <a:effectLst/>
                        <a:latin typeface="微軟正黑體" pitchFamily="34" charset="-120"/>
                        <a:ea typeface="微軟正黑體" pitchFamily="34" charset="-120"/>
                        <a:cs typeface="Times New Roman"/>
                      </a:endParaRPr>
                    </a:p>
                  </a:txBody>
                  <a:tcPr marL="51345" marR="5134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9453">
                <a:tc>
                  <a:txBody>
                    <a:bodyPr/>
                    <a:lstStyle/>
                    <a:p>
                      <a:pPr algn="l">
                        <a:spcAft>
                          <a:spcPts val="0"/>
                        </a:spcAft>
                      </a:pPr>
                      <a:endParaRPr lang="en-US" altLang="zh-TW" sz="1200" kern="100" dirty="0">
                        <a:solidFill>
                          <a:srgbClr val="FF0000"/>
                        </a:solidFill>
                        <a:effectLst/>
                        <a:latin typeface="微軟正黑體" pitchFamily="34" charset="-120"/>
                        <a:ea typeface="微軟正黑體" pitchFamily="34" charset="-120"/>
                        <a:cs typeface="Times New Roman"/>
                      </a:endParaRPr>
                    </a:p>
                    <a:p>
                      <a:pPr algn="l">
                        <a:spcAft>
                          <a:spcPts val="0"/>
                        </a:spcAft>
                      </a:pPr>
                      <a:endParaRPr lang="en-US" altLang="zh-TW" sz="1200" kern="100" dirty="0">
                        <a:solidFill>
                          <a:srgbClr val="FF0000"/>
                        </a:solidFill>
                        <a:effectLst/>
                        <a:latin typeface="微軟正黑體" pitchFamily="34" charset="-120"/>
                        <a:ea typeface="微軟正黑體" pitchFamily="34" charset="-120"/>
                        <a:cs typeface="Times New Roman"/>
                      </a:endParaRPr>
                    </a:p>
                    <a:p>
                      <a:pPr algn="l">
                        <a:spcAft>
                          <a:spcPts val="0"/>
                        </a:spcAft>
                      </a:pPr>
                      <a:endParaRPr lang="zh-TW" sz="1200" kern="100" dirty="0">
                        <a:solidFill>
                          <a:srgbClr val="FF0000"/>
                        </a:solidFill>
                        <a:effectLst/>
                        <a:latin typeface="微軟正黑體" pitchFamily="34" charset="-120"/>
                        <a:ea typeface="微軟正黑體" pitchFamily="34" charset="-120"/>
                        <a:cs typeface="Times New Roman"/>
                      </a:endParaRPr>
                    </a:p>
                  </a:txBody>
                  <a:tcPr marL="51345" marR="5134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99" name="Picture 2" descr="C:\Users\hgstchen\Downloads\noun_20828_cc.png"/>
          <p:cNvPicPr>
            <a:picLocks noChangeAspect="1" noChangeArrowheads="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262449" y="3322529"/>
            <a:ext cx="385103" cy="432953"/>
          </a:xfrm>
          <a:prstGeom prst="rect">
            <a:avLst/>
          </a:prstGeom>
          <a:noFill/>
          <a:extLst>
            <a:ext uri="{909E8E84-426E-40DD-AFC4-6F175D3DCCD1}">
              <a14:hiddenFill xmlns:a14="http://schemas.microsoft.com/office/drawing/2010/main">
                <a:solidFill>
                  <a:srgbClr val="FFFFFF"/>
                </a:solidFill>
              </a14:hiddenFill>
            </a:ext>
          </a:extLst>
        </p:spPr>
      </p:pic>
      <p:sp>
        <p:nvSpPr>
          <p:cNvPr id="100" name="文字方塊 99"/>
          <p:cNvSpPr txBox="1"/>
          <p:nvPr/>
        </p:nvSpPr>
        <p:spPr>
          <a:xfrm>
            <a:off x="5360905" y="3344920"/>
            <a:ext cx="943837" cy="338554"/>
          </a:xfrm>
          <a:prstGeom prst="rect">
            <a:avLst/>
          </a:prstGeom>
          <a:noFill/>
        </p:spPr>
        <p:txBody>
          <a:bodyPr wrap="square" rtlCol="0">
            <a:spAutoFit/>
          </a:bodyPr>
          <a:lstStyle/>
          <a:p>
            <a:r>
              <a:rPr lang="en-US" altLang="zh-TW" sz="1600" dirty="0">
                <a:solidFill>
                  <a:schemeClr val="accent5">
                    <a:lumMod val="50000"/>
                  </a:schemeClr>
                </a:solidFill>
                <a:latin typeface="Times New Roman" panose="02020603050405020304" pitchFamily="18" charset="0"/>
                <a:cs typeface="Times New Roman" panose="02020603050405020304" pitchFamily="18" charset="0"/>
              </a:rPr>
              <a:t>385</a:t>
            </a:r>
            <a:endParaRPr lang="zh-TW" alt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5" name="Picture 2" descr="C:\Users\hgstchen\Downloads\noun_20828_cc.png"/>
          <p:cNvPicPr>
            <a:picLocks noChangeAspect="1" noChangeArrowheads="1"/>
          </p:cNvPicPr>
          <p:nvPr/>
        </p:nvPicPr>
        <p:blipFill rotWithShape="1">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409608" y="4726876"/>
            <a:ext cx="449616" cy="50548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 descr="C:\Users\hgstchen\Downloads\noun_62293_cc.png"/>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4558" r="4998" b="12977"/>
          <a:stretch/>
        </p:blipFill>
        <p:spPr bwMode="auto">
          <a:xfrm>
            <a:off x="8023816" y="4005039"/>
            <a:ext cx="489020" cy="47052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C:\Users\hgstchen\Downloads\noun_62293_cc.png"/>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l="4558" r="4998" b="12977"/>
          <a:stretch/>
        </p:blipFill>
        <p:spPr bwMode="auto">
          <a:xfrm>
            <a:off x="8038852" y="4725119"/>
            <a:ext cx="489020" cy="47052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hgstchen\Downloads\noun_20828_cc.png"/>
          <p:cNvPicPr>
            <a:picLocks noChangeAspect="1" noChangeArrowheads="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779019" y="4637451"/>
            <a:ext cx="464756" cy="52250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C:\Users\hgstchen\Downloads\noun_20828_cc.png"/>
          <p:cNvPicPr>
            <a:picLocks noChangeAspect="1" noChangeArrowheads="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287512" y="4690681"/>
            <a:ext cx="385103" cy="432953"/>
          </a:xfrm>
          <a:prstGeom prst="rect">
            <a:avLst/>
          </a:prstGeom>
          <a:noFill/>
          <a:extLst>
            <a:ext uri="{909E8E84-426E-40DD-AFC4-6F175D3DCCD1}">
              <a14:hiddenFill xmlns:a14="http://schemas.microsoft.com/office/drawing/2010/main">
                <a:solidFill>
                  <a:srgbClr val="FFFFFF"/>
                </a:solidFill>
              </a14:hiddenFill>
            </a:ext>
          </a:extLst>
        </p:spPr>
      </p:pic>
      <p:sp>
        <p:nvSpPr>
          <p:cNvPr id="123" name="文字方塊 122"/>
          <p:cNvSpPr txBox="1"/>
          <p:nvPr/>
        </p:nvSpPr>
        <p:spPr>
          <a:xfrm>
            <a:off x="5423795" y="4713072"/>
            <a:ext cx="943837" cy="338554"/>
          </a:xfrm>
          <a:prstGeom prst="rect">
            <a:avLst/>
          </a:prstGeom>
          <a:noFill/>
        </p:spPr>
        <p:txBody>
          <a:bodyPr wrap="square" rtlCol="0">
            <a:spAutoFit/>
          </a:bodyPr>
          <a:lstStyle/>
          <a:p>
            <a:r>
              <a:rPr lang="en-US" altLang="zh-TW" sz="1600" dirty="0">
                <a:solidFill>
                  <a:schemeClr val="accent5">
                    <a:lumMod val="50000"/>
                  </a:schemeClr>
                </a:solidFill>
                <a:latin typeface="Times New Roman" panose="02020603050405020304" pitchFamily="18" charset="0"/>
                <a:cs typeface="Times New Roman" panose="02020603050405020304" pitchFamily="18" charset="0"/>
              </a:rPr>
              <a:t>385</a:t>
            </a:r>
            <a:endParaRPr lang="zh-TW" alt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文字方塊 1"/>
          <p:cNvSpPr txBox="1"/>
          <p:nvPr/>
        </p:nvSpPr>
        <p:spPr>
          <a:xfrm>
            <a:off x="179512" y="5373216"/>
            <a:ext cx="4647426" cy="276999"/>
          </a:xfrm>
          <a:prstGeom prst="rect">
            <a:avLst/>
          </a:prstGeom>
          <a:noFill/>
        </p:spPr>
        <p:txBody>
          <a:bodyPr wrap="none" rtlCol="0">
            <a:spAutoFit/>
          </a:bodyPr>
          <a:lstStyle/>
          <a:p>
            <a:r>
              <a:rPr lang="zh-TW" altLang="en-US" sz="1200" dirty="0">
                <a:latin typeface="微軟正黑體" panose="020B0604030504040204" pitchFamily="34" charset="-120"/>
                <a:ea typeface="微軟正黑體" panose="020B0604030504040204" pitchFamily="34" charset="-120"/>
              </a:rPr>
              <a:t>註：因應給付支付新制之實施，保障個案使用原服務額度之權利。</a:t>
            </a:r>
          </a:p>
        </p:txBody>
      </p:sp>
      <p:graphicFrame>
        <p:nvGraphicFramePr>
          <p:cNvPr id="44" name="表格 43"/>
          <p:cNvGraphicFramePr>
            <a:graphicFrameLocks noGrp="1"/>
          </p:cNvGraphicFramePr>
          <p:nvPr>
            <p:extLst/>
          </p:nvPr>
        </p:nvGraphicFramePr>
        <p:xfrm>
          <a:off x="35496" y="6021288"/>
          <a:ext cx="8903617" cy="864096"/>
        </p:xfrm>
        <a:graphic>
          <a:graphicData uri="http://schemas.openxmlformats.org/drawingml/2006/table">
            <a:tbl>
              <a:tblPr firstRow="1" bandRow="1">
                <a:tableStyleId>{2D5ABB26-0587-4C30-8999-92F81FD0307C}</a:tableStyleId>
              </a:tblPr>
              <a:tblGrid>
                <a:gridCol w="563784">
                  <a:extLst>
                    <a:ext uri="{9D8B030D-6E8A-4147-A177-3AD203B41FA5}">
                      <a16:colId xmlns:a16="http://schemas.microsoft.com/office/drawing/2014/main" val="20000"/>
                    </a:ext>
                  </a:extLst>
                </a:gridCol>
                <a:gridCol w="15964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2854945">
                  <a:extLst>
                    <a:ext uri="{9D8B030D-6E8A-4147-A177-3AD203B41FA5}">
                      <a16:colId xmlns:a16="http://schemas.microsoft.com/office/drawing/2014/main" val="20005"/>
                    </a:ext>
                  </a:extLst>
                </a:gridCol>
              </a:tblGrid>
              <a:tr h="864096">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新</a:t>
                      </a:r>
                      <a:r>
                        <a:rPr lang="en-US" altLang="zh-TW" sz="1200" dirty="0">
                          <a:latin typeface="微軟正黑體" pitchFamily="34" charset="-120"/>
                          <a:ea typeface="微軟正黑體" pitchFamily="34" charset="-120"/>
                        </a:rPr>
                        <a:t>CMS</a:t>
                      </a:r>
                      <a:r>
                        <a:rPr lang="zh-TW" altLang="en-US" sz="1200" dirty="0">
                          <a:latin typeface="微軟正黑體" pitchFamily="34" charset="-120"/>
                          <a:ea typeface="微軟正黑體" pitchFamily="34" charset="-120"/>
                        </a:rPr>
                        <a:t>額度及時數</a:t>
                      </a:r>
                    </a:p>
                    <a:p>
                      <a:endParaRPr lang="zh-TW" altLang="en-US" dirty="0"/>
                    </a:p>
                  </a:txBody>
                  <a:tcPr/>
                </a:tc>
                <a:tc>
                  <a:txBody>
                    <a:bodyPr/>
                    <a:lstStyle/>
                    <a:p>
                      <a:endParaRPr lang="zh-TW" altLang="en-US" dirty="0"/>
                    </a:p>
                  </a:txBody>
                  <a:tcPr/>
                </a:tc>
                <a:tc>
                  <a:txBody>
                    <a:bodyPr/>
                    <a:lstStyle/>
                    <a:p>
                      <a:r>
                        <a:rPr lang="zh-TW" altLang="en-US" sz="1200" dirty="0">
                          <a:latin typeface="微軟正黑體" pitchFamily="34" charset="-120"/>
                          <a:ea typeface="微軟正黑體" pitchFamily="34" charset="-120"/>
                        </a:rPr>
                        <a:t>舊制居服核定轉換時數</a:t>
                      </a:r>
                    </a:p>
                  </a:txBody>
                  <a:tcPr/>
                </a:tc>
                <a:tc>
                  <a:txBody>
                    <a:bodyPr/>
                    <a:lstStyle/>
                    <a:p>
                      <a:endParaRPr lang="zh-TW" altLang="en-US" sz="12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a:effectLst/>
                          <a:latin typeface="微軟正黑體" pitchFamily="34" charset="-120"/>
                          <a:ea typeface="微軟正黑體" pitchFamily="34" charset="-120"/>
                        </a:rPr>
                        <a:t>舊制居服</a:t>
                      </a:r>
                      <a:r>
                        <a:rPr lang="zh-TW" altLang="zh-TW" sz="1200" kern="100" dirty="0">
                          <a:effectLst/>
                          <a:latin typeface="微軟正黑體" pitchFamily="34" charset="-120"/>
                          <a:ea typeface="微軟正黑體" pitchFamily="34" charset="-120"/>
                        </a:rPr>
                        <a:t>核定時數</a:t>
                      </a:r>
                      <a:r>
                        <a:rPr lang="en-US" altLang="zh-TW" sz="1200" kern="100" dirty="0">
                          <a:effectLst/>
                          <a:latin typeface="微軟正黑體" pitchFamily="34" charset="-120"/>
                          <a:ea typeface="微軟正黑體" pitchFamily="34" charset="-120"/>
                        </a:rPr>
                        <a:t>*385</a:t>
                      </a:r>
                      <a:r>
                        <a:rPr lang="zh-TW" altLang="zh-TW" sz="1200" kern="100" dirty="0">
                          <a:effectLst/>
                          <a:latin typeface="微軟正黑體" pitchFamily="34" charset="-120"/>
                          <a:ea typeface="微軟正黑體" pitchFamily="34" charset="-120"/>
                        </a:rPr>
                        <a:t>換算較接近的</a:t>
                      </a:r>
                      <a:r>
                        <a:rPr lang="en-US" altLang="zh-TW" sz="1200" kern="100" dirty="0">
                          <a:effectLst/>
                          <a:latin typeface="微軟正黑體" pitchFamily="34" charset="-120"/>
                          <a:ea typeface="微軟正黑體" pitchFamily="34" charset="-120"/>
                        </a:rPr>
                        <a:t>CMS</a:t>
                      </a:r>
                      <a:r>
                        <a:rPr lang="zh-TW" altLang="zh-TW" sz="1200" kern="100" dirty="0">
                          <a:effectLst/>
                          <a:latin typeface="微軟正黑體" pitchFamily="34" charset="-120"/>
                          <a:ea typeface="微軟正黑體" pitchFamily="34" charset="-120"/>
                        </a:rPr>
                        <a:t>等級</a:t>
                      </a:r>
                      <a:r>
                        <a:rPr lang="zh-TW" altLang="en-US" sz="1200" kern="100" dirty="0">
                          <a:effectLst/>
                          <a:latin typeface="微軟正黑體" pitchFamily="34" charset="-120"/>
                          <a:ea typeface="微軟正黑體" pitchFamily="34" charset="-120"/>
                        </a:rPr>
                        <a:t>，若舊制居服</a:t>
                      </a:r>
                      <a:r>
                        <a:rPr lang="zh-TW" altLang="zh-TW" sz="1200" kern="100" dirty="0">
                          <a:effectLst/>
                          <a:latin typeface="微軟正黑體" pitchFamily="34" charset="-120"/>
                          <a:ea typeface="微軟正黑體" pitchFamily="34" charset="-120"/>
                        </a:rPr>
                        <a:t>核定時數</a:t>
                      </a:r>
                      <a:r>
                        <a:rPr lang="en-US" altLang="zh-TW" sz="1200" kern="100" dirty="0">
                          <a:effectLst/>
                          <a:latin typeface="微軟正黑體" pitchFamily="34" charset="-120"/>
                          <a:ea typeface="微軟正黑體" pitchFamily="34" charset="-120"/>
                        </a:rPr>
                        <a:t>*385</a:t>
                      </a:r>
                      <a:r>
                        <a:rPr lang="zh-TW" altLang="en-US" sz="1200" kern="100" dirty="0">
                          <a:effectLst/>
                          <a:latin typeface="微軟正黑體" pitchFamily="34" charset="-120"/>
                          <a:ea typeface="微軟正黑體" pitchFamily="34" charset="-120"/>
                        </a:rPr>
                        <a:t>額度較優，則可讓個案選擇</a:t>
                      </a:r>
                      <a:endParaRPr lang="zh-TW" altLang="en-US" sz="1200" dirty="0">
                        <a:latin typeface="微軟正黑體" pitchFamily="34" charset="-120"/>
                        <a:ea typeface="微軟正黑體" pitchFamily="34" charset="-120"/>
                      </a:endParaRPr>
                    </a:p>
                    <a:p>
                      <a:endParaRPr lang="zh-TW" altLang="en-US" sz="1200"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45" name="表格 44"/>
          <p:cNvGraphicFramePr>
            <a:graphicFrameLocks noGrp="1"/>
          </p:cNvGraphicFramePr>
          <p:nvPr>
            <p:extLst/>
          </p:nvPr>
        </p:nvGraphicFramePr>
        <p:xfrm>
          <a:off x="3180398" y="6332397"/>
          <a:ext cx="1895658" cy="439852"/>
        </p:xfrm>
        <a:graphic>
          <a:graphicData uri="http://schemas.openxmlformats.org/drawingml/2006/table">
            <a:tbl>
              <a:tblPr firstRow="1" firstCol="1" bandRow="1">
                <a:tableStyleId>{2D5ABB26-0587-4C30-8999-92F81FD0307C}</a:tableStyleId>
              </a:tblPr>
              <a:tblGrid>
                <a:gridCol w="497296">
                  <a:extLst>
                    <a:ext uri="{9D8B030D-6E8A-4147-A177-3AD203B41FA5}">
                      <a16:colId xmlns:a16="http://schemas.microsoft.com/office/drawing/2014/main" val="20000"/>
                    </a:ext>
                  </a:extLst>
                </a:gridCol>
                <a:gridCol w="450306">
                  <a:extLst>
                    <a:ext uri="{9D8B030D-6E8A-4147-A177-3AD203B41FA5}">
                      <a16:colId xmlns:a16="http://schemas.microsoft.com/office/drawing/2014/main" val="20001"/>
                    </a:ext>
                  </a:extLst>
                </a:gridCol>
                <a:gridCol w="474028">
                  <a:extLst>
                    <a:ext uri="{9D8B030D-6E8A-4147-A177-3AD203B41FA5}">
                      <a16:colId xmlns:a16="http://schemas.microsoft.com/office/drawing/2014/main" val="20002"/>
                    </a:ext>
                  </a:extLst>
                </a:gridCol>
                <a:gridCol w="474028">
                  <a:extLst>
                    <a:ext uri="{9D8B030D-6E8A-4147-A177-3AD203B41FA5}">
                      <a16:colId xmlns:a16="http://schemas.microsoft.com/office/drawing/2014/main" val="20003"/>
                    </a:ext>
                  </a:extLst>
                </a:gridCol>
              </a:tblGrid>
              <a:tr h="219926">
                <a:tc>
                  <a:txBody>
                    <a:bodyPr/>
                    <a:lstStyle/>
                    <a:p>
                      <a:pPr algn="ctr">
                        <a:spcAft>
                          <a:spcPts val="0"/>
                        </a:spcAft>
                      </a:pPr>
                      <a:r>
                        <a:rPr lang="en-US" sz="1200" kern="100" dirty="0">
                          <a:solidFill>
                            <a:srgbClr val="0000FF"/>
                          </a:solidFill>
                          <a:effectLst/>
                          <a:latin typeface="微軟正黑體" panose="020B0604030504040204" pitchFamily="34" charset="-120"/>
                          <a:ea typeface="微軟正黑體" panose="020B0604030504040204" pitchFamily="34" charset="-120"/>
                        </a:rPr>
                        <a:t> </a:t>
                      </a:r>
                      <a:r>
                        <a:rPr lang="zh-TW" altLang="en-US" sz="1200" kern="100" dirty="0">
                          <a:solidFill>
                            <a:srgbClr val="0000FF"/>
                          </a:solidFill>
                          <a:effectLst/>
                          <a:latin typeface="微軟正黑體" panose="020B0604030504040204" pitchFamily="34" charset="-120"/>
                          <a:ea typeface="微軟正黑體" panose="020B0604030504040204" pitchFamily="34" charset="-120"/>
                        </a:rPr>
                        <a:t>舊制</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zh-TW" sz="1200" kern="100" dirty="0">
                          <a:solidFill>
                            <a:srgbClr val="0000FF"/>
                          </a:solidFill>
                          <a:effectLst/>
                          <a:latin typeface="微軟正黑體" panose="020B0604030504040204" pitchFamily="34" charset="-120"/>
                          <a:ea typeface="微軟正黑體" panose="020B0604030504040204" pitchFamily="34" charset="-120"/>
                        </a:rPr>
                        <a:t>輕度</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zh-TW" sz="1200" kern="100" dirty="0">
                          <a:solidFill>
                            <a:srgbClr val="0000FF"/>
                          </a:solidFill>
                          <a:effectLst/>
                          <a:latin typeface="微軟正黑體" panose="020B0604030504040204" pitchFamily="34" charset="-120"/>
                          <a:ea typeface="微軟正黑體" panose="020B0604030504040204" pitchFamily="34" charset="-120"/>
                        </a:rPr>
                        <a:t>中度</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zh-TW" sz="1200" kern="100">
                          <a:solidFill>
                            <a:srgbClr val="0000FF"/>
                          </a:solidFill>
                          <a:effectLst/>
                          <a:latin typeface="微軟正黑體" panose="020B0604030504040204" pitchFamily="34" charset="-120"/>
                          <a:ea typeface="微軟正黑體" panose="020B0604030504040204" pitchFamily="34" charset="-120"/>
                        </a:rPr>
                        <a:t>重度</a:t>
                      </a:r>
                      <a:endParaRPr lang="zh-TW" sz="1200" kern="10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extLst>
                  <a:ext uri="{0D108BD9-81ED-4DB2-BD59-A6C34878D82A}">
                    <a16:rowId xmlns:a16="http://schemas.microsoft.com/office/drawing/2014/main" val="10000"/>
                  </a:ext>
                </a:extLst>
              </a:tr>
              <a:tr h="219926">
                <a:tc>
                  <a:txBody>
                    <a:bodyPr/>
                    <a:lstStyle/>
                    <a:p>
                      <a:pPr algn="ctr">
                        <a:spcAft>
                          <a:spcPts val="0"/>
                        </a:spcAft>
                      </a:pPr>
                      <a:r>
                        <a:rPr lang="en-US" sz="1200" kern="100" dirty="0">
                          <a:solidFill>
                            <a:srgbClr val="0000FF"/>
                          </a:solidFill>
                          <a:effectLst/>
                          <a:latin typeface="微軟正黑體" panose="020B0604030504040204" pitchFamily="34" charset="-120"/>
                          <a:ea typeface="微軟正黑體" panose="020B0604030504040204" pitchFamily="34" charset="-120"/>
                        </a:rPr>
                        <a:t>CMS</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1200" kern="100" dirty="0">
                          <a:solidFill>
                            <a:srgbClr val="0000FF"/>
                          </a:solidFill>
                          <a:effectLst/>
                          <a:latin typeface="微軟正黑體" panose="020B0604030504040204" pitchFamily="34" charset="-120"/>
                          <a:ea typeface="微軟正黑體" panose="020B0604030504040204" pitchFamily="34" charset="-120"/>
                        </a:rPr>
                        <a:t>2</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1200" kern="100" dirty="0">
                          <a:solidFill>
                            <a:srgbClr val="0000FF"/>
                          </a:solidFill>
                          <a:effectLst/>
                          <a:latin typeface="微軟正黑體" panose="020B0604030504040204" pitchFamily="34" charset="-120"/>
                          <a:ea typeface="微軟正黑體" panose="020B0604030504040204" pitchFamily="34" charset="-120"/>
                        </a:rPr>
                        <a:t>4</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spcAft>
                          <a:spcPts val="0"/>
                        </a:spcAft>
                      </a:pPr>
                      <a:r>
                        <a:rPr lang="en-US" sz="1200" kern="100" dirty="0">
                          <a:solidFill>
                            <a:srgbClr val="0000FF"/>
                          </a:solidFill>
                          <a:effectLst/>
                          <a:latin typeface="微軟正黑體" panose="020B0604030504040204" pitchFamily="34" charset="-120"/>
                          <a:ea typeface="微軟正黑體" panose="020B0604030504040204" pitchFamily="34" charset="-120"/>
                        </a:rPr>
                        <a:t>7</a:t>
                      </a:r>
                      <a:endParaRPr lang="zh-TW" sz="1200" kern="100" dirty="0">
                        <a:solidFill>
                          <a:srgbClr val="0000FF"/>
                        </a:solidFill>
                        <a:effectLst/>
                        <a:latin typeface="微軟正黑體" panose="020B0604030504040204" pitchFamily="34" charset="-120"/>
                        <a:ea typeface="微軟正黑體" panose="020B0604030504040204" pitchFamily="34" charset="-120"/>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46" name="Picture 2" descr="C:\Users\hgstchen\Downloads\noun_20828_cc.png"/>
          <p:cNvPicPr>
            <a:picLocks noChangeAspect="1" noChangeArrowheads="1"/>
          </p:cNvPicPr>
          <p:nvPr/>
        </p:nvPicPr>
        <p:blipFill rotWithShape="1">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251520" y="6036200"/>
            <a:ext cx="360040" cy="4047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hgstchen\Downloads\noun_62293_cc.png"/>
          <p:cNvPicPr>
            <a:picLocks noChangeAspect="1" noChangeArrowheads="1"/>
          </p:cNvPicPr>
          <p:nvPr/>
        </p:nvPicPr>
        <p:blipFill rotWithShape="1">
          <a:blip r:embed="rId9" cstate="screen">
            <a:duotone>
              <a:schemeClr val="accent2">
                <a:shade val="45000"/>
                <a:satMod val="135000"/>
              </a:schemeClr>
              <a:prstClr val="white"/>
            </a:duotone>
            <a:extLst>
              <a:ext uri="{28A0092B-C50C-407E-A947-70E740481C1C}">
                <a14:useLocalDpi xmlns:a14="http://schemas.microsoft.com/office/drawing/2010/main"/>
              </a:ext>
            </a:extLst>
          </a:blip>
          <a:srcRect l="4558" r="4998" b="12977"/>
          <a:stretch/>
        </p:blipFill>
        <p:spPr bwMode="auto">
          <a:xfrm>
            <a:off x="2555776" y="6037648"/>
            <a:ext cx="451805" cy="43471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hgstchen\Downloads\noun_20828_cc.png"/>
          <p:cNvPicPr>
            <a:picLocks noChangeAspect="1" noChangeArrowheads="1"/>
          </p:cNvPicPr>
          <p:nvPr/>
        </p:nvPicPr>
        <p:blipFill rotWithShape="1">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5517551" y="6064747"/>
            <a:ext cx="409691" cy="460597"/>
          </a:xfrm>
          <a:prstGeom prst="rect">
            <a:avLst/>
          </a:prstGeom>
          <a:noFill/>
          <a:extLst>
            <a:ext uri="{909E8E84-426E-40DD-AFC4-6F175D3DCCD1}">
              <a14:hiddenFill xmlns:a14="http://schemas.microsoft.com/office/drawing/2010/main">
                <a:solidFill>
                  <a:srgbClr val="FFFFFF"/>
                </a:solidFill>
              </a14:hiddenFill>
            </a:ext>
          </a:extLst>
        </p:spPr>
      </p:pic>
      <p:sp>
        <p:nvSpPr>
          <p:cNvPr id="49" name="文字方塊 48"/>
          <p:cNvSpPr txBox="1"/>
          <p:nvPr/>
        </p:nvSpPr>
        <p:spPr>
          <a:xfrm>
            <a:off x="5619624" y="6145559"/>
            <a:ext cx="802880" cy="307777"/>
          </a:xfrm>
          <a:prstGeom prst="rect">
            <a:avLst/>
          </a:prstGeom>
          <a:noFill/>
        </p:spPr>
        <p:txBody>
          <a:bodyPr wrap="square" rtlCol="0">
            <a:spAutoFit/>
          </a:bodyPr>
          <a:lstStyle/>
          <a:p>
            <a:r>
              <a:rPr lang="en-US" altLang="zh-TW" sz="1400" dirty="0">
                <a:solidFill>
                  <a:schemeClr val="accent5">
                    <a:lumMod val="50000"/>
                  </a:schemeClr>
                </a:solidFill>
                <a:latin typeface="Times New Roman" panose="02020603050405020304" pitchFamily="18" charset="0"/>
                <a:cs typeface="Times New Roman" panose="02020603050405020304" pitchFamily="18" charset="0"/>
              </a:rPr>
              <a:t>385</a:t>
            </a:r>
            <a:endParaRPr lang="zh-TW" altLang="en-US" sz="1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矩形 2"/>
          <p:cNvSpPr/>
          <p:nvPr/>
        </p:nvSpPr>
        <p:spPr>
          <a:xfrm>
            <a:off x="3289901" y="201673"/>
            <a:ext cx="3129398" cy="476672"/>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舊案轉銜</a:t>
            </a:r>
          </a:p>
        </p:txBody>
      </p:sp>
      <p:cxnSp>
        <p:nvCxnSpPr>
          <p:cNvPr id="5" name="直線接點 4"/>
          <p:cNvCxnSpPr>
            <a:stCxn id="3" idx="2"/>
            <a:endCxn id="8" idx="0"/>
          </p:cNvCxnSpPr>
          <p:nvPr/>
        </p:nvCxnSpPr>
        <p:spPr>
          <a:xfrm>
            <a:off x="4854600" y="678345"/>
            <a:ext cx="5599" cy="15834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0498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長照服務給付額度</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22551755"/>
              </p:ext>
            </p:extLst>
          </p:nvPr>
        </p:nvGraphicFramePr>
        <p:xfrm>
          <a:off x="1979712" y="1628800"/>
          <a:ext cx="77255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tint val="75000"/>
                  </a:prstClr>
                </a:solidFill>
              </a:rPr>
              <a:pPr>
                <a:defRPr/>
              </a:pPr>
              <a:t>34</a:t>
            </a:fld>
            <a:endParaRPr lang="en-US" altLang="zh-TW" dirty="0">
              <a:solidFill>
                <a:prstClr val="black">
                  <a:tint val="75000"/>
                </a:prstClr>
              </a:solidFill>
            </a:endParaRPr>
          </a:p>
        </p:txBody>
      </p:sp>
      <p:sp>
        <p:nvSpPr>
          <p:cNvPr id="7" name="爆炸 1 6"/>
          <p:cNvSpPr/>
          <p:nvPr/>
        </p:nvSpPr>
        <p:spPr>
          <a:xfrm>
            <a:off x="5508104" y="3501008"/>
            <a:ext cx="3816424" cy="2088232"/>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各類服務給付額度不互相流用</a:t>
            </a:r>
          </a:p>
        </p:txBody>
      </p:sp>
      <p:graphicFrame>
        <p:nvGraphicFramePr>
          <p:cNvPr id="3" name="資料庫圖表 2"/>
          <p:cNvGraphicFramePr/>
          <p:nvPr>
            <p:extLst>
              <p:ext uri="{D42A27DB-BD31-4B8C-83A1-F6EECF244321}">
                <p14:modId xmlns:p14="http://schemas.microsoft.com/office/powerpoint/2010/main" val="3816578093"/>
              </p:ext>
            </p:extLst>
          </p:nvPr>
        </p:nvGraphicFramePr>
        <p:xfrm>
          <a:off x="755576" y="1772816"/>
          <a:ext cx="1967880"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直線接點 7"/>
          <p:cNvCxnSpPr/>
          <p:nvPr/>
        </p:nvCxnSpPr>
        <p:spPr>
          <a:xfrm>
            <a:off x="3203848" y="1772816"/>
            <a:ext cx="0" cy="4680520"/>
          </a:xfrm>
          <a:prstGeom prst="line">
            <a:avLst/>
          </a:prstGeom>
        </p:spPr>
        <p:style>
          <a:lnRef idx="2">
            <a:schemeClr val="accent6"/>
          </a:lnRef>
          <a:fillRef idx="0">
            <a:schemeClr val="accent6"/>
          </a:fillRef>
          <a:effectRef idx="1">
            <a:schemeClr val="accent6"/>
          </a:effectRef>
          <a:fontRef idx="minor">
            <a:schemeClr val="tx1"/>
          </a:fontRef>
        </p:style>
      </p:cxnSp>
      <p:sp>
        <p:nvSpPr>
          <p:cNvPr id="6" name="文字方塊 5"/>
          <p:cNvSpPr txBox="1"/>
          <p:nvPr/>
        </p:nvSpPr>
        <p:spPr>
          <a:xfrm>
            <a:off x="2483768" y="6191726"/>
            <a:ext cx="6048671" cy="523220"/>
          </a:xfrm>
          <a:prstGeom prst="rect">
            <a:avLst/>
          </a:prstGeom>
          <a:noFill/>
        </p:spPr>
        <p:txBody>
          <a:bodyPr wrap="square" rtlCol="0">
            <a:spAutoFit/>
          </a:bodyPr>
          <a:lstStyle/>
          <a:p>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適用居家及社區長照需要者</a:t>
            </a:r>
          </a:p>
        </p:txBody>
      </p:sp>
    </p:spTree>
    <p:extLst>
      <p:ext uri="{BB962C8B-B14F-4D97-AF65-F5344CB8AC3E}">
        <p14:creationId xmlns:p14="http://schemas.microsoft.com/office/powerpoint/2010/main" val="349608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t>長照需要等級、長照服務給付額度及部分負擔比率</a:t>
            </a:r>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solidFill>
                  <a:prstClr val="black">
                    <a:tint val="75000"/>
                  </a:prstClr>
                </a:solidFill>
              </a:rPr>
              <a:pPr>
                <a:defRPr/>
              </a:pPr>
              <a:t>35</a:t>
            </a:fld>
            <a:endParaRPr lang="zh-TW" altLang="en-US">
              <a:solidFill>
                <a:prstClr val="black">
                  <a:tint val="75000"/>
                </a:prst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249160013"/>
              </p:ext>
            </p:extLst>
          </p:nvPr>
        </p:nvGraphicFramePr>
        <p:xfrm>
          <a:off x="294236" y="1788001"/>
          <a:ext cx="8670250" cy="4075102"/>
        </p:xfrm>
        <a:graphic>
          <a:graphicData uri="http://schemas.openxmlformats.org/drawingml/2006/table">
            <a:tbl>
              <a:tblPr firstRow="1" firstCol="1" bandRow="1">
                <a:tableStyleId>{5C22544A-7EE6-4342-B048-85BDC9FD1C3A}</a:tableStyleId>
              </a:tblPr>
              <a:tblGrid>
                <a:gridCol w="321051">
                  <a:extLst>
                    <a:ext uri="{9D8B030D-6E8A-4147-A177-3AD203B41FA5}">
                      <a16:colId xmlns:a16="http://schemas.microsoft.com/office/drawing/2014/main" val="20000"/>
                    </a:ext>
                  </a:extLst>
                </a:gridCol>
                <a:gridCol w="563662">
                  <a:extLst>
                    <a:ext uri="{9D8B030D-6E8A-4147-A177-3AD203B41FA5}">
                      <a16:colId xmlns:a16="http://schemas.microsoft.com/office/drawing/2014/main" val="20001"/>
                    </a:ext>
                  </a:extLst>
                </a:gridCol>
                <a:gridCol w="164876">
                  <a:extLst>
                    <a:ext uri="{9D8B030D-6E8A-4147-A177-3AD203B41FA5}">
                      <a16:colId xmlns:a16="http://schemas.microsoft.com/office/drawing/2014/main" val="20002"/>
                    </a:ext>
                  </a:extLst>
                </a:gridCol>
                <a:gridCol w="218561">
                  <a:extLst>
                    <a:ext uri="{9D8B030D-6E8A-4147-A177-3AD203B41FA5}">
                      <a16:colId xmlns:a16="http://schemas.microsoft.com/office/drawing/2014/main" val="20003"/>
                    </a:ext>
                  </a:extLst>
                </a:gridCol>
                <a:gridCol w="293207">
                  <a:extLst>
                    <a:ext uri="{9D8B030D-6E8A-4147-A177-3AD203B41FA5}">
                      <a16:colId xmlns:a16="http://schemas.microsoft.com/office/drawing/2014/main" val="20004"/>
                    </a:ext>
                  </a:extLst>
                </a:gridCol>
                <a:gridCol w="357624">
                  <a:extLst>
                    <a:ext uri="{9D8B030D-6E8A-4147-A177-3AD203B41FA5}">
                      <a16:colId xmlns:a16="http://schemas.microsoft.com/office/drawing/2014/main" val="20005"/>
                    </a:ext>
                  </a:extLst>
                </a:gridCol>
                <a:gridCol w="85290">
                  <a:extLst>
                    <a:ext uri="{9D8B030D-6E8A-4147-A177-3AD203B41FA5}">
                      <a16:colId xmlns:a16="http://schemas.microsoft.com/office/drawing/2014/main" val="20006"/>
                    </a:ext>
                  </a:extLst>
                </a:gridCol>
                <a:gridCol w="169182">
                  <a:extLst>
                    <a:ext uri="{9D8B030D-6E8A-4147-A177-3AD203B41FA5}">
                      <a16:colId xmlns:a16="http://schemas.microsoft.com/office/drawing/2014/main" val="20007"/>
                    </a:ext>
                  </a:extLst>
                </a:gridCol>
                <a:gridCol w="302274">
                  <a:extLst>
                    <a:ext uri="{9D8B030D-6E8A-4147-A177-3AD203B41FA5}">
                      <a16:colId xmlns:a16="http://schemas.microsoft.com/office/drawing/2014/main" val="20008"/>
                    </a:ext>
                  </a:extLst>
                </a:gridCol>
                <a:gridCol w="281600">
                  <a:extLst>
                    <a:ext uri="{9D8B030D-6E8A-4147-A177-3AD203B41FA5}">
                      <a16:colId xmlns:a16="http://schemas.microsoft.com/office/drawing/2014/main" val="20009"/>
                    </a:ext>
                  </a:extLst>
                </a:gridCol>
                <a:gridCol w="466290">
                  <a:extLst>
                    <a:ext uri="{9D8B030D-6E8A-4147-A177-3AD203B41FA5}">
                      <a16:colId xmlns:a16="http://schemas.microsoft.com/office/drawing/2014/main" val="20010"/>
                    </a:ext>
                  </a:extLst>
                </a:gridCol>
                <a:gridCol w="228299">
                  <a:extLst>
                    <a:ext uri="{9D8B030D-6E8A-4147-A177-3AD203B41FA5}">
                      <a16:colId xmlns:a16="http://schemas.microsoft.com/office/drawing/2014/main" val="20011"/>
                    </a:ext>
                  </a:extLst>
                </a:gridCol>
                <a:gridCol w="159628">
                  <a:extLst>
                    <a:ext uri="{9D8B030D-6E8A-4147-A177-3AD203B41FA5}">
                      <a16:colId xmlns:a16="http://schemas.microsoft.com/office/drawing/2014/main" val="20012"/>
                    </a:ext>
                  </a:extLst>
                </a:gridCol>
                <a:gridCol w="277416">
                  <a:extLst>
                    <a:ext uri="{9D8B030D-6E8A-4147-A177-3AD203B41FA5}">
                      <a16:colId xmlns:a16="http://schemas.microsoft.com/office/drawing/2014/main" val="20013"/>
                    </a:ext>
                  </a:extLst>
                </a:gridCol>
                <a:gridCol w="355099">
                  <a:extLst>
                    <a:ext uri="{9D8B030D-6E8A-4147-A177-3AD203B41FA5}">
                      <a16:colId xmlns:a16="http://schemas.microsoft.com/office/drawing/2014/main" val="20014"/>
                    </a:ext>
                  </a:extLst>
                </a:gridCol>
                <a:gridCol w="85290">
                  <a:extLst>
                    <a:ext uri="{9D8B030D-6E8A-4147-A177-3AD203B41FA5}">
                      <a16:colId xmlns:a16="http://schemas.microsoft.com/office/drawing/2014/main" val="20015"/>
                    </a:ext>
                  </a:extLst>
                </a:gridCol>
                <a:gridCol w="209827">
                  <a:extLst>
                    <a:ext uri="{9D8B030D-6E8A-4147-A177-3AD203B41FA5}">
                      <a16:colId xmlns:a16="http://schemas.microsoft.com/office/drawing/2014/main" val="20016"/>
                    </a:ext>
                  </a:extLst>
                </a:gridCol>
                <a:gridCol w="219835">
                  <a:extLst>
                    <a:ext uri="{9D8B030D-6E8A-4147-A177-3AD203B41FA5}">
                      <a16:colId xmlns:a16="http://schemas.microsoft.com/office/drawing/2014/main" val="20017"/>
                    </a:ext>
                  </a:extLst>
                </a:gridCol>
                <a:gridCol w="314533">
                  <a:extLst>
                    <a:ext uri="{9D8B030D-6E8A-4147-A177-3AD203B41FA5}">
                      <a16:colId xmlns:a16="http://schemas.microsoft.com/office/drawing/2014/main" val="20018"/>
                    </a:ext>
                  </a:extLst>
                </a:gridCol>
                <a:gridCol w="475151">
                  <a:extLst>
                    <a:ext uri="{9D8B030D-6E8A-4147-A177-3AD203B41FA5}">
                      <a16:colId xmlns:a16="http://schemas.microsoft.com/office/drawing/2014/main" val="20019"/>
                    </a:ext>
                  </a:extLst>
                </a:gridCol>
                <a:gridCol w="199575">
                  <a:extLst>
                    <a:ext uri="{9D8B030D-6E8A-4147-A177-3AD203B41FA5}">
                      <a16:colId xmlns:a16="http://schemas.microsoft.com/office/drawing/2014/main" val="20020"/>
                    </a:ext>
                  </a:extLst>
                </a:gridCol>
                <a:gridCol w="174037">
                  <a:extLst>
                    <a:ext uri="{9D8B030D-6E8A-4147-A177-3AD203B41FA5}">
                      <a16:colId xmlns:a16="http://schemas.microsoft.com/office/drawing/2014/main" val="20021"/>
                    </a:ext>
                  </a:extLst>
                </a:gridCol>
                <a:gridCol w="282381">
                  <a:extLst>
                    <a:ext uri="{9D8B030D-6E8A-4147-A177-3AD203B41FA5}">
                      <a16:colId xmlns:a16="http://schemas.microsoft.com/office/drawing/2014/main" val="20022"/>
                    </a:ext>
                  </a:extLst>
                </a:gridCol>
                <a:gridCol w="505362">
                  <a:extLst>
                    <a:ext uri="{9D8B030D-6E8A-4147-A177-3AD203B41FA5}">
                      <a16:colId xmlns:a16="http://schemas.microsoft.com/office/drawing/2014/main" val="20023"/>
                    </a:ext>
                  </a:extLst>
                </a:gridCol>
                <a:gridCol w="210675">
                  <a:extLst>
                    <a:ext uri="{9D8B030D-6E8A-4147-A177-3AD203B41FA5}">
                      <a16:colId xmlns:a16="http://schemas.microsoft.com/office/drawing/2014/main" val="20024"/>
                    </a:ext>
                  </a:extLst>
                </a:gridCol>
                <a:gridCol w="249923">
                  <a:extLst>
                    <a:ext uri="{9D8B030D-6E8A-4147-A177-3AD203B41FA5}">
                      <a16:colId xmlns:a16="http://schemas.microsoft.com/office/drawing/2014/main" val="20025"/>
                    </a:ext>
                  </a:extLst>
                </a:gridCol>
                <a:gridCol w="242739">
                  <a:extLst>
                    <a:ext uri="{9D8B030D-6E8A-4147-A177-3AD203B41FA5}">
                      <a16:colId xmlns:a16="http://schemas.microsoft.com/office/drawing/2014/main" val="20026"/>
                    </a:ext>
                  </a:extLst>
                </a:gridCol>
                <a:gridCol w="544073">
                  <a:extLst>
                    <a:ext uri="{9D8B030D-6E8A-4147-A177-3AD203B41FA5}">
                      <a16:colId xmlns:a16="http://schemas.microsoft.com/office/drawing/2014/main" val="20027"/>
                    </a:ext>
                  </a:extLst>
                </a:gridCol>
                <a:gridCol w="208736">
                  <a:extLst>
                    <a:ext uri="{9D8B030D-6E8A-4147-A177-3AD203B41FA5}">
                      <a16:colId xmlns:a16="http://schemas.microsoft.com/office/drawing/2014/main" val="20028"/>
                    </a:ext>
                  </a:extLst>
                </a:gridCol>
                <a:gridCol w="201780">
                  <a:extLst>
                    <a:ext uri="{9D8B030D-6E8A-4147-A177-3AD203B41FA5}">
                      <a16:colId xmlns:a16="http://schemas.microsoft.com/office/drawing/2014/main" val="20029"/>
                    </a:ext>
                  </a:extLst>
                </a:gridCol>
                <a:gridCol w="302274">
                  <a:extLst>
                    <a:ext uri="{9D8B030D-6E8A-4147-A177-3AD203B41FA5}">
                      <a16:colId xmlns:a16="http://schemas.microsoft.com/office/drawing/2014/main" val="20030"/>
                    </a:ext>
                  </a:extLst>
                </a:gridCol>
              </a:tblGrid>
              <a:tr h="218147">
                <a:tc rowSpan="5">
                  <a:txBody>
                    <a:bodyPr/>
                    <a:lstStyle/>
                    <a:p>
                      <a:pPr algn="ctr">
                        <a:lnSpc>
                          <a:spcPts val="2000"/>
                        </a:lnSpc>
                        <a:spcAft>
                          <a:spcPts val="0"/>
                        </a:spcAft>
                      </a:pPr>
                      <a:r>
                        <a:rPr lang="zh-TW" sz="1000" kern="100" dirty="0">
                          <a:solidFill>
                            <a:schemeClr val="accent6">
                              <a:lumMod val="10000"/>
                            </a:schemeClr>
                          </a:solidFill>
                          <a:effectLst/>
                        </a:rPr>
                        <a:t>長照需要等級</a:t>
                      </a:r>
                      <a:endParaRPr lang="zh-TW" sz="1000" kern="100" dirty="0">
                        <a:solidFill>
                          <a:schemeClr val="accent6">
                            <a:lumMod val="10000"/>
                          </a:schemeClr>
                        </a:solidFill>
                        <a:effectLst/>
                        <a:latin typeface="Calibri"/>
                        <a:ea typeface="新細明體"/>
                        <a:cs typeface="Times New Roman"/>
                      </a:endParaRPr>
                    </a:p>
                  </a:txBody>
                  <a:tcPr marL="58900" marR="58900" marT="0" marB="0"/>
                </a:tc>
                <a:tc gridSpan="26">
                  <a:txBody>
                    <a:bodyPr/>
                    <a:lstStyle/>
                    <a:p>
                      <a:pPr algn="ctr">
                        <a:lnSpc>
                          <a:spcPts val="2000"/>
                        </a:lnSpc>
                        <a:spcAft>
                          <a:spcPts val="0"/>
                        </a:spcAft>
                      </a:pPr>
                      <a:r>
                        <a:rPr lang="zh-TW" sz="1000" kern="100" dirty="0">
                          <a:solidFill>
                            <a:schemeClr val="accent6">
                              <a:lumMod val="10000"/>
                            </a:schemeClr>
                          </a:solidFill>
                          <a:effectLst/>
                        </a:rPr>
                        <a:t>個人額度</a:t>
                      </a:r>
                      <a:endParaRPr lang="zh-TW" sz="1000" kern="100" dirty="0">
                        <a:solidFill>
                          <a:schemeClr val="accent6">
                            <a:lumMod val="10000"/>
                          </a:schemeClr>
                        </a:solidFill>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gridSpan="4">
                  <a:txBody>
                    <a:bodyPr/>
                    <a:lstStyle/>
                    <a:p>
                      <a:pPr algn="ctr">
                        <a:lnSpc>
                          <a:spcPts val="2000"/>
                        </a:lnSpc>
                        <a:spcAft>
                          <a:spcPts val="0"/>
                        </a:spcAft>
                      </a:pPr>
                      <a:r>
                        <a:rPr lang="zh-TW" sz="1000" kern="100" dirty="0">
                          <a:solidFill>
                            <a:schemeClr val="accent6">
                              <a:lumMod val="10000"/>
                            </a:schemeClr>
                          </a:solidFill>
                          <a:effectLst/>
                        </a:rPr>
                        <a:t>喘息服務額度</a:t>
                      </a:r>
                    </a:p>
                    <a:p>
                      <a:pPr algn="ctr">
                        <a:lnSpc>
                          <a:spcPts val="2000"/>
                        </a:lnSpc>
                        <a:spcAft>
                          <a:spcPts val="0"/>
                        </a:spcAft>
                      </a:pPr>
                      <a:r>
                        <a:rPr lang="en-US" sz="1000" kern="100" dirty="0">
                          <a:solidFill>
                            <a:schemeClr val="accent6">
                              <a:lumMod val="10000"/>
                            </a:schemeClr>
                          </a:solidFill>
                          <a:effectLst/>
                        </a:rPr>
                        <a:t>(1</a:t>
                      </a:r>
                      <a:r>
                        <a:rPr lang="zh-TW" sz="1000" kern="100" dirty="0">
                          <a:solidFill>
                            <a:schemeClr val="accent6">
                              <a:lumMod val="10000"/>
                            </a:schemeClr>
                          </a:solidFill>
                          <a:effectLst/>
                        </a:rPr>
                        <a:t>年</a:t>
                      </a:r>
                      <a:r>
                        <a:rPr lang="en-US" sz="1000" kern="100" dirty="0">
                          <a:solidFill>
                            <a:schemeClr val="accent6">
                              <a:lumMod val="10000"/>
                            </a:schemeClr>
                          </a:solidFill>
                          <a:effectLst/>
                        </a:rPr>
                        <a:t>) </a:t>
                      </a:r>
                      <a:endParaRPr lang="zh-TW" sz="1000" kern="100" dirty="0">
                        <a:solidFill>
                          <a:schemeClr val="accent6">
                            <a:lumMod val="10000"/>
                          </a:schemeClr>
                        </a:solidFill>
                        <a:effectLst/>
                      </a:endParaRPr>
                    </a:p>
                    <a:p>
                      <a:pPr algn="ctr">
                        <a:lnSpc>
                          <a:spcPts val="2000"/>
                        </a:lnSpc>
                        <a:spcAft>
                          <a:spcPts val="0"/>
                        </a:spcAft>
                      </a:pPr>
                      <a:r>
                        <a:rPr lang="zh-TW" sz="1000" kern="100" dirty="0">
                          <a:solidFill>
                            <a:schemeClr val="accent6">
                              <a:lumMod val="10000"/>
                            </a:schemeClr>
                          </a:solidFill>
                          <a:effectLst/>
                        </a:rPr>
                        <a:t>適用</a:t>
                      </a:r>
                      <a:r>
                        <a:rPr lang="en-US" sz="1000" kern="100" dirty="0">
                          <a:solidFill>
                            <a:schemeClr val="accent6">
                              <a:lumMod val="10000"/>
                            </a:schemeClr>
                          </a:solidFill>
                          <a:effectLst/>
                        </a:rPr>
                        <a:t>G</a:t>
                      </a:r>
                      <a:r>
                        <a:rPr lang="zh-TW" sz="1000" kern="100" dirty="0">
                          <a:solidFill>
                            <a:schemeClr val="accent6">
                              <a:lumMod val="10000"/>
                            </a:schemeClr>
                          </a:solidFill>
                          <a:effectLst/>
                        </a:rPr>
                        <a:t>碼</a:t>
                      </a:r>
                      <a:endParaRPr lang="zh-TW" sz="1000" kern="100" dirty="0">
                        <a:solidFill>
                          <a:schemeClr val="accent6">
                            <a:lumMod val="10000"/>
                          </a:schemeClr>
                        </a:solidFill>
                        <a:effectLst/>
                        <a:latin typeface="Calibri"/>
                        <a:ea typeface="新細明體"/>
                        <a:cs typeface="Times New Roman"/>
                      </a:endParaRPr>
                    </a:p>
                  </a:txBody>
                  <a:tcPr marL="58900" marR="58900" marT="0" marB="0">
                    <a:solidFill>
                      <a:schemeClr val="tx2">
                        <a:lumMod val="60000"/>
                        <a:lumOff val="40000"/>
                      </a:schemeClr>
                    </a:solidFill>
                  </a:tcPr>
                </a:tc>
                <a:tc rowSpan="3" hMerge="1">
                  <a:txBody>
                    <a:bodyPr/>
                    <a:lstStyle/>
                    <a:p>
                      <a:endParaRPr lang="zh-TW" altLang="en-US"/>
                    </a:p>
                  </a:txBody>
                  <a:tcPr/>
                </a:tc>
                <a:tc rowSpan="3" hMerge="1">
                  <a:txBody>
                    <a:bodyPr/>
                    <a:lstStyle/>
                    <a:p>
                      <a:endParaRPr lang="zh-TW" altLang="en-US"/>
                    </a:p>
                  </a:txBody>
                  <a:tcPr/>
                </a:tc>
                <a:tc rowSpan="3" hMerge="1">
                  <a:txBody>
                    <a:bodyPr/>
                    <a:lstStyle/>
                    <a:p>
                      <a:endParaRPr lang="zh-TW" altLang="en-US"/>
                    </a:p>
                  </a:txBody>
                  <a:tcPr/>
                </a:tc>
                <a:extLst>
                  <a:ext uri="{0D108BD9-81ED-4DB2-BD59-A6C34878D82A}">
                    <a16:rowId xmlns:a16="http://schemas.microsoft.com/office/drawing/2014/main" val="10000"/>
                  </a:ext>
                </a:extLst>
              </a:tr>
              <a:tr h="340855">
                <a:tc vMerge="1">
                  <a:txBody>
                    <a:bodyPr/>
                    <a:lstStyle/>
                    <a:p>
                      <a:endParaRPr lang="zh-TW" altLang="en-US"/>
                    </a:p>
                  </a:txBody>
                  <a:tcPr/>
                </a:tc>
                <a:tc rowSpan="2" gridSpan="4">
                  <a:txBody>
                    <a:bodyPr/>
                    <a:lstStyle/>
                    <a:p>
                      <a:pPr algn="ctr">
                        <a:lnSpc>
                          <a:spcPts val="2000"/>
                        </a:lnSpc>
                        <a:spcAft>
                          <a:spcPts val="0"/>
                        </a:spcAft>
                      </a:pPr>
                      <a:r>
                        <a:rPr lang="zh-TW" sz="1000" b="1" kern="100" dirty="0">
                          <a:solidFill>
                            <a:schemeClr val="accent6">
                              <a:lumMod val="10000"/>
                            </a:schemeClr>
                          </a:solidFill>
                          <a:effectLst/>
                          <a:latin typeface="+mn-ea"/>
                          <a:ea typeface="+mn-ea"/>
                        </a:rPr>
                        <a:t>照顧及專業服務（月）</a:t>
                      </a:r>
                    </a:p>
                    <a:p>
                      <a:pPr algn="ctr">
                        <a:lnSpc>
                          <a:spcPts val="2000"/>
                        </a:lnSpc>
                        <a:spcAft>
                          <a:spcPts val="0"/>
                        </a:spcAft>
                      </a:pPr>
                      <a:r>
                        <a:rPr lang="zh-TW" sz="1000" b="1" kern="100" dirty="0">
                          <a:solidFill>
                            <a:schemeClr val="accent6">
                              <a:lumMod val="10000"/>
                            </a:schemeClr>
                          </a:solidFill>
                          <a:effectLst/>
                          <a:latin typeface="+mn-ea"/>
                          <a:ea typeface="+mn-ea"/>
                        </a:rPr>
                        <a:t>適用</a:t>
                      </a:r>
                      <a:r>
                        <a:rPr lang="en-US" sz="1000" b="1" kern="100" dirty="0">
                          <a:solidFill>
                            <a:schemeClr val="accent6">
                              <a:lumMod val="10000"/>
                            </a:schemeClr>
                          </a:solidFill>
                          <a:effectLst/>
                          <a:latin typeface="+mn-ea"/>
                          <a:ea typeface="+mn-ea"/>
                        </a:rPr>
                        <a:t>B</a:t>
                      </a:r>
                      <a:r>
                        <a:rPr lang="zh-TW" sz="1000" b="1" kern="100" dirty="0">
                          <a:solidFill>
                            <a:schemeClr val="accent6">
                              <a:lumMod val="10000"/>
                            </a:schemeClr>
                          </a:solidFill>
                          <a:effectLst/>
                          <a:latin typeface="+mn-ea"/>
                          <a:ea typeface="+mn-ea"/>
                        </a:rPr>
                        <a:t>、</a:t>
                      </a:r>
                      <a:r>
                        <a:rPr lang="en-US" sz="1000" b="1" kern="100" dirty="0">
                          <a:solidFill>
                            <a:schemeClr val="accent6">
                              <a:lumMod val="10000"/>
                            </a:schemeClr>
                          </a:solidFill>
                          <a:effectLst/>
                          <a:latin typeface="+mn-ea"/>
                          <a:ea typeface="+mn-ea"/>
                        </a:rPr>
                        <a:t>C</a:t>
                      </a:r>
                      <a:r>
                        <a:rPr lang="zh-TW" sz="1000" b="1" kern="100" dirty="0">
                          <a:solidFill>
                            <a:schemeClr val="accent6">
                              <a:lumMod val="10000"/>
                            </a:schemeClr>
                          </a:solidFill>
                          <a:effectLst/>
                          <a:latin typeface="+mn-ea"/>
                          <a:ea typeface="+mn-ea"/>
                        </a:rPr>
                        <a:t>碼</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18">
                  <a:txBody>
                    <a:bodyPr/>
                    <a:lstStyle/>
                    <a:p>
                      <a:pPr algn="ctr">
                        <a:lnSpc>
                          <a:spcPts val="2000"/>
                        </a:lnSpc>
                        <a:spcAft>
                          <a:spcPts val="0"/>
                        </a:spcAft>
                      </a:pPr>
                      <a:r>
                        <a:rPr lang="zh-TW" sz="1000" b="1" kern="100" dirty="0">
                          <a:solidFill>
                            <a:schemeClr val="accent6">
                              <a:lumMod val="10000"/>
                            </a:schemeClr>
                          </a:solidFill>
                          <a:effectLst/>
                          <a:latin typeface="+mn-ea"/>
                          <a:ea typeface="+mn-ea"/>
                        </a:rPr>
                        <a:t>交通接送（月），適用</a:t>
                      </a:r>
                      <a:r>
                        <a:rPr lang="en-US" sz="1000" b="1" kern="100" dirty="0">
                          <a:solidFill>
                            <a:schemeClr val="accent6">
                              <a:lumMod val="10000"/>
                            </a:schemeClr>
                          </a:solidFill>
                          <a:effectLst/>
                          <a:latin typeface="+mn-ea"/>
                          <a:ea typeface="+mn-ea"/>
                        </a:rPr>
                        <a:t>D</a:t>
                      </a:r>
                      <a:r>
                        <a:rPr lang="zh-TW" sz="1000" b="1" kern="100" dirty="0">
                          <a:solidFill>
                            <a:schemeClr val="accent6">
                              <a:lumMod val="10000"/>
                            </a:schemeClr>
                          </a:solidFill>
                          <a:effectLst/>
                          <a:latin typeface="+mn-ea"/>
                          <a:ea typeface="+mn-ea"/>
                        </a:rPr>
                        <a:t>碼</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4">
                  <a:txBody>
                    <a:bodyPr/>
                    <a:lstStyle/>
                    <a:p>
                      <a:pPr algn="ctr">
                        <a:lnSpc>
                          <a:spcPts val="2000"/>
                        </a:lnSpc>
                        <a:spcAft>
                          <a:spcPts val="0"/>
                        </a:spcAft>
                      </a:pPr>
                      <a:r>
                        <a:rPr lang="zh-TW" sz="1000" b="1" kern="100" dirty="0">
                          <a:solidFill>
                            <a:schemeClr val="accent6">
                              <a:lumMod val="10000"/>
                            </a:schemeClr>
                          </a:solidFill>
                          <a:effectLst/>
                          <a:latin typeface="+mn-ea"/>
                          <a:ea typeface="+mn-ea"/>
                        </a:rPr>
                        <a:t>輔具服務及居家無障礙環境改善服務</a:t>
                      </a:r>
                      <a:r>
                        <a:rPr lang="en-US" sz="1000" b="1" kern="100" dirty="0">
                          <a:solidFill>
                            <a:schemeClr val="accent6">
                              <a:lumMod val="10000"/>
                            </a:schemeClr>
                          </a:solidFill>
                          <a:effectLst/>
                          <a:latin typeface="+mn-ea"/>
                          <a:ea typeface="+mn-ea"/>
                        </a:rPr>
                        <a:t>(3</a:t>
                      </a:r>
                      <a:r>
                        <a:rPr lang="zh-TW" sz="1000" b="1" kern="100" dirty="0">
                          <a:solidFill>
                            <a:schemeClr val="accent6">
                              <a:lumMod val="10000"/>
                            </a:schemeClr>
                          </a:solidFill>
                          <a:effectLst/>
                          <a:latin typeface="+mn-ea"/>
                          <a:ea typeface="+mn-ea"/>
                        </a:rPr>
                        <a:t>年</a:t>
                      </a:r>
                      <a:r>
                        <a:rPr lang="en-US" sz="1000" b="1" kern="100" dirty="0">
                          <a:solidFill>
                            <a:schemeClr val="accent6">
                              <a:lumMod val="10000"/>
                            </a:schemeClr>
                          </a:solidFill>
                          <a:effectLst/>
                          <a:latin typeface="+mn-ea"/>
                          <a:ea typeface="+mn-ea"/>
                        </a:rPr>
                        <a:t>)</a:t>
                      </a:r>
                      <a:endParaRPr lang="zh-TW" sz="1000" b="1" kern="100" dirty="0">
                        <a:solidFill>
                          <a:schemeClr val="accent6">
                            <a:lumMod val="10000"/>
                          </a:schemeClr>
                        </a:solidFill>
                        <a:effectLst/>
                        <a:latin typeface="+mn-ea"/>
                        <a:ea typeface="+mn-ea"/>
                      </a:endParaRPr>
                    </a:p>
                    <a:p>
                      <a:pPr algn="ctr">
                        <a:lnSpc>
                          <a:spcPts val="2000"/>
                        </a:lnSpc>
                        <a:spcAft>
                          <a:spcPts val="0"/>
                        </a:spcAft>
                      </a:pPr>
                      <a:r>
                        <a:rPr lang="zh-TW" sz="1000" b="1" kern="100" dirty="0">
                          <a:solidFill>
                            <a:schemeClr val="accent6">
                              <a:lumMod val="10000"/>
                            </a:schemeClr>
                          </a:solidFill>
                          <a:effectLst/>
                          <a:latin typeface="+mn-ea"/>
                          <a:ea typeface="+mn-ea"/>
                        </a:rPr>
                        <a:t>適用</a:t>
                      </a:r>
                      <a:r>
                        <a:rPr lang="en-US" sz="1000" b="1" kern="100" dirty="0">
                          <a:solidFill>
                            <a:schemeClr val="accent6">
                              <a:lumMod val="10000"/>
                            </a:schemeClr>
                          </a:solidFill>
                          <a:effectLst/>
                          <a:latin typeface="+mn-ea"/>
                          <a:ea typeface="+mn-ea"/>
                        </a:rPr>
                        <a:t>E</a:t>
                      </a:r>
                      <a:r>
                        <a:rPr lang="zh-TW" sz="1000" b="1" kern="100" dirty="0">
                          <a:solidFill>
                            <a:schemeClr val="accent6">
                              <a:lumMod val="10000"/>
                            </a:schemeClr>
                          </a:solidFill>
                          <a:effectLst/>
                          <a:latin typeface="+mn-ea"/>
                          <a:ea typeface="+mn-ea"/>
                        </a:rPr>
                        <a:t>、</a:t>
                      </a:r>
                      <a:r>
                        <a:rPr lang="en-US" sz="1000" b="1" kern="100" dirty="0">
                          <a:solidFill>
                            <a:schemeClr val="accent6">
                              <a:lumMod val="10000"/>
                            </a:schemeClr>
                          </a:solidFill>
                          <a:effectLst/>
                          <a:latin typeface="+mn-ea"/>
                          <a:ea typeface="+mn-ea"/>
                        </a:rPr>
                        <a:t>F</a:t>
                      </a:r>
                      <a:r>
                        <a:rPr lang="zh-TW" sz="1000" b="1" kern="100" dirty="0">
                          <a:solidFill>
                            <a:schemeClr val="accent6">
                              <a:lumMod val="10000"/>
                            </a:schemeClr>
                          </a:solidFill>
                          <a:effectLst/>
                          <a:latin typeface="+mn-ea"/>
                          <a:ea typeface="+mn-ea"/>
                        </a:rPr>
                        <a:t>碼</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1"/>
                  </a:ext>
                </a:extLst>
              </a:tr>
              <a:tr h="531734">
                <a:tc v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5">
                  <a:txBody>
                    <a:bodyPr/>
                    <a:lstStyle/>
                    <a:p>
                      <a:pPr algn="ctr">
                        <a:lnSpc>
                          <a:spcPts val="2000"/>
                        </a:lnSpc>
                        <a:spcAft>
                          <a:spcPts val="0"/>
                        </a:spcAft>
                      </a:pPr>
                      <a:r>
                        <a:rPr lang="zh-TW" sz="1000" b="1" kern="100" dirty="0">
                          <a:solidFill>
                            <a:schemeClr val="accent6">
                              <a:lumMod val="10000"/>
                            </a:schemeClr>
                          </a:solidFill>
                          <a:effectLst/>
                          <a:latin typeface="+mn-ea"/>
                          <a:ea typeface="+mn-ea"/>
                        </a:rPr>
                        <a:t>第一</a:t>
                      </a:r>
                      <a:r>
                        <a:rPr lang="zh-TW" altLang="en-US" sz="1000" b="1" kern="100" dirty="0">
                          <a:solidFill>
                            <a:schemeClr val="accent6">
                              <a:lumMod val="10000"/>
                            </a:schemeClr>
                          </a:solidFill>
                          <a:effectLst/>
                          <a:latin typeface="+mn-ea"/>
                          <a:ea typeface="+mn-ea"/>
                        </a:rPr>
                        <a:t>類</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2000"/>
                        </a:lnSpc>
                        <a:spcAft>
                          <a:spcPts val="0"/>
                        </a:spcAft>
                      </a:pPr>
                      <a:r>
                        <a:rPr lang="zh-TW" sz="1000" b="1" kern="100" dirty="0">
                          <a:solidFill>
                            <a:schemeClr val="accent6">
                              <a:lumMod val="10000"/>
                            </a:schemeClr>
                          </a:solidFill>
                          <a:effectLst/>
                          <a:latin typeface="+mn-ea"/>
                          <a:ea typeface="+mn-ea"/>
                        </a:rPr>
                        <a:t>第二</a:t>
                      </a:r>
                      <a:r>
                        <a:rPr lang="zh-TW" altLang="en-US" sz="1000" b="1" kern="100" dirty="0">
                          <a:solidFill>
                            <a:schemeClr val="accent6">
                              <a:lumMod val="10000"/>
                            </a:schemeClr>
                          </a:solidFill>
                          <a:effectLst/>
                          <a:latin typeface="+mn-ea"/>
                          <a:ea typeface="+mn-ea"/>
                        </a:rPr>
                        <a:t>類</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lnSpc>
                          <a:spcPts val="2000"/>
                        </a:lnSpc>
                        <a:spcAft>
                          <a:spcPts val="0"/>
                        </a:spcAft>
                      </a:pPr>
                      <a:r>
                        <a:rPr lang="zh-TW" sz="1000" b="1" kern="100" dirty="0">
                          <a:solidFill>
                            <a:schemeClr val="accent6">
                              <a:lumMod val="10000"/>
                            </a:schemeClr>
                          </a:solidFill>
                          <a:effectLst/>
                          <a:latin typeface="+mn-ea"/>
                          <a:ea typeface="+mn-ea"/>
                        </a:rPr>
                        <a:t>第三</a:t>
                      </a:r>
                      <a:r>
                        <a:rPr lang="zh-TW" altLang="en-US" sz="1000" b="1" kern="100" dirty="0">
                          <a:solidFill>
                            <a:schemeClr val="accent6">
                              <a:lumMod val="10000"/>
                            </a:schemeClr>
                          </a:solidFill>
                          <a:effectLst/>
                          <a:latin typeface="+mn-ea"/>
                          <a:ea typeface="+mn-ea"/>
                        </a:rPr>
                        <a:t>類</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2000"/>
                        </a:lnSpc>
                        <a:spcAft>
                          <a:spcPts val="0"/>
                        </a:spcAft>
                      </a:pPr>
                      <a:r>
                        <a:rPr lang="zh-TW" sz="1000" b="1" kern="100" dirty="0">
                          <a:solidFill>
                            <a:schemeClr val="accent6">
                              <a:lumMod val="10000"/>
                            </a:schemeClr>
                          </a:solidFill>
                          <a:effectLst/>
                          <a:latin typeface="+mn-ea"/>
                          <a:ea typeface="+mn-ea"/>
                        </a:rPr>
                        <a:t>第四</a:t>
                      </a:r>
                      <a:r>
                        <a:rPr lang="zh-TW" altLang="en-US" sz="1000" b="1" kern="100" dirty="0">
                          <a:solidFill>
                            <a:schemeClr val="accent6">
                              <a:lumMod val="10000"/>
                            </a:schemeClr>
                          </a:solidFill>
                          <a:effectLst/>
                          <a:latin typeface="+mn-ea"/>
                          <a:ea typeface="+mn-ea"/>
                        </a:rPr>
                        <a:t>類</a:t>
                      </a:r>
                      <a:endParaRPr lang="zh-TW" sz="1000" b="1" kern="100" dirty="0">
                        <a:solidFill>
                          <a:schemeClr val="accent6">
                            <a:lumMod val="10000"/>
                          </a:schemeClr>
                        </a:solidFill>
                        <a:effectLst/>
                        <a:latin typeface="+mn-ea"/>
                        <a:ea typeface="+mn-ea"/>
                        <a:cs typeface="Times New Roman"/>
                      </a:endParaRPr>
                    </a:p>
                  </a:txBody>
                  <a:tcPr marL="58900" marR="58900" marT="0" marB="0">
                    <a:solidFill>
                      <a:schemeClr val="tx2">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2"/>
                  </a:ext>
                </a:extLst>
              </a:tr>
              <a:tr h="261777">
                <a:tc vMerge="1">
                  <a:txBody>
                    <a:bodyPr/>
                    <a:lstStyle/>
                    <a:p>
                      <a:endParaRPr lang="zh-TW" altLang="en-US"/>
                    </a:p>
                  </a:txBody>
                  <a:tcPr/>
                </a:tc>
                <a:tc rowSpan="2">
                  <a:txBody>
                    <a:bodyPr/>
                    <a:lstStyle/>
                    <a:p>
                      <a:pPr algn="ctr">
                        <a:spcAft>
                          <a:spcPts val="0"/>
                        </a:spcAft>
                      </a:pPr>
                      <a:r>
                        <a:rPr lang="zh-TW" sz="900" kern="100">
                          <a:effectLst/>
                        </a:rPr>
                        <a:t>給付</a:t>
                      </a:r>
                      <a:endParaRPr lang="zh-TW" sz="1000" kern="100">
                        <a:effectLst/>
                      </a:endParaRPr>
                    </a:p>
                    <a:p>
                      <a:pPr algn="ctr">
                        <a:spcAft>
                          <a:spcPts val="0"/>
                        </a:spcAft>
                      </a:pPr>
                      <a:r>
                        <a:rPr lang="zh-TW" sz="900" kern="100">
                          <a:effectLst/>
                        </a:rPr>
                        <a:t>額度</a:t>
                      </a:r>
                      <a:endParaRPr lang="zh-TW" sz="1000" kern="100">
                        <a:effectLst/>
                      </a:endParaRPr>
                    </a:p>
                    <a:p>
                      <a:pPr algn="ctr">
                        <a:spcAft>
                          <a:spcPts val="0"/>
                        </a:spcAft>
                      </a:pPr>
                      <a:r>
                        <a:rPr lang="en-US" sz="900" kern="100">
                          <a:effectLst/>
                        </a:rPr>
                        <a:t>(</a:t>
                      </a:r>
                      <a:r>
                        <a:rPr lang="zh-TW" sz="900" kern="100">
                          <a:effectLst/>
                        </a:rPr>
                        <a:t>元</a:t>
                      </a:r>
                      <a:r>
                        <a:rPr lang="en-US" sz="900" kern="100">
                          <a:effectLst/>
                        </a:rPr>
                        <a:t>)</a:t>
                      </a:r>
                      <a:endParaRPr lang="zh-TW" sz="1000" kern="100">
                        <a:effectLst/>
                        <a:latin typeface="Calibri"/>
                        <a:ea typeface="新細明體"/>
                        <a:cs typeface="Times New Roman"/>
                      </a:endParaRPr>
                    </a:p>
                  </a:txBody>
                  <a:tcPr marL="58900" marR="58900" marT="0" marB="0"/>
                </a:tc>
                <a:tc gridSpan="3">
                  <a:txBody>
                    <a:bodyPr/>
                    <a:lstStyle/>
                    <a:p>
                      <a:pPr algn="ctr">
                        <a:spcAft>
                          <a:spcPts val="0"/>
                        </a:spcAft>
                      </a:pPr>
                      <a:r>
                        <a:rPr lang="zh-TW" sz="900" kern="100">
                          <a:effectLst/>
                        </a:rPr>
                        <a:t>部分負擔</a:t>
                      </a:r>
                      <a:endParaRPr lang="zh-TW" sz="1000" kern="100">
                        <a:effectLst/>
                      </a:endParaRPr>
                    </a:p>
                    <a:p>
                      <a:pPr algn="ctr">
                        <a:spcAft>
                          <a:spcPts val="0"/>
                        </a:spcAft>
                      </a:pPr>
                      <a:r>
                        <a:rPr lang="zh-TW" sz="900" kern="100">
                          <a:effectLst/>
                        </a:rPr>
                        <a:t>比率</a:t>
                      </a:r>
                      <a:r>
                        <a:rPr lang="en-US" sz="900" kern="100">
                          <a:effectLst/>
                        </a:rPr>
                        <a:t>(%)</a:t>
                      </a:r>
                      <a:endParaRPr lang="zh-TW" sz="1000" kern="10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a:effectLst/>
                        </a:rPr>
                        <a:t>給付額度</a:t>
                      </a:r>
                      <a:endParaRPr lang="zh-TW" sz="1000" kern="100">
                        <a:effectLst/>
                      </a:endParaRPr>
                    </a:p>
                    <a:p>
                      <a:pPr algn="ctr">
                        <a:spcAft>
                          <a:spcPts val="0"/>
                        </a:spcAft>
                      </a:pPr>
                      <a:r>
                        <a:rPr lang="en-US" sz="900" kern="100">
                          <a:effectLst/>
                        </a:rPr>
                        <a:t>(</a:t>
                      </a:r>
                      <a:r>
                        <a:rPr lang="zh-TW" sz="900" kern="100">
                          <a:effectLst/>
                        </a:rPr>
                        <a:t>元</a:t>
                      </a:r>
                      <a:r>
                        <a:rPr lang="en-US" sz="900" kern="100">
                          <a:effectLst/>
                        </a:rPr>
                        <a:t>)</a:t>
                      </a:r>
                      <a:endParaRPr lang="zh-TW" sz="1000" kern="100">
                        <a:effectLst/>
                        <a:latin typeface="Calibri"/>
                        <a:ea typeface="新細明體"/>
                        <a:cs typeface="Times New Roman"/>
                      </a:endParaRPr>
                    </a:p>
                  </a:txBody>
                  <a:tcPr marL="58900" marR="58900" marT="0" marB="0"/>
                </a:tc>
                <a:tc gridSpan="4">
                  <a:txBody>
                    <a:bodyPr/>
                    <a:lstStyle/>
                    <a:p>
                      <a:pPr algn="ctr">
                        <a:spcAft>
                          <a:spcPts val="0"/>
                        </a:spcAft>
                      </a:pPr>
                      <a:r>
                        <a:rPr lang="zh-TW" sz="900" kern="100" dirty="0">
                          <a:effectLst/>
                        </a:rPr>
                        <a:t>部分負擔</a:t>
                      </a:r>
                      <a:endParaRPr lang="zh-TW" sz="1000" kern="100" dirty="0">
                        <a:effectLst/>
                      </a:endParaRPr>
                    </a:p>
                    <a:p>
                      <a:pPr algn="ctr">
                        <a:spcAft>
                          <a:spcPts val="0"/>
                        </a:spcAft>
                      </a:pPr>
                      <a:r>
                        <a:rPr lang="zh-TW" sz="900" kern="100" dirty="0">
                          <a:effectLst/>
                        </a:rPr>
                        <a:t>比率</a:t>
                      </a:r>
                      <a:r>
                        <a:rPr lang="en-US" sz="900" kern="100" dirty="0">
                          <a:effectLst/>
                        </a:rPr>
                        <a:t>(%)</a:t>
                      </a:r>
                      <a:endParaRPr lang="zh-TW" sz="1000" kern="100" dirty="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dirty="0">
                          <a:effectLst/>
                        </a:rPr>
                        <a:t>給付</a:t>
                      </a:r>
                      <a:endParaRPr lang="zh-TW" sz="1000" kern="100" dirty="0">
                        <a:effectLst/>
                      </a:endParaRPr>
                    </a:p>
                    <a:p>
                      <a:pPr algn="ctr">
                        <a:spcAft>
                          <a:spcPts val="0"/>
                        </a:spcAft>
                      </a:pPr>
                      <a:r>
                        <a:rPr lang="zh-TW" sz="900" kern="100" dirty="0">
                          <a:effectLst/>
                        </a:rPr>
                        <a:t>額度</a:t>
                      </a:r>
                      <a:endParaRPr lang="zh-TW" sz="1000" kern="100" dirty="0">
                        <a:effectLst/>
                      </a:endParaRPr>
                    </a:p>
                    <a:p>
                      <a:pPr algn="ctr">
                        <a:spcAft>
                          <a:spcPts val="0"/>
                        </a:spcAft>
                      </a:pPr>
                      <a:r>
                        <a:rPr lang="en-US" sz="900" kern="100" dirty="0">
                          <a:effectLst/>
                        </a:rPr>
                        <a:t>(</a:t>
                      </a:r>
                      <a:r>
                        <a:rPr lang="zh-TW" sz="900" kern="100" dirty="0">
                          <a:effectLst/>
                        </a:rPr>
                        <a:t>元</a:t>
                      </a:r>
                      <a:r>
                        <a:rPr lang="en-US" sz="900" kern="100" dirty="0">
                          <a:effectLst/>
                        </a:rPr>
                        <a:t>)</a:t>
                      </a:r>
                      <a:endParaRPr lang="zh-TW" sz="1000" kern="100" dirty="0">
                        <a:effectLst/>
                        <a:latin typeface="Calibri"/>
                        <a:ea typeface="新細明體"/>
                        <a:cs typeface="Times New Roman"/>
                      </a:endParaRPr>
                    </a:p>
                  </a:txBody>
                  <a:tcPr marL="58900" marR="58900" marT="0" marB="0"/>
                </a:tc>
                <a:tc gridSpan="3">
                  <a:txBody>
                    <a:bodyPr/>
                    <a:lstStyle/>
                    <a:p>
                      <a:pPr algn="ctr">
                        <a:spcAft>
                          <a:spcPts val="0"/>
                        </a:spcAft>
                      </a:pPr>
                      <a:r>
                        <a:rPr lang="zh-TW" sz="900" kern="100">
                          <a:effectLst/>
                        </a:rPr>
                        <a:t>部分負擔</a:t>
                      </a:r>
                      <a:endParaRPr lang="zh-TW" sz="1000" kern="100">
                        <a:effectLst/>
                      </a:endParaRPr>
                    </a:p>
                    <a:p>
                      <a:pPr algn="ctr">
                        <a:spcAft>
                          <a:spcPts val="0"/>
                        </a:spcAft>
                      </a:pPr>
                      <a:r>
                        <a:rPr lang="zh-TW" sz="900" kern="100">
                          <a:effectLst/>
                        </a:rPr>
                        <a:t>比率</a:t>
                      </a:r>
                      <a:r>
                        <a:rPr lang="en-US" sz="900" kern="100">
                          <a:effectLst/>
                        </a:rPr>
                        <a:t>(%)</a:t>
                      </a:r>
                      <a:endParaRPr lang="zh-TW" sz="1000" kern="10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a:effectLst/>
                        </a:rPr>
                        <a:t>給付額度</a:t>
                      </a:r>
                      <a:endParaRPr lang="zh-TW" sz="1000" kern="100">
                        <a:effectLst/>
                      </a:endParaRPr>
                    </a:p>
                    <a:p>
                      <a:pPr algn="ctr">
                        <a:spcAft>
                          <a:spcPts val="0"/>
                        </a:spcAft>
                      </a:pPr>
                      <a:r>
                        <a:rPr lang="en-US" sz="900" kern="100">
                          <a:effectLst/>
                        </a:rPr>
                        <a:t>(</a:t>
                      </a:r>
                      <a:r>
                        <a:rPr lang="zh-TW" sz="900" kern="100">
                          <a:effectLst/>
                        </a:rPr>
                        <a:t>元</a:t>
                      </a:r>
                      <a:r>
                        <a:rPr lang="en-US" sz="900" kern="100">
                          <a:effectLst/>
                        </a:rPr>
                        <a:t>)</a:t>
                      </a:r>
                      <a:endParaRPr lang="zh-TW" sz="1000" kern="100">
                        <a:effectLst/>
                        <a:latin typeface="Calibri"/>
                        <a:ea typeface="新細明體"/>
                        <a:cs typeface="Times New Roman"/>
                      </a:endParaRPr>
                    </a:p>
                  </a:txBody>
                  <a:tcPr marL="58900" marR="58900" marT="0" marB="0"/>
                </a:tc>
                <a:tc gridSpan="4">
                  <a:txBody>
                    <a:bodyPr/>
                    <a:lstStyle/>
                    <a:p>
                      <a:pPr algn="ctr">
                        <a:spcAft>
                          <a:spcPts val="0"/>
                        </a:spcAft>
                      </a:pPr>
                      <a:r>
                        <a:rPr lang="zh-TW" sz="900" kern="100">
                          <a:effectLst/>
                        </a:rPr>
                        <a:t>部分負擔</a:t>
                      </a:r>
                      <a:endParaRPr lang="zh-TW" sz="1000" kern="100">
                        <a:effectLst/>
                      </a:endParaRPr>
                    </a:p>
                    <a:p>
                      <a:pPr algn="ctr">
                        <a:spcAft>
                          <a:spcPts val="0"/>
                        </a:spcAft>
                      </a:pPr>
                      <a:r>
                        <a:rPr lang="zh-TW" sz="900" kern="100">
                          <a:effectLst/>
                        </a:rPr>
                        <a:t>比率</a:t>
                      </a:r>
                      <a:r>
                        <a:rPr lang="en-US" sz="900" kern="100">
                          <a:effectLst/>
                        </a:rPr>
                        <a:t>(%)</a:t>
                      </a:r>
                      <a:endParaRPr lang="zh-TW" sz="1000" kern="10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a:effectLst/>
                        </a:rPr>
                        <a:t>給付額度</a:t>
                      </a:r>
                      <a:endParaRPr lang="zh-TW" sz="1000" kern="100">
                        <a:effectLst/>
                      </a:endParaRPr>
                    </a:p>
                    <a:p>
                      <a:pPr algn="ctr">
                        <a:spcAft>
                          <a:spcPts val="0"/>
                        </a:spcAft>
                      </a:pPr>
                      <a:r>
                        <a:rPr lang="en-US" sz="900" kern="100">
                          <a:effectLst/>
                        </a:rPr>
                        <a:t>(</a:t>
                      </a:r>
                      <a:r>
                        <a:rPr lang="zh-TW" sz="900" kern="100">
                          <a:effectLst/>
                        </a:rPr>
                        <a:t>元</a:t>
                      </a:r>
                      <a:r>
                        <a:rPr lang="en-US" sz="900" kern="100">
                          <a:effectLst/>
                        </a:rPr>
                        <a:t>)</a:t>
                      </a:r>
                      <a:endParaRPr lang="zh-TW" sz="1000" kern="100">
                        <a:effectLst/>
                        <a:latin typeface="Calibri"/>
                        <a:ea typeface="新細明體"/>
                        <a:cs typeface="Times New Roman"/>
                      </a:endParaRPr>
                    </a:p>
                  </a:txBody>
                  <a:tcPr marL="58900" marR="58900" marT="0" marB="0"/>
                </a:tc>
                <a:tc gridSpan="3">
                  <a:txBody>
                    <a:bodyPr/>
                    <a:lstStyle/>
                    <a:p>
                      <a:pPr algn="ctr">
                        <a:spcAft>
                          <a:spcPts val="0"/>
                        </a:spcAft>
                      </a:pPr>
                      <a:r>
                        <a:rPr lang="zh-TW" sz="900" kern="100">
                          <a:effectLst/>
                        </a:rPr>
                        <a:t>部分負擔</a:t>
                      </a:r>
                      <a:endParaRPr lang="zh-TW" sz="1000" kern="100">
                        <a:effectLst/>
                      </a:endParaRPr>
                    </a:p>
                    <a:p>
                      <a:pPr algn="ctr">
                        <a:spcAft>
                          <a:spcPts val="0"/>
                        </a:spcAft>
                      </a:pPr>
                      <a:r>
                        <a:rPr lang="zh-TW" sz="900" kern="100">
                          <a:effectLst/>
                        </a:rPr>
                        <a:t>比率</a:t>
                      </a:r>
                      <a:r>
                        <a:rPr lang="en-US" sz="900" kern="100">
                          <a:effectLst/>
                        </a:rPr>
                        <a:t>(%)</a:t>
                      </a:r>
                      <a:endParaRPr lang="zh-TW" sz="1000" kern="10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a:effectLst/>
                        </a:rPr>
                        <a:t>給付</a:t>
                      </a:r>
                      <a:endParaRPr lang="zh-TW" sz="1000" kern="100">
                        <a:effectLst/>
                      </a:endParaRPr>
                    </a:p>
                    <a:p>
                      <a:pPr algn="ctr">
                        <a:spcAft>
                          <a:spcPts val="0"/>
                        </a:spcAft>
                      </a:pPr>
                      <a:r>
                        <a:rPr lang="zh-TW" sz="900" kern="100">
                          <a:effectLst/>
                        </a:rPr>
                        <a:t>額度</a:t>
                      </a:r>
                      <a:endParaRPr lang="zh-TW" sz="1000" kern="100">
                        <a:effectLst/>
                      </a:endParaRPr>
                    </a:p>
                    <a:p>
                      <a:pPr algn="ctr">
                        <a:spcAft>
                          <a:spcPts val="0"/>
                        </a:spcAft>
                      </a:pPr>
                      <a:r>
                        <a:rPr lang="en-US" sz="900" kern="100">
                          <a:effectLst/>
                        </a:rPr>
                        <a:t>(</a:t>
                      </a:r>
                      <a:r>
                        <a:rPr lang="zh-TW" sz="900" kern="100">
                          <a:effectLst/>
                        </a:rPr>
                        <a:t>元</a:t>
                      </a:r>
                      <a:r>
                        <a:rPr lang="en-US" sz="900" kern="100">
                          <a:effectLst/>
                        </a:rPr>
                        <a:t>)</a:t>
                      </a:r>
                      <a:endParaRPr lang="zh-TW" sz="1000" kern="100">
                        <a:effectLst/>
                        <a:latin typeface="Calibri"/>
                        <a:ea typeface="新細明體"/>
                        <a:cs typeface="Times New Roman"/>
                      </a:endParaRPr>
                    </a:p>
                  </a:txBody>
                  <a:tcPr marL="58900" marR="58900" marT="0" marB="0"/>
                </a:tc>
                <a:tc gridSpan="3">
                  <a:txBody>
                    <a:bodyPr/>
                    <a:lstStyle/>
                    <a:p>
                      <a:pPr algn="ctr">
                        <a:spcAft>
                          <a:spcPts val="0"/>
                        </a:spcAft>
                      </a:pPr>
                      <a:r>
                        <a:rPr lang="zh-TW" sz="900" kern="100" dirty="0">
                          <a:effectLst/>
                        </a:rPr>
                        <a:t>部分負擔</a:t>
                      </a:r>
                      <a:endParaRPr lang="zh-TW" sz="1000" kern="100" dirty="0">
                        <a:effectLst/>
                      </a:endParaRPr>
                    </a:p>
                    <a:p>
                      <a:pPr algn="ctr">
                        <a:spcAft>
                          <a:spcPts val="0"/>
                        </a:spcAft>
                      </a:pPr>
                      <a:r>
                        <a:rPr lang="zh-TW" sz="900" kern="100" dirty="0">
                          <a:effectLst/>
                        </a:rPr>
                        <a:t>比率</a:t>
                      </a:r>
                      <a:r>
                        <a:rPr lang="en-US" sz="900" kern="100" dirty="0">
                          <a:effectLst/>
                        </a:rPr>
                        <a:t>(%)</a:t>
                      </a:r>
                      <a:endParaRPr lang="zh-TW" sz="1000" kern="100" dirty="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900" kern="100" dirty="0">
                          <a:effectLst/>
                        </a:rPr>
                        <a:t>給付</a:t>
                      </a:r>
                      <a:endParaRPr lang="zh-TW" sz="1000" kern="100" dirty="0">
                        <a:effectLst/>
                      </a:endParaRPr>
                    </a:p>
                    <a:p>
                      <a:pPr algn="ctr">
                        <a:spcAft>
                          <a:spcPts val="0"/>
                        </a:spcAft>
                      </a:pPr>
                      <a:r>
                        <a:rPr lang="zh-TW" sz="900" kern="100" dirty="0">
                          <a:effectLst/>
                        </a:rPr>
                        <a:t>額度</a:t>
                      </a:r>
                      <a:endParaRPr lang="zh-TW" sz="1000" kern="100" dirty="0">
                        <a:effectLst/>
                      </a:endParaRPr>
                    </a:p>
                    <a:p>
                      <a:pPr algn="ctr">
                        <a:spcAft>
                          <a:spcPts val="0"/>
                        </a:spcAft>
                      </a:pPr>
                      <a:r>
                        <a:rPr lang="en-US" sz="900" kern="100" dirty="0">
                          <a:effectLst/>
                        </a:rPr>
                        <a:t>(</a:t>
                      </a:r>
                      <a:r>
                        <a:rPr lang="zh-TW" sz="900" kern="100" dirty="0">
                          <a:effectLst/>
                        </a:rPr>
                        <a:t>元</a:t>
                      </a:r>
                      <a:r>
                        <a:rPr lang="en-US" sz="900" kern="100" dirty="0">
                          <a:effectLst/>
                        </a:rPr>
                        <a:t>)</a:t>
                      </a:r>
                      <a:endParaRPr lang="zh-TW" sz="1000" kern="100" dirty="0">
                        <a:effectLst/>
                        <a:latin typeface="Calibri"/>
                        <a:ea typeface="新細明體"/>
                        <a:cs typeface="Times New Roman"/>
                      </a:endParaRPr>
                    </a:p>
                  </a:txBody>
                  <a:tcPr marL="58900" marR="58900" marT="0" marB="0"/>
                </a:tc>
                <a:tc gridSpan="3">
                  <a:txBody>
                    <a:bodyPr/>
                    <a:lstStyle/>
                    <a:p>
                      <a:pPr algn="ctr">
                        <a:spcAft>
                          <a:spcPts val="0"/>
                        </a:spcAft>
                      </a:pPr>
                      <a:r>
                        <a:rPr lang="zh-TW" sz="900" kern="100" dirty="0">
                          <a:effectLst/>
                        </a:rPr>
                        <a:t>部分負擔</a:t>
                      </a:r>
                      <a:endParaRPr lang="zh-TW" sz="1000" kern="100" dirty="0">
                        <a:effectLst/>
                      </a:endParaRPr>
                    </a:p>
                    <a:p>
                      <a:pPr algn="ctr">
                        <a:spcAft>
                          <a:spcPts val="0"/>
                        </a:spcAft>
                      </a:pPr>
                      <a:r>
                        <a:rPr lang="zh-TW" sz="900" kern="100" dirty="0">
                          <a:effectLst/>
                        </a:rPr>
                        <a:t>比率</a:t>
                      </a:r>
                      <a:r>
                        <a:rPr lang="en-US" sz="900" kern="100" dirty="0">
                          <a:effectLst/>
                        </a:rPr>
                        <a:t>(%)</a:t>
                      </a:r>
                      <a:endParaRPr lang="zh-TW" sz="1000" kern="100" dirty="0">
                        <a:effectLst/>
                        <a:latin typeface="Calibri"/>
                        <a:ea typeface="新細明體"/>
                        <a:cs typeface="Times New Roman"/>
                      </a:endParaRPr>
                    </a:p>
                  </a:txBody>
                  <a:tcPr marL="58900" marR="58900" marT="0" marB="0"/>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654441">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900" kern="100">
                          <a:effectLst/>
                        </a:rPr>
                        <a:t>低收入戶</a:t>
                      </a:r>
                      <a:endParaRPr lang="zh-TW" sz="1000" kern="100">
                        <a:effectLst/>
                        <a:latin typeface="Calibri"/>
                        <a:ea typeface="新細明體"/>
                        <a:cs typeface="Times New Roman"/>
                      </a:endParaRPr>
                    </a:p>
                  </a:txBody>
                  <a:tcPr marL="58900" marR="58900" marT="0" marB="0"/>
                </a:tc>
                <a:tc>
                  <a:txBody>
                    <a:bodyPr/>
                    <a:lstStyle/>
                    <a:p>
                      <a:pPr algn="ctr">
                        <a:spcAft>
                          <a:spcPts val="0"/>
                        </a:spcAft>
                      </a:pPr>
                      <a:r>
                        <a:rPr lang="zh-TW" sz="900" kern="100">
                          <a:effectLst/>
                        </a:rPr>
                        <a:t>中低收入戶</a:t>
                      </a:r>
                      <a:endParaRPr lang="zh-TW" sz="1000" kern="100">
                        <a:effectLst/>
                        <a:latin typeface="Calibri"/>
                        <a:ea typeface="新細明體"/>
                        <a:cs typeface="Times New Roman"/>
                      </a:endParaRPr>
                    </a:p>
                  </a:txBody>
                  <a:tcPr marL="58900" marR="58900" marT="0" marB="0"/>
                </a:tc>
                <a:tc>
                  <a:txBody>
                    <a:bodyPr/>
                    <a:lstStyle/>
                    <a:p>
                      <a:pPr algn="ctr">
                        <a:spcAft>
                          <a:spcPts val="0"/>
                        </a:spcAft>
                      </a:pPr>
                      <a:r>
                        <a:rPr lang="zh-TW" sz="900" kern="100">
                          <a:effectLst/>
                        </a:rPr>
                        <a:t>一般戶</a:t>
                      </a:r>
                      <a:endParaRPr lang="zh-TW" sz="1000" kern="100">
                        <a:effectLst/>
                        <a:latin typeface="Calibri"/>
                        <a:ea typeface="新細明體"/>
                        <a:cs typeface="Times New Roman"/>
                      </a:endParaRPr>
                    </a:p>
                  </a:txBody>
                  <a:tcPr marL="58900" marR="58900" marT="0" marB="0"/>
                </a:tc>
                <a:tc vMerge="1">
                  <a:txBody>
                    <a:bodyPr/>
                    <a:lstStyle/>
                    <a:p>
                      <a:endParaRPr lang="zh-TW" altLang="en-US"/>
                    </a:p>
                  </a:txBody>
                  <a:tcPr/>
                </a:tc>
                <a:tc gridSpan="2">
                  <a:txBody>
                    <a:bodyPr/>
                    <a:lstStyle/>
                    <a:p>
                      <a:pPr algn="r">
                        <a:spcAft>
                          <a:spcPts val="0"/>
                        </a:spcAft>
                      </a:pPr>
                      <a:r>
                        <a:rPr lang="zh-TW" sz="900" kern="100">
                          <a:effectLst/>
                        </a:rPr>
                        <a:t>低收入戶</a:t>
                      </a:r>
                      <a:endParaRPr lang="zh-TW" sz="1000" kern="100">
                        <a:effectLst/>
                        <a:latin typeface="Calibri"/>
                        <a:ea typeface="新細明體"/>
                        <a:cs typeface="Times New Roman"/>
                      </a:endParaRPr>
                    </a:p>
                  </a:txBody>
                  <a:tcPr marL="58900" marR="58900" marT="0" marB="0"/>
                </a:tc>
                <a:tc hMerge="1">
                  <a:txBody>
                    <a:bodyPr/>
                    <a:lstStyle/>
                    <a:p>
                      <a:endParaRPr lang="zh-TW" altLang="en-US"/>
                    </a:p>
                  </a:txBody>
                  <a:tcPr/>
                </a:tc>
                <a:tc>
                  <a:txBody>
                    <a:bodyPr/>
                    <a:lstStyle/>
                    <a:p>
                      <a:pPr algn="r">
                        <a:spcAft>
                          <a:spcPts val="0"/>
                        </a:spcAft>
                      </a:pPr>
                      <a:r>
                        <a:rPr lang="zh-TW" sz="900" kern="100" dirty="0">
                          <a:effectLst/>
                        </a:rPr>
                        <a:t>中低收入戶</a:t>
                      </a:r>
                      <a:endParaRPr lang="zh-TW" sz="1000" kern="100" dirty="0">
                        <a:effectLst/>
                        <a:latin typeface="Calibri"/>
                        <a:ea typeface="新細明體"/>
                        <a:cs typeface="Times New Roman"/>
                      </a:endParaRPr>
                    </a:p>
                  </a:txBody>
                  <a:tcPr marL="58900" marR="58900" marT="0" marB="0"/>
                </a:tc>
                <a:tc>
                  <a:txBody>
                    <a:bodyPr/>
                    <a:lstStyle/>
                    <a:p>
                      <a:pPr algn="ctr">
                        <a:spcAft>
                          <a:spcPts val="0"/>
                        </a:spcAft>
                      </a:pPr>
                      <a:r>
                        <a:rPr lang="zh-TW" sz="900" kern="100" dirty="0">
                          <a:effectLst/>
                        </a:rPr>
                        <a:t>一般戶</a:t>
                      </a:r>
                      <a:endParaRPr lang="zh-TW" sz="1000" kern="100" dirty="0">
                        <a:effectLst/>
                        <a:latin typeface="Calibri"/>
                        <a:ea typeface="新細明體"/>
                        <a:cs typeface="Times New Roman"/>
                      </a:endParaRPr>
                    </a:p>
                  </a:txBody>
                  <a:tcPr marL="58900" marR="58900" marT="0" marB="0"/>
                </a:tc>
                <a:tc vMerge="1">
                  <a:txBody>
                    <a:bodyPr/>
                    <a:lstStyle/>
                    <a:p>
                      <a:endParaRPr lang="zh-TW" altLang="en-US"/>
                    </a:p>
                  </a:txBody>
                  <a:tcPr/>
                </a:tc>
                <a:tc>
                  <a:txBody>
                    <a:bodyPr/>
                    <a:lstStyle/>
                    <a:p>
                      <a:pPr algn="r">
                        <a:spcAft>
                          <a:spcPts val="0"/>
                        </a:spcAft>
                      </a:pPr>
                      <a:r>
                        <a:rPr lang="zh-TW" sz="900" kern="100" dirty="0">
                          <a:effectLst/>
                        </a:rPr>
                        <a:t>低收入戶</a:t>
                      </a:r>
                      <a:endParaRPr lang="zh-TW" sz="1000" kern="100" dirty="0">
                        <a:effectLst/>
                        <a:latin typeface="Calibri"/>
                        <a:ea typeface="新細明體"/>
                        <a:cs typeface="Times New Roman"/>
                      </a:endParaRPr>
                    </a:p>
                  </a:txBody>
                  <a:tcPr marL="58900" marR="58900" marT="0" marB="0"/>
                </a:tc>
                <a:tc>
                  <a:txBody>
                    <a:bodyPr/>
                    <a:lstStyle/>
                    <a:p>
                      <a:pPr algn="r">
                        <a:spcAft>
                          <a:spcPts val="0"/>
                        </a:spcAft>
                      </a:pPr>
                      <a:r>
                        <a:rPr lang="zh-TW" sz="900" kern="100">
                          <a:effectLst/>
                        </a:rPr>
                        <a:t>中低收入戶</a:t>
                      </a:r>
                      <a:endParaRPr lang="zh-TW" sz="1000" kern="100">
                        <a:effectLst/>
                        <a:latin typeface="Calibri"/>
                        <a:ea typeface="新細明體"/>
                        <a:cs typeface="Times New Roman"/>
                      </a:endParaRPr>
                    </a:p>
                  </a:txBody>
                  <a:tcPr marL="58900" marR="58900" marT="0" marB="0"/>
                </a:tc>
                <a:tc>
                  <a:txBody>
                    <a:bodyPr/>
                    <a:lstStyle/>
                    <a:p>
                      <a:pPr algn="ctr">
                        <a:spcAft>
                          <a:spcPts val="0"/>
                        </a:spcAft>
                      </a:pPr>
                      <a:r>
                        <a:rPr lang="zh-TW" sz="900" kern="100" dirty="0">
                          <a:effectLst/>
                        </a:rPr>
                        <a:t>一般戶</a:t>
                      </a:r>
                      <a:endParaRPr lang="zh-TW" sz="1000" kern="100" dirty="0">
                        <a:effectLst/>
                        <a:latin typeface="Calibri"/>
                        <a:ea typeface="新細明體"/>
                        <a:cs typeface="Times New Roman"/>
                      </a:endParaRPr>
                    </a:p>
                  </a:txBody>
                  <a:tcPr marL="58900" marR="58900" marT="0" marB="0"/>
                </a:tc>
                <a:tc vMerge="1">
                  <a:txBody>
                    <a:bodyPr/>
                    <a:lstStyle/>
                    <a:p>
                      <a:endParaRPr lang="zh-TW" altLang="en-US"/>
                    </a:p>
                  </a:txBody>
                  <a:tcPr/>
                </a:tc>
                <a:tc gridSpan="2">
                  <a:txBody>
                    <a:bodyPr/>
                    <a:lstStyle/>
                    <a:p>
                      <a:pPr algn="r">
                        <a:spcAft>
                          <a:spcPts val="0"/>
                        </a:spcAft>
                      </a:pPr>
                      <a:r>
                        <a:rPr lang="zh-TW" sz="900" kern="100" dirty="0">
                          <a:effectLst/>
                        </a:rPr>
                        <a:t>低收入戶</a:t>
                      </a:r>
                      <a:endParaRPr lang="zh-TW" sz="1000" kern="100" dirty="0">
                        <a:effectLst/>
                        <a:latin typeface="Calibri"/>
                        <a:ea typeface="新細明體"/>
                        <a:cs typeface="Times New Roman"/>
                      </a:endParaRPr>
                    </a:p>
                  </a:txBody>
                  <a:tcPr marL="58900" marR="58900" marT="0" marB="0"/>
                </a:tc>
                <a:tc hMerge="1">
                  <a:txBody>
                    <a:bodyPr/>
                    <a:lstStyle/>
                    <a:p>
                      <a:endParaRPr lang="zh-TW" altLang="en-US"/>
                    </a:p>
                  </a:txBody>
                  <a:tcPr/>
                </a:tc>
                <a:tc>
                  <a:txBody>
                    <a:bodyPr/>
                    <a:lstStyle/>
                    <a:p>
                      <a:pPr algn="r">
                        <a:spcAft>
                          <a:spcPts val="0"/>
                        </a:spcAft>
                      </a:pPr>
                      <a:r>
                        <a:rPr lang="zh-TW" sz="900" kern="100" dirty="0">
                          <a:effectLst/>
                        </a:rPr>
                        <a:t>中低收入戶</a:t>
                      </a:r>
                      <a:endParaRPr lang="zh-TW" sz="1000" kern="100" dirty="0">
                        <a:effectLst/>
                        <a:latin typeface="Calibri"/>
                        <a:ea typeface="新細明體"/>
                        <a:cs typeface="Times New Roman"/>
                      </a:endParaRPr>
                    </a:p>
                  </a:txBody>
                  <a:tcPr marL="58900" marR="58900" marT="0" marB="0"/>
                </a:tc>
                <a:tc>
                  <a:txBody>
                    <a:bodyPr/>
                    <a:lstStyle/>
                    <a:p>
                      <a:pPr algn="ctr">
                        <a:spcAft>
                          <a:spcPts val="0"/>
                        </a:spcAft>
                      </a:pPr>
                      <a:r>
                        <a:rPr lang="zh-TW" sz="900" kern="100">
                          <a:effectLst/>
                        </a:rPr>
                        <a:t>一般戶</a:t>
                      </a:r>
                      <a:endParaRPr lang="zh-TW" sz="1000" kern="100">
                        <a:effectLst/>
                        <a:latin typeface="Calibri"/>
                        <a:ea typeface="新細明體"/>
                        <a:cs typeface="Times New Roman"/>
                      </a:endParaRPr>
                    </a:p>
                  </a:txBody>
                  <a:tcPr marL="58900" marR="58900" marT="0" marB="0"/>
                </a:tc>
                <a:tc vMerge="1">
                  <a:txBody>
                    <a:bodyPr/>
                    <a:lstStyle/>
                    <a:p>
                      <a:endParaRPr lang="zh-TW" altLang="en-US"/>
                    </a:p>
                  </a:txBody>
                  <a:tcPr/>
                </a:tc>
                <a:tc>
                  <a:txBody>
                    <a:bodyPr/>
                    <a:lstStyle/>
                    <a:p>
                      <a:pPr algn="r">
                        <a:spcAft>
                          <a:spcPts val="0"/>
                        </a:spcAft>
                      </a:pPr>
                      <a:r>
                        <a:rPr lang="zh-TW" sz="900" kern="100">
                          <a:effectLst/>
                        </a:rPr>
                        <a:t>低收入戶</a:t>
                      </a:r>
                      <a:endParaRPr lang="zh-TW" sz="1000" kern="100">
                        <a:effectLst/>
                        <a:latin typeface="Calibri"/>
                        <a:ea typeface="新細明體"/>
                        <a:cs typeface="Times New Roman"/>
                      </a:endParaRPr>
                    </a:p>
                  </a:txBody>
                  <a:tcPr marL="58900" marR="58900" marT="0" marB="0"/>
                </a:tc>
                <a:tc>
                  <a:txBody>
                    <a:bodyPr/>
                    <a:lstStyle/>
                    <a:p>
                      <a:pPr algn="r">
                        <a:spcAft>
                          <a:spcPts val="0"/>
                        </a:spcAft>
                      </a:pPr>
                      <a:r>
                        <a:rPr lang="zh-TW" sz="900" kern="100" dirty="0">
                          <a:effectLst/>
                        </a:rPr>
                        <a:t>中低收入戶</a:t>
                      </a:r>
                      <a:endParaRPr lang="zh-TW" sz="1000" kern="100" dirty="0">
                        <a:effectLst/>
                        <a:latin typeface="Calibri"/>
                        <a:ea typeface="新細明體"/>
                        <a:cs typeface="Times New Roman"/>
                      </a:endParaRPr>
                    </a:p>
                  </a:txBody>
                  <a:tcPr marL="58900" marR="58900" marT="0" marB="0"/>
                </a:tc>
                <a:tc>
                  <a:txBody>
                    <a:bodyPr/>
                    <a:lstStyle/>
                    <a:p>
                      <a:pPr algn="ctr">
                        <a:spcAft>
                          <a:spcPts val="0"/>
                        </a:spcAft>
                      </a:pPr>
                      <a:r>
                        <a:rPr lang="zh-TW" sz="900" kern="100" dirty="0">
                          <a:effectLst/>
                        </a:rPr>
                        <a:t>一般戶</a:t>
                      </a:r>
                      <a:endParaRPr lang="zh-TW" sz="1000" kern="100" dirty="0">
                        <a:effectLst/>
                        <a:latin typeface="Calibri"/>
                        <a:ea typeface="新細明體"/>
                        <a:cs typeface="Times New Roman"/>
                      </a:endParaRPr>
                    </a:p>
                  </a:txBody>
                  <a:tcPr marL="58900" marR="58900" marT="0" marB="0"/>
                </a:tc>
                <a:tc vMerge="1">
                  <a:txBody>
                    <a:bodyPr/>
                    <a:lstStyle/>
                    <a:p>
                      <a:endParaRPr lang="zh-TW" altLang="en-US"/>
                    </a:p>
                  </a:txBody>
                  <a:tcPr/>
                </a:tc>
                <a:tc>
                  <a:txBody>
                    <a:bodyPr/>
                    <a:lstStyle/>
                    <a:p>
                      <a:pPr algn="ctr">
                        <a:spcAft>
                          <a:spcPts val="0"/>
                        </a:spcAft>
                      </a:pPr>
                      <a:r>
                        <a:rPr lang="zh-TW" sz="900" kern="100" dirty="0">
                          <a:effectLst/>
                        </a:rPr>
                        <a:t>低收入戶</a:t>
                      </a:r>
                      <a:endParaRPr lang="zh-TW" sz="1000" kern="100" dirty="0">
                        <a:effectLst/>
                        <a:latin typeface="Calibri"/>
                        <a:ea typeface="新細明體"/>
                        <a:cs typeface="Times New Roman"/>
                      </a:endParaRPr>
                    </a:p>
                  </a:txBody>
                  <a:tcPr marL="58900" marR="58900" marT="0" marB="0"/>
                </a:tc>
                <a:tc>
                  <a:txBody>
                    <a:bodyPr/>
                    <a:lstStyle/>
                    <a:p>
                      <a:pPr algn="ctr">
                        <a:spcAft>
                          <a:spcPts val="0"/>
                        </a:spcAft>
                      </a:pPr>
                      <a:r>
                        <a:rPr lang="zh-TW" sz="900" kern="100" dirty="0">
                          <a:effectLst/>
                        </a:rPr>
                        <a:t>中低收入戶</a:t>
                      </a:r>
                      <a:endParaRPr lang="zh-TW" sz="1000" kern="100" dirty="0">
                        <a:effectLst/>
                        <a:latin typeface="Calibri"/>
                        <a:ea typeface="新細明體"/>
                        <a:cs typeface="Times New Roman"/>
                      </a:endParaRPr>
                    </a:p>
                  </a:txBody>
                  <a:tcPr marL="58900" marR="58900" marT="0" marB="0"/>
                </a:tc>
                <a:tc>
                  <a:txBody>
                    <a:bodyPr/>
                    <a:lstStyle/>
                    <a:p>
                      <a:pPr>
                        <a:spcAft>
                          <a:spcPts val="0"/>
                        </a:spcAft>
                      </a:pPr>
                      <a:r>
                        <a:rPr lang="zh-TW" sz="900" kern="100" dirty="0">
                          <a:effectLst/>
                        </a:rPr>
                        <a:t>一般戶</a:t>
                      </a:r>
                      <a:endParaRPr lang="zh-TW" sz="1000" kern="100" dirty="0">
                        <a:effectLst/>
                        <a:latin typeface="Calibri"/>
                        <a:ea typeface="新細明體"/>
                        <a:cs typeface="Times New Roman"/>
                      </a:endParaRPr>
                    </a:p>
                  </a:txBody>
                  <a:tcPr marL="58900" marR="58900" marT="0" marB="0"/>
                </a:tc>
                <a:tc vMerge="1">
                  <a:txBody>
                    <a:bodyPr/>
                    <a:lstStyle/>
                    <a:p>
                      <a:endParaRPr lang="zh-TW" altLang="en-US"/>
                    </a:p>
                  </a:txBody>
                  <a:tcPr/>
                </a:tc>
                <a:tc>
                  <a:txBody>
                    <a:bodyPr/>
                    <a:lstStyle/>
                    <a:p>
                      <a:pPr algn="r">
                        <a:spcAft>
                          <a:spcPts val="0"/>
                        </a:spcAft>
                      </a:pPr>
                      <a:r>
                        <a:rPr lang="zh-TW" sz="900" kern="100" dirty="0">
                          <a:effectLst/>
                        </a:rPr>
                        <a:t>低收入戶</a:t>
                      </a:r>
                      <a:endParaRPr lang="zh-TW" sz="1000" kern="100" dirty="0">
                        <a:effectLst/>
                        <a:latin typeface="Calibri"/>
                        <a:ea typeface="新細明體"/>
                        <a:cs typeface="Times New Roman"/>
                      </a:endParaRPr>
                    </a:p>
                  </a:txBody>
                  <a:tcPr marL="58900" marR="58900" marT="0" marB="0"/>
                </a:tc>
                <a:tc>
                  <a:txBody>
                    <a:bodyPr/>
                    <a:lstStyle/>
                    <a:p>
                      <a:pPr algn="r">
                        <a:spcAft>
                          <a:spcPts val="0"/>
                        </a:spcAft>
                      </a:pPr>
                      <a:r>
                        <a:rPr lang="zh-TW" sz="900" kern="100">
                          <a:effectLst/>
                        </a:rPr>
                        <a:t>中低收入戶</a:t>
                      </a:r>
                      <a:endParaRPr lang="zh-TW" sz="1000" kern="100">
                        <a:effectLst/>
                        <a:latin typeface="Calibri"/>
                        <a:ea typeface="新細明體"/>
                        <a:cs typeface="Times New Roman"/>
                      </a:endParaRPr>
                    </a:p>
                  </a:txBody>
                  <a:tcPr marL="58900" marR="58900" marT="0" marB="0"/>
                </a:tc>
                <a:tc>
                  <a:txBody>
                    <a:bodyPr/>
                    <a:lstStyle/>
                    <a:p>
                      <a:pPr algn="ctr">
                        <a:spcAft>
                          <a:spcPts val="0"/>
                        </a:spcAft>
                      </a:pPr>
                      <a:r>
                        <a:rPr lang="zh-TW" sz="900" kern="100">
                          <a:effectLst/>
                        </a:rPr>
                        <a:t>一般戶</a:t>
                      </a:r>
                      <a:endParaRPr lang="zh-TW" sz="1000" kern="100">
                        <a:effectLst/>
                        <a:latin typeface="Calibri"/>
                        <a:ea typeface="新細明體"/>
                        <a:cs typeface="Times New Roman"/>
                      </a:endParaRPr>
                    </a:p>
                  </a:txBody>
                  <a:tcPr marL="58900" marR="58900" marT="0" marB="0"/>
                </a:tc>
                <a:extLst>
                  <a:ext uri="{0D108BD9-81ED-4DB2-BD59-A6C34878D82A}">
                    <a16:rowId xmlns:a16="http://schemas.microsoft.com/office/drawing/2014/main" val="10004"/>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2</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800" kern="100" dirty="0">
                          <a:effectLst/>
                        </a:rPr>
                        <a:t>10,020</a:t>
                      </a:r>
                      <a:endParaRPr lang="zh-TW" sz="800" kern="100" dirty="0">
                        <a:effectLst/>
                        <a:latin typeface="Calibri"/>
                        <a:ea typeface="新細明體"/>
                        <a:cs typeface="Times New Roman"/>
                      </a:endParaRPr>
                    </a:p>
                  </a:txBody>
                  <a:tcPr marL="58900" marR="58900" marT="0" marB="0"/>
                </a:tc>
                <a:tc rowSpan="7">
                  <a:txBody>
                    <a:bodyPr/>
                    <a:lstStyle/>
                    <a:p>
                      <a:pPr algn="r">
                        <a:spcAft>
                          <a:spcPts val="0"/>
                        </a:spcAft>
                      </a:pPr>
                      <a:r>
                        <a:rPr lang="en-US" sz="800" kern="100" dirty="0">
                          <a:effectLst/>
                        </a:rPr>
                        <a:t>0</a:t>
                      </a:r>
                      <a:endParaRPr lang="zh-TW" sz="800" kern="100" dirty="0">
                        <a:effectLst/>
                        <a:latin typeface="Calibri"/>
                        <a:ea typeface="新細明體"/>
                        <a:cs typeface="Times New Roman"/>
                      </a:endParaRPr>
                    </a:p>
                  </a:txBody>
                  <a:tcPr marL="58900" marR="58900" marT="0" marB="0" anchor="ctr"/>
                </a:tc>
                <a:tc rowSpan="7">
                  <a:txBody>
                    <a:bodyPr/>
                    <a:lstStyle/>
                    <a:p>
                      <a:pPr algn="r">
                        <a:spcAft>
                          <a:spcPts val="0"/>
                        </a:spcAft>
                      </a:pPr>
                      <a:r>
                        <a:rPr lang="en-US" sz="800" b="1" kern="100" dirty="0">
                          <a:solidFill>
                            <a:srgbClr val="F3301B"/>
                          </a:solidFill>
                          <a:effectLst/>
                        </a:rPr>
                        <a:t>5</a:t>
                      </a:r>
                      <a:endParaRPr lang="zh-TW" sz="800" b="1" kern="100" dirty="0">
                        <a:solidFill>
                          <a:srgbClr val="F3301B"/>
                        </a:solidFill>
                        <a:effectLst/>
                        <a:latin typeface="Calibri"/>
                        <a:ea typeface="新細明體"/>
                        <a:cs typeface="Times New Roman"/>
                      </a:endParaRPr>
                    </a:p>
                  </a:txBody>
                  <a:tcPr marL="58900" marR="58900" marT="0" marB="0" anchor="ctr"/>
                </a:tc>
                <a:tc rowSpan="7">
                  <a:txBody>
                    <a:bodyPr/>
                    <a:lstStyle/>
                    <a:p>
                      <a:pPr algn="r">
                        <a:spcAft>
                          <a:spcPts val="0"/>
                        </a:spcAft>
                      </a:pPr>
                      <a:r>
                        <a:rPr lang="en-US" sz="800" b="1" kern="100" dirty="0">
                          <a:solidFill>
                            <a:srgbClr val="F3301B"/>
                          </a:solidFill>
                          <a:effectLst/>
                        </a:rPr>
                        <a:t>16</a:t>
                      </a:r>
                      <a:endParaRPr lang="zh-TW" sz="800" b="1" kern="100" dirty="0">
                        <a:solidFill>
                          <a:srgbClr val="F3301B"/>
                        </a:solidFill>
                        <a:effectLst/>
                        <a:latin typeface="Calibri"/>
                        <a:ea typeface="新細明體"/>
                        <a:cs typeface="Times New Roman"/>
                      </a:endParaRPr>
                    </a:p>
                  </a:txBody>
                  <a:tcPr marL="58900" marR="58900" marT="0" marB="0" anchor="ctr"/>
                </a:tc>
                <a:tc gridSpan="18">
                  <a:txBody>
                    <a:bodyPr/>
                    <a:lstStyle/>
                    <a:p>
                      <a:pPr algn="ctr">
                        <a:spcAft>
                          <a:spcPts val="0"/>
                        </a:spcAft>
                      </a:pPr>
                      <a:r>
                        <a:rPr lang="zh-TW" altLang="en-US" sz="800" kern="100" dirty="0">
                          <a:effectLst/>
                          <a:latin typeface="Calibri"/>
                          <a:ea typeface="新細明體"/>
                          <a:cs typeface="Times New Roman"/>
                        </a:rPr>
                        <a:t>不給付</a:t>
                      </a:r>
                      <a:endParaRPr lang="zh-TW" sz="800" kern="100" dirty="0">
                        <a:effectLst/>
                        <a:latin typeface="Calibri"/>
                        <a:ea typeface="新細明體"/>
                        <a:cs typeface="Times New Roman"/>
                      </a:endParaRPr>
                    </a:p>
                  </a:txBody>
                  <a:tcPr marL="58900" marR="58900" marT="0" marB="0" anchor="ctr">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endParaRPr lang="zh-TW" altLang="en-US"/>
                    </a:p>
                  </a:txBody>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endParaRPr lang="zh-TW" altLang="en-US"/>
                    </a:p>
                  </a:txBody>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rowSpan="7">
                  <a:txBody>
                    <a:bodyPr/>
                    <a:lstStyle/>
                    <a:p>
                      <a:pPr algn="r">
                        <a:spcAft>
                          <a:spcPts val="0"/>
                        </a:spcAft>
                      </a:pPr>
                      <a:r>
                        <a:rPr lang="en-US" sz="800" kern="100" dirty="0">
                          <a:effectLst/>
                        </a:rPr>
                        <a:t>40,000</a:t>
                      </a:r>
                      <a:endParaRPr lang="zh-TW" sz="800" kern="100" dirty="0">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dirty="0">
                          <a:effectLst/>
                        </a:rPr>
                        <a:t>0</a:t>
                      </a:r>
                      <a:endParaRPr lang="zh-TW" sz="800" kern="100" dirty="0">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dirty="0">
                          <a:effectLst/>
                        </a:rPr>
                        <a:t>10</a:t>
                      </a:r>
                      <a:endParaRPr lang="zh-TW" sz="800" kern="100" dirty="0">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dirty="0">
                          <a:effectLst/>
                        </a:rPr>
                        <a:t>30</a:t>
                      </a: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32,340</a:t>
                      </a:r>
                      <a:endParaRPr lang="zh-TW" sz="800" kern="100">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a:effectLst/>
                        </a:rPr>
                        <a:t>0</a:t>
                      </a:r>
                      <a:endParaRPr lang="zh-TW" sz="800" kern="100">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dirty="0">
                          <a:solidFill>
                            <a:srgbClr val="FF0000"/>
                          </a:solidFill>
                          <a:effectLst/>
                        </a:rPr>
                        <a:t>5</a:t>
                      </a:r>
                      <a:endParaRPr lang="zh-TW" sz="800" kern="100" dirty="0">
                        <a:solidFill>
                          <a:srgbClr val="FF0000"/>
                        </a:solidFill>
                        <a:effectLst/>
                        <a:latin typeface="Calibri"/>
                        <a:ea typeface="新細明體"/>
                        <a:cs typeface="Times New Roman"/>
                      </a:endParaRPr>
                    </a:p>
                  </a:txBody>
                  <a:tcPr marL="58900" marR="58900" marT="0" marB="0" anchor="ctr"/>
                </a:tc>
                <a:tc rowSpan="7">
                  <a:txBody>
                    <a:bodyPr/>
                    <a:lstStyle/>
                    <a:p>
                      <a:pPr algn="r">
                        <a:spcAft>
                          <a:spcPts val="0"/>
                        </a:spcAft>
                      </a:pPr>
                      <a:r>
                        <a:rPr lang="en-US" sz="800" kern="100" dirty="0">
                          <a:solidFill>
                            <a:srgbClr val="FF0000"/>
                          </a:solidFill>
                          <a:effectLst/>
                        </a:rPr>
                        <a:t>16</a:t>
                      </a:r>
                      <a:endParaRPr lang="zh-TW" sz="800" kern="100" dirty="0">
                        <a:solidFill>
                          <a:srgbClr val="FF0000"/>
                        </a:solidFill>
                        <a:effectLst/>
                        <a:latin typeface="Calibri"/>
                        <a:ea typeface="新細明體"/>
                        <a:cs typeface="Times New Roman"/>
                      </a:endParaRPr>
                    </a:p>
                  </a:txBody>
                  <a:tcPr marL="58900" marR="58900" marT="0" marB="0" anchor="ctr"/>
                </a:tc>
                <a:extLst>
                  <a:ext uri="{0D108BD9-81ED-4DB2-BD59-A6C34878D82A}">
                    <a16:rowId xmlns:a16="http://schemas.microsoft.com/office/drawing/2014/main" val="10005"/>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3</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800" kern="100" dirty="0">
                          <a:effectLst/>
                        </a:rPr>
                        <a:t>15,460</a:t>
                      </a:r>
                      <a:endParaRPr lang="zh-TW" sz="800" kern="100" dirty="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18">
                  <a:txBody>
                    <a:bodyPr/>
                    <a:lstStyle/>
                    <a:p>
                      <a:pPr algn="ctr">
                        <a:spcAft>
                          <a:spcPts val="0"/>
                        </a:spcAft>
                      </a:pPr>
                      <a:r>
                        <a:rPr lang="en-US" sz="800" kern="100" dirty="0">
                          <a:effectLst/>
                        </a:rPr>
                        <a:t> </a:t>
                      </a:r>
                      <a:r>
                        <a:rPr lang="zh-TW" altLang="en-US" sz="800" kern="100" dirty="0">
                          <a:effectLst/>
                        </a:rPr>
                        <a:t>不給付</a:t>
                      </a:r>
                      <a:r>
                        <a:rPr lang="en-US" sz="800" kern="100" dirty="0">
                          <a:effectLst/>
                        </a:rPr>
                        <a:t> </a:t>
                      </a:r>
                      <a:endParaRPr lang="zh-TW" sz="800" kern="100" dirty="0">
                        <a:effectLst/>
                        <a:latin typeface="Calibri"/>
                        <a:ea typeface="新細明體"/>
                        <a:cs typeface="Times New Roman"/>
                      </a:endParaRPr>
                    </a:p>
                  </a:txBody>
                  <a:tcPr marL="58900" marR="58900" marT="0" marB="0" anchor="ctr">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endParaRPr lang="zh-TW" altLang="en-US"/>
                    </a:p>
                  </a:txBody>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endParaRPr lang="zh-TW" altLang="en-US"/>
                    </a:p>
                  </a:txBody>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hMerge="1">
                  <a:txBody>
                    <a:bodyPr/>
                    <a:lstStyle/>
                    <a:p>
                      <a:pPr algn="r">
                        <a:spcAft>
                          <a:spcPts val="0"/>
                        </a:spcAft>
                      </a:pPr>
                      <a:endParaRPr lang="zh-TW" sz="800" kern="100" dirty="0">
                        <a:effectLst/>
                        <a:latin typeface="Calibri"/>
                        <a:ea typeface="新細明體"/>
                        <a:cs typeface="Times New Roman"/>
                      </a:endParaRPr>
                    </a:p>
                  </a:txBody>
                  <a:tcPr marL="58900" marR="58900" marT="0" marB="0">
                    <a:solidFill>
                      <a:schemeClr val="bg1">
                        <a:lumMod val="5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4</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800" kern="100">
                          <a:effectLst/>
                        </a:rPr>
                        <a:t>18,580</a:t>
                      </a:r>
                      <a:endParaRPr lang="zh-TW" sz="800" kern="10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5" gridSpan="2">
                  <a:txBody>
                    <a:bodyPr/>
                    <a:lstStyle/>
                    <a:p>
                      <a:pPr algn="r">
                        <a:spcAft>
                          <a:spcPts val="0"/>
                        </a:spcAft>
                      </a:pPr>
                      <a:r>
                        <a:rPr lang="en-US" sz="800" kern="100" dirty="0">
                          <a:effectLst/>
                        </a:rPr>
                        <a:t>1,680</a:t>
                      </a:r>
                      <a:endParaRPr lang="zh-TW" sz="800" kern="100" dirty="0">
                        <a:effectLst/>
                        <a:latin typeface="Calibri"/>
                        <a:ea typeface="新細明體"/>
                        <a:cs typeface="Times New Roman"/>
                      </a:endParaRPr>
                    </a:p>
                  </a:txBody>
                  <a:tcPr marL="58900" marR="58900" marT="0" marB="0" anchor="ctr"/>
                </a:tc>
                <a:tc rowSpan="5" hMerge="1">
                  <a:txBody>
                    <a:bodyPr/>
                    <a:lstStyle/>
                    <a:p>
                      <a:pPr algn="r">
                        <a:spcAft>
                          <a:spcPts val="0"/>
                        </a:spcAft>
                      </a:pP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dirty="0">
                          <a:effectLst/>
                        </a:rPr>
                        <a:t>0</a:t>
                      </a: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10</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30</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dirty="0">
                          <a:effectLst/>
                        </a:rPr>
                        <a:t>1,840</a:t>
                      </a: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dirty="0">
                          <a:effectLst/>
                        </a:rPr>
                        <a:t>0</a:t>
                      </a: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9</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dirty="0">
                          <a:effectLst/>
                        </a:rPr>
                        <a:t>27</a:t>
                      </a:r>
                      <a:endParaRPr lang="zh-TW" sz="800" kern="100" dirty="0">
                        <a:effectLst/>
                        <a:latin typeface="Calibri"/>
                        <a:ea typeface="新細明體"/>
                        <a:cs typeface="Times New Roman"/>
                      </a:endParaRPr>
                    </a:p>
                  </a:txBody>
                  <a:tcPr marL="58900" marR="58900" marT="0" marB="0" anchor="ctr"/>
                </a:tc>
                <a:tc rowSpan="5" gridSpan="2">
                  <a:txBody>
                    <a:bodyPr/>
                    <a:lstStyle/>
                    <a:p>
                      <a:pPr algn="r">
                        <a:spcAft>
                          <a:spcPts val="0"/>
                        </a:spcAft>
                      </a:pPr>
                      <a:r>
                        <a:rPr lang="en-US" sz="800" kern="100">
                          <a:effectLst/>
                        </a:rPr>
                        <a:t>2,000</a:t>
                      </a:r>
                      <a:endParaRPr lang="zh-TW" sz="800" kern="100">
                        <a:effectLst/>
                        <a:latin typeface="Calibri"/>
                        <a:ea typeface="新細明體"/>
                        <a:cs typeface="Times New Roman"/>
                      </a:endParaRPr>
                    </a:p>
                  </a:txBody>
                  <a:tcPr marL="58900" marR="58900" marT="0" marB="0" anchor="ctr"/>
                </a:tc>
                <a:tc rowSpan="5" hMerge="1">
                  <a:txBody>
                    <a:bodyPr/>
                    <a:lstStyle/>
                    <a:p>
                      <a:pPr algn="r">
                        <a:spcAft>
                          <a:spcPts val="0"/>
                        </a:spcAft>
                      </a:pP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dirty="0">
                          <a:effectLst/>
                        </a:rPr>
                        <a:t>0</a:t>
                      </a:r>
                      <a:endParaRPr lang="zh-TW" sz="800" kern="100" dirty="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8</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25</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2,400</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0</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7</a:t>
                      </a:r>
                      <a:endParaRPr lang="zh-TW" sz="800" kern="100">
                        <a:effectLst/>
                        <a:latin typeface="Calibri"/>
                        <a:ea typeface="新細明體"/>
                        <a:cs typeface="Times New Roman"/>
                      </a:endParaRPr>
                    </a:p>
                  </a:txBody>
                  <a:tcPr marL="58900" marR="58900" marT="0" marB="0" anchor="ctr"/>
                </a:tc>
                <a:tc rowSpan="5">
                  <a:txBody>
                    <a:bodyPr/>
                    <a:lstStyle/>
                    <a:p>
                      <a:pPr algn="r">
                        <a:spcAft>
                          <a:spcPts val="0"/>
                        </a:spcAft>
                      </a:pPr>
                      <a:r>
                        <a:rPr lang="en-US" sz="800" kern="100">
                          <a:effectLst/>
                        </a:rPr>
                        <a:t>21</a:t>
                      </a:r>
                      <a:endParaRPr lang="zh-TW" sz="800" kern="100">
                        <a:effectLst/>
                        <a:latin typeface="Calibri"/>
                        <a:ea typeface="新細明體"/>
                        <a:cs typeface="Times New Roman"/>
                      </a:endParaRPr>
                    </a:p>
                  </a:txBody>
                  <a:tcPr marL="58900" marR="5890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5</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800" kern="100" dirty="0">
                          <a:effectLst/>
                        </a:rPr>
                        <a:t>24,100</a:t>
                      </a:r>
                      <a:endParaRPr lang="zh-TW" sz="800" kern="100" dirty="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6</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800" kern="100" dirty="0">
                          <a:effectLst/>
                        </a:rPr>
                        <a:t>28,070</a:t>
                      </a:r>
                      <a:endParaRPr lang="zh-TW" sz="800" kern="100" dirty="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9"/>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7</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900" kern="100">
                          <a:effectLst/>
                        </a:rPr>
                        <a:t>32,090</a:t>
                      </a:r>
                      <a:endParaRPr lang="zh-TW" sz="1000" kern="10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r">
                        <a:spcAft>
                          <a:spcPts val="0"/>
                        </a:spcAft>
                      </a:pPr>
                      <a:r>
                        <a:rPr lang="en-US" sz="900" kern="100">
                          <a:effectLst/>
                        </a:rPr>
                        <a:t>48,510</a:t>
                      </a:r>
                      <a:endParaRPr lang="zh-TW" sz="1000" kern="100">
                        <a:effectLst/>
                        <a:latin typeface="Calibri"/>
                        <a:ea typeface="新細明體"/>
                        <a:cs typeface="Times New Roman"/>
                      </a:endParaRPr>
                    </a:p>
                  </a:txBody>
                  <a:tcPr marL="58900" marR="5890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0"/>
                  </a:ext>
                </a:extLst>
              </a:tr>
              <a:tr h="261777">
                <a:tc>
                  <a:txBody>
                    <a:bodyPr/>
                    <a:lstStyle/>
                    <a:p>
                      <a:pPr>
                        <a:spcAft>
                          <a:spcPts val="0"/>
                        </a:spcAft>
                      </a:pPr>
                      <a:r>
                        <a:rPr lang="zh-TW" sz="900" kern="100" dirty="0">
                          <a:solidFill>
                            <a:schemeClr val="accent6">
                              <a:lumMod val="10000"/>
                            </a:schemeClr>
                          </a:solidFill>
                          <a:effectLst/>
                        </a:rPr>
                        <a:t>第</a:t>
                      </a:r>
                      <a:r>
                        <a:rPr lang="en-US" sz="900" kern="100" dirty="0">
                          <a:solidFill>
                            <a:schemeClr val="accent6">
                              <a:lumMod val="10000"/>
                            </a:schemeClr>
                          </a:solidFill>
                          <a:effectLst/>
                        </a:rPr>
                        <a:t>8</a:t>
                      </a:r>
                      <a:r>
                        <a:rPr lang="zh-TW" sz="900" kern="100" dirty="0">
                          <a:solidFill>
                            <a:schemeClr val="accent6">
                              <a:lumMod val="10000"/>
                            </a:schemeClr>
                          </a:solidFill>
                          <a:effectLst/>
                        </a:rPr>
                        <a:t>級</a:t>
                      </a:r>
                      <a:endParaRPr lang="zh-TW" sz="1000" kern="100" dirty="0">
                        <a:solidFill>
                          <a:schemeClr val="accent6">
                            <a:lumMod val="10000"/>
                          </a:schemeClr>
                        </a:solidFill>
                        <a:effectLst/>
                        <a:latin typeface="Calibri"/>
                        <a:ea typeface="新細明體"/>
                        <a:cs typeface="Times New Roman"/>
                      </a:endParaRPr>
                    </a:p>
                  </a:txBody>
                  <a:tcPr marL="58900" marR="58900" marT="0" marB="0"/>
                </a:tc>
                <a:tc>
                  <a:txBody>
                    <a:bodyPr/>
                    <a:lstStyle/>
                    <a:p>
                      <a:pPr algn="r">
                        <a:spcAft>
                          <a:spcPts val="0"/>
                        </a:spcAft>
                      </a:pPr>
                      <a:r>
                        <a:rPr lang="en-US" sz="900" kern="100" dirty="0">
                          <a:effectLst/>
                        </a:rPr>
                        <a:t>36,180</a:t>
                      </a:r>
                      <a:endParaRPr lang="zh-TW" sz="1000" kern="100" dirty="0">
                        <a:effectLst/>
                        <a:latin typeface="Calibri"/>
                        <a:ea typeface="新細明體"/>
                        <a:cs typeface="Times New Roman"/>
                      </a:endParaRPr>
                    </a:p>
                  </a:txBody>
                  <a:tcPr marL="58900" marR="5890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03994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b="1" dirty="0"/>
              <a:t>給付額度計算單位</a:t>
            </a:r>
          </a:p>
        </p:txBody>
      </p:sp>
      <p:sp>
        <p:nvSpPr>
          <p:cNvPr id="3" name="內容版面配置區 2"/>
          <p:cNvSpPr>
            <a:spLocks noGrp="1"/>
          </p:cNvSpPr>
          <p:nvPr>
            <p:ph idx="1"/>
          </p:nvPr>
        </p:nvSpPr>
        <p:spPr/>
        <p:txBody>
          <a:bodyPr/>
          <a:lstStyle/>
          <a:p>
            <a:r>
              <a:rPr lang="zh-TW" altLang="en-US" sz="2800" dirty="0"/>
              <a:t>「照顧及專業服務」、「交通接送服務」</a:t>
            </a:r>
            <a:endParaRPr lang="en-US" altLang="zh-TW" sz="2800" dirty="0"/>
          </a:p>
          <a:p>
            <a:pPr lvl="1"/>
            <a:r>
              <a:rPr lang="zh-TW" altLang="en-US" sz="2400" dirty="0"/>
              <a:t>以月為單位</a:t>
            </a:r>
            <a:endParaRPr lang="en-US" altLang="zh-TW" sz="2400" dirty="0"/>
          </a:p>
          <a:p>
            <a:pPr lvl="1"/>
            <a:r>
              <a:rPr lang="zh-TW" altLang="en-US" sz="2400" dirty="0"/>
              <a:t>未滿</a:t>
            </a:r>
            <a:r>
              <a:rPr lang="en-US" altLang="zh-TW" sz="2400" dirty="0"/>
              <a:t>1</a:t>
            </a:r>
            <a:r>
              <a:rPr lang="zh-TW" altLang="en-US" sz="2400" dirty="0"/>
              <a:t>個月按比率計算</a:t>
            </a:r>
            <a:endParaRPr lang="en-US" altLang="zh-TW" sz="2400" dirty="0"/>
          </a:p>
          <a:p>
            <a:pPr lvl="1"/>
            <a:r>
              <a:rPr lang="zh-TW" altLang="en-US" sz="2400" b="1" dirty="0">
                <a:solidFill>
                  <a:srgbClr val="FF0000"/>
                </a:solidFill>
                <a:effectLst>
                  <a:outerShdw blurRad="38100" dist="38100" dir="2700000" algn="tl">
                    <a:srgbClr val="000000">
                      <a:alpha val="43137"/>
                    </a:srgbClr>
                  </a:outerShdw>
                </a:effectLst>
              </a:rPr>
              <a:t>當月的給付額度倘有剩餘，可保留至下一次核定日前使用，且不得保留併入複評後之給付額度。</a:t>
            </a:r>
            <a:endParaRPr lang="en-US" altLang="zh-TW" sz="2400" b="1" dirty="0">
              <a:solidFill>
                <a:srgbClr val="FF0000"/>
              </a:solidFill>
              <a:effectLst>
                <a:outerShdw blurRad="38100" dist="38100" dir="2700000" algn="tl">
                  <a:srgbClr val="000000">
                    <a:alpha val="43137"/>
                  </a:srgbClr>
                </a:outerShdw>
              </a:effectLst>
            </a:endParaRPr>
          </a:p>
          <a:p>
            <a:r>
              <a:rPr lang="zh-TW" altLang="en-US" sz="2800" dirty="0"/>
              <a:t>「輔具服務及居家無障礙環境改善服務」</a:t>
            </a:r>
            <a:endParaRPr lang="en-US" altLang="zh-TW" sz="2800" dirty="0"/>
          </a:p>
          <a:p>
            <a:pPr lvl="1"/>
            <a:r>
              <a:rPr lang="zh-TW" altLang="en-US" sz="2400" dirty="0"/>
              <a:t>以</a:t>
            </a:r>
            <a:r>
              <a:rPr lang="en-US" altLang="zh-TW" sz="2400" dirty="0"/>
              <a:t>3</a:t>
            </a:r>
            <a:r>
              <a:rPr lang="zh-TW" altLang="en-US" sz="2400" dirty="0"/>
              <a:t>年為單位</a:t>
            </a:r>
            <a:endParaRPr lang="en-US" altLang="zh-TW" sz="2400" dirty="0"/>
          </a:p>
          <a:p>
            <a:r>
              <a:rPr lang="zh-TW" altLang="en-US" sz="2800" dirty="0"/>
              <a:t>「喘息服務」</a:t>
            </a:r>
            <a:endParaRPr lang="en-US" altLang="zh-TW" sz="2800" dirty="0"/>
          </a:p>
          <a:p>
            <a:pPr lvl="1"/>
            <a:r>
              <a:rPr lang="zh-TW" altLang="en-US" sz="2400" dirty="0"/>
              <a:t>以</a:t>
            </a:r>
            <a:r>
              <a:rPr lang="en-US" altLang="zh-TW" sz="2400" dirty="0"/>
              <a:t>1</a:t>
            </a:r>
            <a:r>
              <a:rPr lang="zh-TW" altLang="en-US" sz="2400" dirty="0"/>
              <a:t>年為單位</a:t>
            </a:r>
            <a:endParaRPr lang="en-US" altLang="zh-TW" sz="2400" dirty="0"/>
          </a:p>
          <a:p>
            <a:pPr marL="457200" lvl="1"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7E7817B1-1FB7-499C-A42F-B15F097F628B}" type="slidenum">
              <a:rPr lang="zh-TW" altLang="en-US" smtClean="0">
                <a:solidFill>
                  <a:prstClr val="black">
                    <a:tint val="75000"/>
                  </a:prstClr>
                </a:solidFill>
              </a:rPr>
              <a:pPr>
                <a:defRPr/>
              </a:pPr>
              <a:t>36</a:t>
            </a:fld>
            <a:endParaRPr lang="zh-TW" altLang="en-US">
              <a:solidFill>
                <a:prstClr val="black">
                  <a:tint val="75000"/>
                </a:prstClr>
              </a:solidFill>
            </a:endParaRPr>
          </a:p>
        </p:txBody>
      </p:sp>
    </p:spTree>
    <p:extLst>
      <p:ext uri="{BB962C8B-B14F-4D97-AF65-F5344CB8AC3E}">
        <p14:creationId xmlns:p14="http://schemas.microsoft.com/office/powerpoint/2010/main" val="1719481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各類服務給付條件</a:t>
            </a:r>
            <a:r>
              <a:rPr lang="en-US" altLang="zh-TW" sz="1200" dirty="0"/>
              <a:t>1/2</a:t>
            </a:r>
            <a:endParaRPr lang="zh-TW" altLang="en-US" sz="1200" dirty="0"/>
          </a:p>
        </p:txBody>
      </p:sp>
      <p:sp>
        <p:nvSpPr>
          <p:cNvPr id="3" name="內容版面配置區 2"/>
          <p:cNvSpPr>
            <a:spLocks noGrp="1"/>
          </p:cNvSpPr>
          <p:nvPr>
            <p:ph idx="1"/>
          </p:nvPr>
        </p:nvSpPr>
        <p:spPr/>
        <p:txBody>
          <a:bodyPr/>
          <a:lstStyle/>
          <a:p>
            <a:r>
              <a:rPr lang="zh-TW" altLang="en-US" sz="2800" dirty="0"/>
              <a:t>本基準</a:t>
            </a:r>
            <a:r>
              <a:rPr lang="zh-TW" altLang="en-US" sz="2800" u="sng" dirty="0">
                <a:solidFill>
                  <a:schemeClr val="accent6">
                    <a:lumMod val="10000"/>
                  </a:schemeClr>
                </a:solidFill>
              </a:rPr>
              <a:t>不適用</a:t>
            </a:r>
            <a:r>
              <a:rPr lang="zh-TW" altLang="en-US" sz="2800" dirty="0"/>
              <a:t>於長照住宿式機構之服務使用者</a:t>
            </a:r>
            <a:endParaRPr lang="en-US" altLang="zh-TW" sz="2800" dirty="0"/>
          </a:p>
          <a:p>
            <a:r>
              <a:rPr lang="zh-TW" altLang="en-US" sz="2800" dirty="0"/>
              <a:t>照顧及專業服務</a:t>
            </a:r>
            <a:endParaRPr lang="en-US" altLang="zh-TW" sz="2800" dirty="0"/>
          </a:p>
          <a:p>
            <a:pPr lvl="1"/>
            <a:r>
              <a:rPr lang="zh-TW" altLang="en-US" dirty="0"/>
              <a:t>聘僱外籍家庭看護工或領有政府提供之特別照顧津貼之長照需要者，</a:t>
            </a:r>
            <a:r>
              <a:rPr lang="zh-TW" altLang="en-US" b="1" u="sng" dirty="0">
                <a:solidFill>
                  <a:schemeClr val="accent6">
                    <a:lumMod val="10000"/>
                  </a:schemeClr>
                </a:solidFill>
              </a:rPr>
              <a:t>僅給付</a:t>
            </a:r>
            <a:r>
              <a:rPr lang="en-US" altLang="zh-TW" b="1" u="sng" dirty="0">
                <a:solidFill>
                  <a:schemeClr val="accent6">
                    <a:lumMod val="10000"/>
                  </a:schemeClr>
                </a:solidFill>
              </a:rPr>
              <a:t>30%</a:t>
            </a:r>
            <a:r>
              <a:rPr lang="zh-TW" altLang="en-US" b="1" u="sng" dirty="0">
                <a:solidFill>
                  <a:schemeClr val="accent6">
                    <a:lumMod val="10000"/>
                  </a:schemeClr>
                </a:solidFill>
              </a:rPr>
              <a:t>，並限用於專業服務</a:t>
            </a:r>
            <a:r>
              <a:rPr lang="en-US" altLang="zh-TW" b="1" u="sng" dirty="0">
                <a:solidFill>
                  <a:schemeClr val="accent6">
                    <a:lumMod val="10000"/>
                  </a:schemeClr>
                </a:solidFill>
              </a:rPr>
              <a:t>(</a:t>
            </a:r>
            <a:r>
              <a:rPr lang="zh-TW" altLang="en-US" b="1" u="sng" dirty="0">
                <a:solidFill>
                  <a:schemeClr val="accent6">
                    <a:lumMod val="10000"/>
                  </a:schemeClr>
                </a:solidFill>
              </a:rPr>
              <a:t>不含照顧</a:t>
            </a:r>
            <a:r>
              <a:rPr lang="en-US" altLang="zh-TW" b="1" u="sng" dirty="0">
                <a:solidFill>
                  <a:schemeClr val="accent6">
                    <a:lumMod val="10000"/>
                  </a:schemeClr>
                </a:solidFill>
              </a:rPr>
              <a:t>)</a:t>
            </a:r>
            <a:r>
              <a:rPr lang="zh-TW" altLang="en-US" b="1" u="sng" dirty="0">
                <a:solidFill>
                  <a:schemeClr val="accent6">
                    <a:lumMod val="10000"/>
                  </a:schemeClr>
                </a:solidFill>
              </a:rPr>
              <a:t>照顧組合</a:t>
            </a:r>
            <a:r>
              <a:rPr lang="zh-TW" altLang="en-US" u="sng" dirty="0">
                <a:solidFill>
                  <a:schemeClr val="accent6">
                    <a:lumMod val="10000"/>
                  </a:schemeClr>
                </a:solidFill>
              </a:rPr>
              <a:t>。</a:t>
            </a:r>
            <a:endParaRPr lang="en-US" altLang="zh-TW" u="sng" dirty="0">
              <a:solidFill>
                <a:schemeClr val="accent6">
                  <a:lumMod val="10000"/>
                </a:schemeClr>
              </a:solidFill>
            </a:endParaRPr>
          </a:p>
          <a:p>
            <a:r>
              <a:rPr lang="zh-TW" altLang="en-US" sz="2800" dirty="0"/>
              <a:t>交通接送服務</a:t>
            </a:r>
            <a:endParaRPr lang="en-US" altLang="zh-TW" sz="2800" dirty="0"/>
          </a:p>
          <a:p>
            <a:pPr lvl="1"/>
            <a:r>
              <a:rPr lang="zh-TW" altLang="en-US" dirty="0"/>
              <a:t>分</a:t>
            </a:r>
            <a:r>
              <a:rPr lang="en-US" altLang="zh-TW" dirty="0"/>
              <a:t>4</a:t>
            </a:r>
            <a:r>
              <a:rPr lang="zh-TW" altLang="en-US" dirty="0"/>
              <a:t>類（依</a:t>
            </a:r>
            <a:r>
              <a:rPr lang="en-US" altLang="zh-TW" dirty="0"/>
              <a:t>106</a:t>
            </a:r>
            <a:r>
              <a:rPr lang="zh-TW" altLang="en-US" dirty="0"/>
              <a:t>年補助規定）</a:t>
            </a:r>
            <a:endParaRPr lang="en-US" altLang="zh-TW" dirty="0"/>
          </a:p>
          <a:p>
            <a:pPr lvl="1"/>
            <a:r>
              <a:rPr lang="zh-TW" altLang="en-US" dirty="0"/>
              <a:t>僅給付長照需要第</a:t>
            </a:r>
            <a:r>
              <a:rPr lang="en-US" altLang="zh-TW" dirty="0"/>
              <a:t>4</a:t>
            </a:r>
            <a:r>
              <a:rPr lang="zh-TW" altLang="en-US" dirty="0"/>
              <a:t>級（含）以上，並限定使用於照顧計畫中之就醫或復健，</a:t>
            </a:r>
            <a:r>
              <a:rPr lang="zh-TW" altLang="en-US" b="1" dirty="0">
                <a:solidFill>
                  <a:schemeClr val="accent6">
                    <a:lumMod val="75000"/>
                  </a:schemeClr>
                </a:solidFill>
              </a:rPr>
              <a:t>其提供形式或交通工具依各縣市政府規定辦理</a:t>
            </a:r>
            <a:r>
              <a:rPr lang="zh-TW" altLang="en-US" dirty="0">
                <a:solidFill>
                  <a:schemeClr val="accent6">
                    <a:lumMod val="75000"/>
                  </a:schemeClr>
                </a:solidFill>
              </a:rPr>
              <a:t>。</a:t>
            </a: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37</a:t>
            </a:fld>
            <a:endParaRPr lang="en-US" altLang="zh-TW" dirty="0">
              <a:solidFill>
                <a:prstClr val="black"/>
              </a:solidFill>
            </a:endParaRPr>
          </a:p>
        </p:txBody>
      </p:sp>
    </p:spTree>
    <p:extLst>
      <p:ext uri="{BB962C8B-B14F-4D97-AF65-F5344CB8AC3E}">
        <p14:creationId xmlns:p14="http://schemas.microsoft.com/office/powerpoint/2010/main" val="2282464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各類服務給付條件</a:t>
            </a:r>
            <a:r>
              <a:rPr lang="en-US" altLang="zh-TW" sz="1200" dirty="0"/>
              <a:t>2/2</a:t>
            </a:r>
            <a:endParaRPr lang="zh-TW" altLang="en-US" sz="1200" dirty="0"/>
          </a:p>
        </p:txBody>
      </p:sp>
      <p:sp>
        <p:nvSpPr>
          <p:cNvPr id="3" name="內容版面配置區 2"/>
          <p:cNvSpPr>
            <a:spLocks noGrp="1"/>
          </p:cNvSpPr>
          <p:nvPr>
            <p:ph idx="1"/>
          </p:nvPr>
        </p:nvSpPr>
        <p:spPr/>
        <p:txBody>
          <a:bodyPr/>
          <a:lstStyle/>
          <a:p>
            <a:r>
              <a:rPr lang="zh-TW" altLang="en-US" dirty="0"/>
              <a:t>輔具服務</a:t>
            </a:r>
            <a:r>
              <a:rPr lang="en-US" altLang="zh-TW" sz="2800" b="1" dirty="0">
                <a:solidFill>
                  <a:schemeClr val="accent6">
                    <a:lumMod val="75000"/>
                  </a:schemeClr>
                </a:solidFill>
              </a:rPr>
              <a:t>【</a:t>
            </a:r>
            <a:r>
              <a:rPr lang="zh-TW" altLang="en-US" sz="2800" b="1" dirty="0">
                <a:solidFill>
                  <a:schemeClr val="accent6">
                    <a:lumMod val="75000"/>
                  </a:schemeClr>
                </a:solidFill>
              </a:rPr>
              <a:t>雙軌制</a:t>
            </a:r>
            <a:r>
              <a:rPr lang="en-US" altLang="zh-TW" sz="2800" b="1" dirty="0">
                <a:solidFill>
                  <a:schemeClr val="accent6">
                    <a:lumMod val="75000"/>
                  </a:schemeClr>
                </a:solidFill>
              </a:rPr>
              <a:t>】</a:t>
            </a:r>
          </a:p>
          <a:p>
            <a:pPr lvl="1"/>
            <a:r>
              <a:rPr lang="zh-TW" altLang="en-US" dirty="0"/>
              <a:t>同時領有身心障礙手冊者，得依身心障礙者輔具費用補助辦法申請補助，但輔具使用年限未達最低使用年限之相同項目不得重複申請。</a:t>
            </a:r>
            <a:endParaRPr lang="en-US" altLang="zh-TW" dirty="0"/>
          </a:p>
          <a:p>
            <a:r>
              <a:rPr lang="zh-TW" altLang="en-US" dirty="0"/>
              <a:t>喘息服務</a:t>
            </a:r>
            <a:endParaRPr lang="en-US" altLang="zh-TW" dirty="0"/>
          </a:p>
          <a:p>
            <a:pPr lvl="1"/>
            <a:r>
              <a:rPr lang="zh-TW" altLang="en-US" dirty="0"/>
              <a:t>接受機構收容安置；已僱請外籍家庭看護工之家庭，外籍家庭看護工無法協助未滿一個月者→不給付。</a:t>
            </a:r>
            <a:endParaRPr lang="en-US" altLang="zh-TW" dirty="0"/>
          </a:p>
          <a:p>
            <a:pPr lvl="1"/>
            <a:r>
              <a:rPr lang="zh-TW" altLang="en-US" b="1" dirty="0">
                <a:solidFill>
                  <a:schemeClr val="accent6">
                    <a:lumMod val="75000"/>
                  </a:schemeClr>
                </a:solidFill>
              </a:rPr>
              <a:t>日間照顧中心喘息服務、小規模多機能服務</a:t>
            </a:r>
            <a:r>
              <a:rPr lang="en-US" altLang="zh-TW" b="1" dirty="0">
                <a:solidFill>
                  <a:schemeClr val="accent6">
                    <a:lumMod val="75000"/>
                  </a:schemeClr>
                </a:solidFill>
              </a:rPr>
              <a:t>-</a:t>
            </a:r>
            <a:r>
              <a:rPr lang="zh-TW" altLang="en-US" b="1" dirty="0">
                <a:solidFill>
                  <a:schemeClr val="accent6">
                    <a:lumMod val="75000"/>
                  </a:schemeClr>
                </a:solidFill>
              </a:rPr>
              <a:t>夜間喘息、巷弄長照站臨托</a:t>
            </a:r>
          </a:p>
          <a:p>
            <a:pPr lvl="1"/>
            <a:endParaRPr lang="zh-TW" altLang="en-US" dirty="0"/>
          </a:p>
          <a:p>
            <a:pPr lvl="1"/>
            <a:endParaRPr lang="zh-TW" altLang="en-US"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38</a:t>
            </a:fld>
            <a:endParaRPr lang="en-US" altLang="zh-TW" dirty="0">
              <a:solidFill>
                <a:prstClr val="black"/>
              </a:solidFill>
            </a:endParaRPr>
          </a:p>
        </p:txBody>
      </p:sp>
    </p:spTree>
    <p:extLst>
      <p:ext uri="{BB962C8B-B14F-4D97-AF65-F5344CB8AC3E}">
        <p14:creationId xmlns:p14="http://schemas.microsoft.com/office/powerpoint/2010/main" val="4101678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自費規定</a:t>
            </a:r>
          </a:p>
        </p:txBody>
      </p:sp>
      <p:sp>
        <p:nvSpPr>
          <p:cNvPr id="3" name="內容版面配置區 2"/>
          <p:cNvSpPr>
            <a:spLocks noGrp="1"/>
          </p:cNvSpPr>
          <p:nvPr>
            <p:ph idx="1"/>
          </p:nvPr>
        </p:nvSpPr>
        <p:spPr>
          <a:xfrm>
            <a:off x="611560" y="1844824"/>
            <a:ext cx="8075240" cy="4281343"/>
          </a:xfrm>
        </p:spPr>
        <p:txBody>
          <a:bodyPr/>
          <a:lstStyle/>
          <a:p>
            <a:r>
              <a:rPr lang="zh-TW" altLang="en-US" sz="2400" dirty="0"/>
              <a:t>未載明於照顧組合表中之服務，</a:t>
            </a:r>
            <a:r>
              <a:rPr lang="zh-TW" altLang="en-US" sz="2400" dirty="0">
                <a:solidFill>
                  <a:srgbClr val="FF0000"/>
                </a:solidFill>
              </a:rPr>
              <a:t>如染髮</a:t>
            </a:r>
            <a:r>
              <a:rPr lang="zh-TW" altLang="en-US" sz="2400" dirty="0"/>
              <a:t>。</a:t>
            </a:r>
            <a:endParaRPr lang="en-US" altLang="zh-TW" sz="2400" dirty="0"/>
          </a:p>
          <a:p>
            <a:r>
              <a:rPr lang="zh-TW" altLang="en-US" sz="2400" dirty="0"/>
              <a:t>單項輔具租賃價格或購置價格超過照顧組合表所訂之價格上限部分，如</a:t>
            </a:r>
            <a:r>
              <a:rPr lang="en-US" altLang="zh-TW" sz="2400" dirty="0">
                <a:solidFill>
                  <a:srgbClr val="FF0000"/>
                </a:solidFill>
              </a:rPr>
              <a:t>FA18</a:t>
            </a:r>
            <a:r>
              <a:rPr lang="zh-TW" altLang="en-US" sz="2400" dirty="0">
                <a:solidFill>
                  <a:srgbClr val="FF0000"/>
                </a:solidFill>
              </a:rPr>
              <a:t>改善流理台＞</a:t>
            </a:r>
            <a:r>
              <a:rPr lang="en-US" altLang="zh-TW" sz="2400" dirty="0">
                <a:solidFill>
                  <a:srgbClr val="FF0000"/>
                </a:solidFill>
              </a:rPr>
              <a:t>15,000</a:t>
            </a:r>
            <a:r>
              <a:rPr lang="zh-TW" altLang="en-US" sz="2400" dirty="0">
                <a:solidFill>
                  <a:srgbClr val="FF0000"/>
                </a:solidFill>
              </a:rPr>
              <a:t>元</a:t>
            </a:r>
            <a:r>
              <a:rPr lang="zh-TW" altLang="en-US" sz="2400" dirty="0"/>
              <a:t>。</a:t>
            </a:r>
          </a:p>
          <a:p>
            <a:r>
              <a:rPr lang="zh-TW" altLang="en-US" sz="2400" dirty="0"/>
              <a:t>照顧組合表載明服務內容及服務主體除了長照需要者以外，尚包括他人（主要為家人）且非為另一長照需要者，則其須自行負擔依照顧組合表規定比率之費用，</a:t>
            </a:r>
            <a:r>
              <a:rPr lang="zh-TW" altLang="en-US" sz="2400" dirty="0">
                <a:solidFill>
                  <a:srgbClr val="FF0000"/>
                </a:solidFill>
              </a:rPr>
              <a:t>如</a:t>
            </a:r>
            <a:r>
              <a:rPr lang="en-US" altLang="zh-TW" sz="2400" dirty="0">
                <a:solidFill>
                  <a:srgbClr val="FF0000"/>
                </a:solidFill>
              </a:rPr>
              <a:t>BA15</a:t>
            </a:r>
            <a:r>
              <a:rPr lang="zh-TW" altLang="en-US" sz="2400" dirty="0">
                <a:solidFill>
                  <a:srgbClr val="FF0000"/>
                </a:solidFill>
              </a:rPr>
              <a:t>以</a:t>
            </a:r>
            <a:r>
              <a:rPr lang="en-US" altLang="zh-TW" sz="2400" dirty="0">
                <a:solidFill>
                  <a:srgbClr val="FF0000"/>
                </a:solidFill>
              </a:rPr>
              <a:t>30</a:t>
            </a:r>
            <a:r>
              <a:rPr lang="zh-TW" altLang="en-US" sz="2400" dirty="0">
                <a:solidFill>
                  <a:srgbClr val="FF0000"/>
                </a:solidFill>
              </a:rPr>
              <a:t>分</a:t>
            </a:r>
            <a:r>
              <a:rPr lang="en-US" altLang="zh-TW" sz="2400" dirty="0">
                <a:solidFill>
                  <a:srgbClr val="FF0000"/>
                </a:solidFill>
              </a:rPr>
              <a:t>195</a:t>
            </a:r>
            <a:r>
              <a:rPr lang="zh-TW" altLang="en-US" sz="2400" dirty="0">
                <a:solidFill>
                  <a:srgbClr val="FF0000"/>
                </a:solidFill>
              </a:rPr>
              <a:t>元為給</a:t>
            </a:r>
            <a:r>
              <a:rPr lang="en-US" altLang="zh-TW" sz="2400" dirty="0">
                <a:solidFill>
                  <a:srgbClr val="FF0000"/>
                </a:solidFill>
              </a:rPr>
              <a:t>(</a:t>
            </a:r>
            <a:r>
              <a:rPr lang="zh-TW" altLang="en-US" sz="2400" dirty="0">
                <a:solidFill>
                  <a:srgbClr val="FF0000"/>
                </a:solidFill>
              </a:rPr>
              <a:t>支</a:t>
            </a:r>
            <a:r>
              <a:rPr lang="en-US" altLang="zh-TW" sz="2400" dirty="0">
                <a:solidFill>
                  <a:srgbClr val="FF0000"/>
                </a:solidFill>
              </a:rPr>
              <a:t>)</a:t>
            </a:r>
            <a:r>
              <a:rPr lang="zh-TW" altLang="en-US" sz="2400" dirty="0">
                <a:solidFill>
                  <a:srgbClr val="FF0000"/>
                </a:solidFill>
              </a:rPr>
              <a:t>單位</a:t>
            </a:r>
            <a:r>
              <a:rPr lang="zh-TW" altLang="en-US" sz="2400" dirty="0"/>
              <a:t>。</a:t>
            </a:r>
          </a:p>
          <a:p>
            <a:r>
              <a:rPr lang="zh-TW" altLang="en-US" sz="2400" dirty="0"/>
              <a:t>超過核定之長照服務額度者，</a:t>
            </a:r>
            <a:r>
              <a:rPr lang="zh-TW" altLang="en-US" sz="2400" dirty="0">
                <a:solidFill>
                  <a:srgbClr val="FF0000"/>
                </a:solidFill>
              </a:rPr>
              <a:t>如第</a:t>
            </a:r>
            <a:r>
              <a:rPr lang="en-US" altLang="zh-TW" sz="2400" dirty="0">
                <a:solidFill>
                  <a:srgbClr val="FF0000"/>
                </a:solidFill>
              </a:rPr>
              <a:t>5</a:t>
            </a:r>
            <a:r>
              <a:rPr lang="zh-TW" altLang="en-US" sz="2400" dirty="0">
                <a:solidFill>
                  <a:srgbClr val="FF0000"/>
                </a:solidFill>
              </a:rPr>
              <a:t>級照顧及專業服務給付額度</a:t>
            </a:r>
            <a:r>
              <a:rPr lang="en-US" altLang="zh-TW" sz="2400" dirty="0">
                <a:solidFill>
                  <a:srgbClr val="FF0000"/>
                </a:solidFill>
              </a:rPr>
              <a:t>24,100</a:t>
            </a:r>
            <a:r>
              <a:rPr lang="zh-TW" altLang="en-US" sz="2400" dirty="0">
                <a:solidFill>
                  <a:srgbClr val="FF0000"/>
                </a:solidFill>
              </a:rPr>
              <a:t>元，但與個案討論後之照顧計畫為</a:t>
            </a:r>
            <a:r>
              <a:rPr lang="en-US" altLang="zh-TW" sz="2400" dirty="0">
                <a:solidFill>
                  <a:srgbClr val="FF0000"/>
                </a:solidFill>
              </a:rPr>
              <a:t>25,000</a:t>
            </a:r>
            <a:r>
              <a:rPr lang="zh-TW" altLang="en-US" sz="2400" dirty="0">
                <a:solidFill>
                  <a:srgbClr val="FF0000"/>
                </a:solidFill>
              </a:rPr>
              <a:t>元，則</a:t>
            </a:r>
            <a:r>
              <a:rPr lang="en-US" altLang="zh-TW" sz="2400" dirty="0">
                <a:solidFill>
                  <a:srgbClr val="FF0000"/>
                </a:solidFill>
              </a:rPr>
              <a:t>900</a:t>
            </a:r>
            <a:r>
              <a:rPr lang="zh-TW" altLang="en-US" sz="2400" dirty="0">
                <a:solidFill>
                  <a:srgbClr val="FF0000"/>
                </a:solidFill>
              </a:rPr>
              <a:t>元須完全自費</a:t>
            </a:r>
            <a:r>
              <a:rPr lang="zh-TW" altLang="en-US" sz="2400" dirty="0"/>
              <a:t>。</a:t>
            </a:r>
          </a:p>
          <a:p>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tint val="75000"/>
                  </a:prstClr>
                </a:solidFill>
              </a:rPr>
              <a:pPr>
                <a:defRPr/>
              </a:pPr>
              <a:t>39</a:t>
            </a:fld>
            <a:endParaRPr lang="en-US" altLang="zh-TW">
              <a:solidFill>
                <a:prstClr val="black">
                  <a:tint val="75000"/>
                </a:prstClr>
              </a:solidFill>
            </a:endParaRPr>
          </a:p>
        </p:txBody>
      </p:sp>
    </p:spTree>
    <p:extLst>
      <p:ext uri="{BB962C8B-B14F-4D97-AF65-F5344CB8AC3E}">
        <p14:creationId xmlns:p14="http://schemas.microsoft.com/office/powerpoint/2010/main" val="204929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877887"/>
          </a:xfrm>
        </p:spPr>
        <p:txBody>
          <a:bodyPr/>
          <a:lstStyle/>
          <a:p>
            <a:pPr algn="l">
              <a:defRPr/>
            </a:pPr>
            <a:r>
              <a:rPr lang="zh-TW" altLang="en-US" b="1" dirty="0">
                <a:solidFill>
                  <a:srgbClr val="002060"/>
                </a:solidFill>
                <a:latin typeface="標楷體" pitchFamily="65" charset="-120"/>
                <a:ea typeface="標楷體" pitchFamily="65" charset="-120"/>
              </a:rPr>
              <a:t>一、經濟保障與居住權保障</a:t>
            </a:r>
            <a:endParaRPr lang="zh-TW" altLang="en-US" dirty="0"/>
          </a:p>
        </p:txBody>
      </p:sp>
      <p:graphicFrame>
        <p:nvGraphicFramePr>
          <p:cNvPr id="4" name="Group 37"/>
          <p:cNvGraphicFramePr>
            <a:graphicFrameLocks noGrp="1"/>
          </p:cNvGraphicFramePr>
          <p:nvPr>
            <p:ph idx="1"/>
            <p:extLst>
              <p:ext uri="{D42A27DB-BD31-4B8C-83A1-F6EECF244321}">
                <p14:modId xmlns:p14="http://schemas.microsoft.com/office/powerpoint/2010/main" val="4142632673"/>
              </p:ext>
            </p:extLst>
          </p:nvPr>
        </p:nvGraphicFramePr>
        <p:xfrm>
          <a:off x="468313" y="981075"/>
          <a:ext cx="8424862" cy="5500690"/>
        </p:xfrm>
        <a:graphic>
          <a:graphicData uri="http://schemas.openxmlformats.org/drawingml/2006/table">
            <a:tbl>
              <a:tblPr/>
              <a:tblGrid>
                <a:gridCol w="3154362">
                  <a:extLst>
                    <a:ext uri="{9D8B030D-6E8A-4147-A177-3AD203B41FA5}">
                      <a16:colId xmlns:a16="http://schemas.microsoft.com/office/drawing/2014/main" val="20000"/>
                    </a:ext>
                  </a:extLst>
                </a:gridCol>
                <a:gridCol w="5270500">
                  <a:extLst>
                    <a:ext uri="{9D8B030D-6E8A-4147-A177-3AD203B41FA5}">
                      <a16:colId xmlns:a16="http://schemas.microsoft.com/office/drawing/2014/main" val="20001"/>
                    </a:ext>
                  </a:extLst>
                </a:gridCol>
              </a:tblGrid>
              <a:tr h="506413">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1" lang="zh-TW" altLang="en-US" sz="2000" b="1"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項目</a:t>
                      </a:r>
                      <a:endParaRPr kumimoji="1" lang="zh-TW" altLang="en-US" sz="2000" b="0" i="0" u="none" strike="noStrike" cap="none" normalizeH="0" baseline="0" dirty="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2540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1" lang="zh-TW" altLang="en-US" sz="2000" b="1"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補助標準</a:t>
                      </a:r>
                      <a:endParaRPr kumimoji="1" lang="zh-TW" altLang="en-US" sz="2000" b="0" i="0" u="none" strike="noStrike" cap="none" normalizeH="0" baseline="0">
                        <a:ln>
                          <a:noFill/>
                        </a:ln>
                        <a:solidFill>
                          <a:srgbClr val="003300"/>
                        </a:solidFill>
                        <a:effectLst/>
                        <a:latin typeface="Arial" charset="0"/>
                        <a:ea typeface="新細明體" pitchFamily="18" charset="-120"/>
                      </a:endParaRPr>
                    </a:p>
                  </a:txBody>
                  <a:tcPr anchor="ctr" horzOverflow="overflow">
                    <a:lnL w="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2540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750888">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中低收入老人生活津貼</a:t>
                      </a:r>
                      <a:endParaRPr kumimoji="1" lang="zh-TW" altLang="en-US" sz="2000" b="0" i="0" u="none" strike="noStrike" cap="none" normalizeH="0" baseline="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每人每月</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3731</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元～</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7463</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元</a:t>
                      </a:r>
                      <a:endParaRPr kumimoji="1" lang="zh-TW" altLang="en-US" sz="2000" b="0" i="0" u="none" strike="noStrike" cap="none" normalizeH="0" baseline="0">
                        <a:ln>
                          <a:noFill/>
                        </a:ln>
                        <a:solidFill>
                          <a:srgbClr val="003300"/>
                        </a:solidFill>
                        <a:effectLst/>
                        <a:latin typeface="Arial" charset="0"/>
                        <a:ea typeface="新細明體" pitchFamily="18" charset="-120"/>
                      </a:endParaRP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701675">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中低收入老人特別照顧津貼</a:t>
                      </a: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細明體" pitchFamily="49" charset="-120"/>
                          <a:ea typeface="細明體" pitchFamily="49" charset="-120"/>
                          <a:cs typeface="Times New Roman" pitchFamily="18" charset="0"/>
                        </a:rPr>
                        <a:t>每月補助照顧</a:t>
                      </a:r>
                      <a:r>
                        <a:rPr kumimoji="1" lang="en-US" altLang="zh-TW" sz="2000" b="0" i="0" u="none" strike="noStrike" cap="none" normalizeH="0" baseline="0">
                          <a:ln>
                            <a:noFill/>
                          </a:ln>
                          <a:solidFill>
                            <a:srgbClr val="003300"/>
                          </a:solidFill>
                          <a:effectLst/>
                          <a:latin typeface="細明體" pitchFamily="49" charset="-120"/>
                          <a:ea typeface="細明體" pitchFamily="49" charset="-120"/>
                          <a:cs typeface="Times New Roman" pitchFamily="18" charset="0"/>
                        </a:rPr>
                        <a:t>5,000</a:t>
                      </a:r>
                      <a:r>
                        <a:rPr kumimoji="1" lang="zh-TW" altLang="en-US" sz="2000" b="0" i="0" u="none" strike="noStrike" cap="none" normalizeH="0" baseline="0">
                          <a:ln>
                            <a:noFill/>
                          </a:ln>
                          <a:solidFill>
                            <a:srgbClr val="003300"/>
                          </a:solidFill>
                          <a:effectLst/>
                          <a:latin typeface="細明體" pitchFamily="49" charset="-120"/>
                          <a:ea typeface="細明體" pitchFamily="49" charset="-120"/>
                          <a:cs typeface="Times New Roman" pitchFamily="18" charset="0"/>
                        </a:rPr>
                        <a:t>元</a:t>
                      </a:r>
                      <a:endParaRPr kumimoji="1" lang="zh-TW" altLang="en-US" sz="2000" b="0" i="0" u="none" strike="noStrike" cap="none" normalizeH="0" baseline="0">
                        <a:ln>
                          <a:noFill/>
                        </a:ln>
                        <a:solidFill>
                          <a:srgbClr val="003300"/>
                        </a:solidFill>
                        <a:effectLst/>
                        <a:latin typeface="Arial" charset="0"/>
                        <a:ea typeface="細明體" pitchFamily="49" charset="-120"/>
                        <a:cs typeface="Times New Roman" pitchFamily="18" charset="0"/>
                      </a:endParaRP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1020763">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敬老福利生活津貼</a:t>
                      </a:r>
                      <a:endParaRPr kumimoji="1" lang="zh-TW" altLang="en-US" sz="2000" b="0" i="0" u="none" strike="noStrike" cap="none" normalizeH="0" baseline="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每人每月</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3000</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元</a:t>
                      </a:r>
                    </a:p>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en-US" altLang="zh-TW"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a:t>
                      </a:r>
                      <a:r>
                        <a:rPr kumimoji="1" lang="zh-TW" altLang="en-US"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於</a:t>
                      </a:r>
                      <a:r>
                        <a:rPr kumimoji="1" lang="en-US" altLang="zh-TW"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97</a:t>
                      </a:r>
                      <a:r>
                        <a:rPr kumimoji="1" lang="zh-TW" altLang="en-US"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年</a:t>
                      </a:r>
                      <a:r>
                        <a:rPr kumimoji="1" lang="en-US" altLang="zh-TW"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10</a:t>
                      </a:r>
                      <a:r>
                        <a:rPr kumimoji="1" lang="zh-TW" altLang="en-US"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月</a:t>
                      </a:r>
                      <a:r>
                        <a:rPr kumimoji="1" lang="en-US" altLang="zh-TW"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1</a:t>
                      </a:r>
                      <a:r>
                        <a:rPr kumimoji="1" lang="zh-TW" altLang="en-US"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日併入國民年金法為老年基本保証年金，權利未改變</a:t>
                      </a:r>
                      <a:r>
                        <a:rPr kumimoji="1" lang="en-US" altLang="zh-TW" sz="18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a:t>
                      </a:r>
                      <a:endParaRPr kumimoji="1" lang="en-US" altLang="zh-TW" sz="1800" b="0" i="0" u="none" strike="noStrike" cap="none" normalizeH="0" baseline="0">
                        <a:ln>
                          <a:noFill/>
                        </a:ln>
                        <a:solidFill>
                          <a:srgbClr val="003300"/>
                        </a:solidFill>
                        <a:effectLst/>
                        <a:latin typeface="Arial" charset="0"/>
                        <a:ea typeface="新細明體" pitchFamily="18" charset="-120"/>
                      </a:endParaRP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1019175">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國民年金</a:t>
                      </a:r>
                      <a:r>
                        <a:rPr kumimoji="1" lang="en-US" altLang="zh-TW"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a:t>
                      </a:r>
                      <a:r>
                        <a:rPr kumimoji="1" lang="zh-TW" altLang="en-US"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自</a:t>
                      </a:r>
                      <a:r>
                        <a:rPr kumimoji="1" lang="en-US" altLang="zh-TW"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97</a:t>
                      </a:r>
                      <a:r>
                        <a:rPr kumimoji="1" lang="zh-TW" altLang="en-US"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年</a:t>
                      </a:r>
                      <a:r>
                        <a:rPr kumimoji="1" lang="en-US" altLang="zh-TW"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10</a:t>
                      </a:r>
                      <a:r>
                        <a:rPr kumimoji="1" lang="zh-TW" altLang="en-US"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月</a:t>
                      </a:r>
                      <a:r>
                        <a:rPr kumimoji="1" lang="en-US" altLang="zh-TW"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1</a:t>
                      </a:r>
                      <a:r>
                        <a:rPr kumimoji="1" lang="zh-TW" altLang="en-US"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日起實施</a:t>
                      </a:r>
                      <a:r>
                        <a:rPr kumimoji="1" lang="en-US" altLang="zh-TW" sz="2000" b="1" i="0" u="none" strike="noStrike" cap="none" normalizeH="0" baseline="0">
                          <a:ln>
                            <a:noFill/>
                          </a:ln>
                          <a:solidFill>
                            <a:srgbClr val="003300"/>
                          </a:solidFill>
                          <a:effectLst/>
                          <a:latin typeface="細明體" pitchFamily="49" charset="-120"/>
                          <a:ea typeface="細明體" pitchFamily="49" charset="-120"/>
                          <a:cs typeface="Times New Roman" pitchFamily="18" charset="0"/>
                        </a:rPr>
                        <a:t>)</a:t>
                      </a:r>
                      <a:endParaRPr kumimoji="1" lang="en-US" altLang="zh-TW" sz="2000" b="0" i="0" u="none" strike="noStrike" cap="none" normalizeH="0" baseline="0">
                        <a:ln>
                          <a:noFill/>
                        </a:ln>
                        <a:solidFill>
                          <a:srgbClr val="003300"/>
                        </a:solidFill>
                        <a:effectLst/>
                        <a:latin typeface="Arial" charset="0"/>
                        <a:ea typeface="細明體" pitchFamily="49"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Pct val="75000"/>
                        <a:buFontTx/>
                        <a:buNone/>
                        <a:tabLst/>
                      </a:pPr>
                      <a:endParaRPr kumimoji="1" lang="zh-TW" altLang="en-US" sz="2000" b="0" i="0" u="none" strike="noStrike" cap="none" normalizeH="0" baseline="0">
                        <a:ln>
                          <a:noFill/>
                        </a:ln>
                        <a:solidFill>
                          <a:srgbClr val="003300"/>
                        </a:solidFill>
                        <a:effectLst/>
                        <a:latin typeface="Arial" charset="0"/>
                        <a:ea typeface="細明體" pitchFamily="49" charset="-120"/>
                        <a:cs typeface="Times New Roman" pitchFamily="18" charset="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(1)</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老年年金給付</a:t>
                      </a:r>
                      <a:endPar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(2)</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老年基本保證年金：</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3628</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元。</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(105</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年起</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a:t>
                      </a:r>
                    </a:p>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(3)</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原住民給付：</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rPr>
                        <a:t>3628</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rPr>
                        <a:t>元。</a:t>
                      </a:r>
                      <a:endPar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endParaRP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老年農民福利津貼</a:t>
                      </a:r>
                      <a:endParaRPr kumimoji="1" lang="zh-TW" altLang="en-US" sz="2000" b="0" i="0" u="none" strike="noStrike" cap="none" normalizeH="0" baseline="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每人每月</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7256</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元</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年資合計</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15</a:t>
                      </a:r>
                      <a:r>
                        <a:rPr kumimoji="1" lang="zh-TW" altLang="en-US"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年以上者</a:t>
                      </a:r>
                      <a:r>
                        <a:rPr kumimoji="1" lang="en-US" altLang="zh-TW" sz="2000" b="0" i="0" u="none" strike="noStrike" cap="none" normalizeH="0" baseline="0">
                          <a:ln>
                            <a:noFill/>
                          </a:ln>
                          <a:solidFill>
                            <a:srgbClr val="003300"/>
                          </a:solidFill>
                          <a:effectLst/>
                          <a:latin typeface="Times New Roman" pitchFamily="18" charset="0"/>
                          <a:ea typeface="新細明體" pitchFamily="18" charset="-120"/>
                          <a:cs typeface="Times New Roman" pitchFamily="18" charset="0"/>
                        </a:rPr>
                        <a:t>)</a:t>
                      </a: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671513">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原住民敬老津貼</a:t>
                      </a:r>
                      <a:endParaRPr kumimoji="1" lang="zh-TW" altLang="en-US" sz="2000" b="0" i="0" u="none" strike="noStrike" cap="none" normalizeH="0" baseline="0" dirty="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每人每月</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3000</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元</a:t>
                      </a:r>
                      <a:r>
                        <a:rPr kumimoji="1" lang="en-US" altLang="zh-TW"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a:t>
                      </a:r>
                      <a:r>
                        <a:rPr kumimoji="1" lang="zh-TW" altLang="en-US"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於</a:t>
                      </a:r>
                      <a:r>
                        <a:rPr kumimoji="1" lang="en-US" altLang="zh-TW"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97</a:t>
                      </a:r>
                      <a:r>
                        <a:rPr kumimoji="1" lang="zh-TW" altLang="en-US"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年</a:t>
                      </a:r>
                      <a:r>
                        <a:rPr kumimoji="1" lang="en-US" altLang="zh-TW"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10</a:t>
                      </a:r>
                      <a:r>
                        <a:rPr kumimoji="1" lang="zh-TW" altLang="en-US"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月</a:t>
                      </a:r>
                      <a:r>
                        <a:rPr kumimoji="1" lang="en-US" altLang="zh-TW"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1</a:t>
                      </a:r>
                      <a:r>
                        <a:rPr kumimoji="1" lang="zh-TW" altLang="en-US"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日併入國民年金法為原住民給付，權利未改變</a:t>
                      </a:r>
                      <a:r>
                        <a:rPr kumimoji="1" lang="en-US" altLang="zh-TW" sz="18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a:t>
                      </a:r>
                      <a:endParaRPr kumimoji="1" lang="zh-TW" altLang="en-US" sz="1800" b="0" i="0" u="none" strike="noStrike" cap="none" normalizeH="0" baseline="0" dirty="0">
                        <a:ln>
                          <a:noFill/>
                        </a:ln>
                        <a:solidFill>
                          <a:srgbClr val="003300"/>
                        </a:solidFill>
                        <a:effectLst/>
                        <a:latin typeface="Arial" charset="0"/>
                        <a:ea typeface="新細明體" pitchFamily="18" charset="-120"/>
                      </a:endParaRPr>
                    </a:p>
                  </a:txBody>
                  <a:tcPr anchor="ctr" horzOverflow="overflow">
                    <a:lnL w="0" cap="flat" cmpd="sng" algn="ctr">
                      <a:solidFill>
                        <a:srgbClr val="66FFFF"/>
                      </a:solidFill>
                      <a:prstDash val="solid"/>
                      <a:round/>
                      <a:headEnd type="none" w="med" len="med"/>
                      <a:tailEnd type="none" w="med" len="med"/>
                    </a:lnL>
                    <a:lnR w="2540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r h="414338">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榮民</a:t>
                      </a:r>
                      <a:r>
                        <a:rPr kumimoji="1" lang="zh-TW" altLang="en-US" sz="2000" b="1" i="0" u="none" strike="noStrike" cap="none" normalizeH="0" baseline="0" dirty="0">
                          <a:ln>
                            <a:noFill/>
                          </a:ln>
                          <a:solidFill>
                            <a:srgbClr val="003300"/>
                          </a:solidFill>
                          <a:effectLst/>
                          <a:latin typeface="細明體" pitchFamily="49" charset="-120"/>
                          <a:ea typeface="細明體" pitchFamily="49" charset="-120"/>
                          <a:cs typeface="Times New Roman" pitchFamily="18" charset="0"/>
                        </a:rPr>
                        <a:t>院外就養金</a:t>
                      </a:r>
                      <a:endParaRPr kumimoji="1" lang="zh-TW" altLang="en-US" sz="2000" b="0" i="0" u="none" strike="noStrike" cap="none" normalizeH="0" baseline="0" dirty="0">
                        <a:ln>
                          <a:noFill/>
                        </a:ln>
                        <a:solidFill>
                          <a:srgbClr val="003300"/>
                        </a:solidFill>
                        <a:effectLst/>
                        <a:latin typeface="Arial" charset="0"/>
                        <a:ea typeface="新細明體" pitchFamily="18" charset="-120"/>
                      </a:endParaRPr>
                    </a:p>
                  </a:txBody>
                  <a:tcPr anchor="ctr" horzOverflow="overflow">
                    <a:lnL w="2540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25400" cap="flat" cmpd="sng" algn="ctr">
                      <a:solidFill>
                        <a:srgbClr val="66FFFF"/>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Pct val="75000"/>
                        <a:buFontTx/>
                        <a:buNone/>
                        <a:tabLst/>
                      </a:pP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每人每月</a:t>
                      </a:r>
                      <a:r>
                        <a:rPr kumimoji="1" lang="en-US" altLang="zh-TW"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13,550</a:t>
                      </a:r>
                      <a:r>
                        <a:rPr kumimoji="1" lang="zh-TW" altLang="en-US" sz="2000" b="0" i="0" u="none" strike="noStrike" cap="none" normalizeH="0" baseline="0" dirty="0">
                          <a:ln>
                            <a:noFill/>
                          </a:ln>
                          <a:solidFill>
                            <a:srgbClr val="003300"/>
                          </a:solidFill>
                          <a:effectLst/>
                          <a:latin typeface="Times New Roman" pitchFamily="18" charset="0"/>
                          <a:ea typeface="新細明體" pitchFamily="18" charset="-120"/>
                          <a:cs typeface="Times New Roman" pitchFamily="18" charset="0"/>
                        </a:rPr>
                        <a:t>元</a:t>
                      </a:r>
                      <a:endParaRPr kumimoji="1" lang="zh-TW" altLang="en-US" sz="2000" b="0" i="0" u="none" strike="noStrike" cap="none" normalizeH="0" baseline="0" dirty="0">
                        <a:ln>
                          <a:noFill/>
                        </a:ln>
                        <a:solidFill>
                          <a:srgbClr val="003300"/>
                        </a:solidFill>
                        <a:effectLst/>
                        <a:latin typeface="Arial" charset="0"/>
                        <a:ea typeface="新細明體" pitchFamily="18" charset="-120"/>
                      </a:endParaRPr>
                    </a:p>
                  </a:txBody>
                  <a:tcPr anchor="ctr" horzOverflow="overflow">
                    <a:lnL w="0" cap="flat" cmpd="sng" algn="ctr">
                      <a:solidFill>
                        <a:srgbClr val="66FFFF"/>
                      </a:solidFill>
                      <a:prstDash val="solid"/>
                      <a:round/>
                      <a:headEnd type="none" w="med" len="med"/>
                      <a:tailEnd type="none" w="med" len="med"/>
                    </a:lnL>
                    <a:lnR w="0" cap="flat" cmpd="sng" algn="ctr">
                      <a:solidFill>
                        <a:srgbClr val="66FFFF"/>
                      </a:solidFill>
                      <a:prstDash val="solid"/>
                      <a:round/>
                      <a:headEnd type="none" w="med" len="med"/>
                      <a:tailEnd type="none" w="med" len="med"/>
                    </a:lnR>
                    <a:lnT w="0" cap="flat" cmpd="sng" algn="ctr">
                      <a:solidFill>
                        <a:srgbClr val="66FFFF"/>
                      </a:solidFill>
                      <a:prstDash val="solid"/>
                      <a:round/>
                      <a:headEnd type="none" w="med" len="med"/>
                      <a:tailEnd type="none" w="med" len="med"/>
                    </a:lnT>
                    <a:lnB w="25400" cap="flat" cmpd="sng" algn="ctr">
                      <a:solidFill>
                        <a:srgbClr val="66FFFF"/>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7"/>
                  </a:ext>
                </a:extLst>
              </a:tr>
            </a:tbl>
          </a:graphicData>
        </a:graphic>
      </p:graphicFrame>
      <p:sp>
        <p:nvSpPr>
          <p:cNvPr id="13347" name="Text Box 35"/>
          <p:cNvSpPr txBox="1">
            <a:spLocks noChangeArrowheads="1"/>
          </p:cNvSpPr>
          <p:nvPr/>
        </p:nvSpPr>
        <p:spPr bwMode="auto">
          <a:xfrm>
            <a:off x="7451725" y="6491288"/>
            <a:ext cx="1368425" cy="366712"/>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zh-TW" altLang="en-US">
              <a:ea typeface="新細明體" pitchFamily="18" charset="-120"/>
            </a:endParaRPr>
          </a:p>
        </p:txBody>
      </p:sp>
    </p:spTree>
    <p:extLst>
      <p:ext uri="{BB962C8B-B14F-4D97-AF65-F5344CB8AC3E}">
        <p14:creationId xmlns:p14="http://schemas.microsoft.com/office/powerpoint/2010/main" val="3000590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294967295"/>
          </p:nvPr>
        </p:nvSpPr>
        <p:spPr>
          <a:xfrm>
            <a:off x="7010400" y="6519863"/>
            <a:ext cx="2133600" cy="365125"/>
          </a:xfrm>
        </p:spPr>
        <p:txBody>
          <a:bodyPr/>
          <a:lstStyle/>
          <a:p>
            <a:pPr>
              <a:defRPr/>
            </a:pPr>
            <a:fld id="{DF50F26E-1C91-4362-B569-491AE14B0CFA}" type="slidenum">
              <a:rPr lang="zh-TW" altLang="en-US" smtClean="0">
                <a:solidFill>
                  <a:prstClr val="black">
                    <a:tint val="75000"/>
                  </a:prstClr>
                </a:solidFill>
              </a:rPr>
              <a:pPr>
                <a:defRPr/>
              </a:pPr>
              <a:t>40</a:t>
            </a:fld>
            <a:endParaRPr lang="zh-TW" altLang="en-US">
              <a:solidFill>
                <a:prstClr val="black">
                  <a:tint val="75000"/>
                </a:prstClr>
              </a:solidFill>
            </a:endParaRPr>
          </a:p>
        </p:txBody>
      </p:sp>
      <p:graphicFrame>
        <p:nvGraphicFramePr>
          <p:cNvPr id="4" name="資料庫圖表 3"/>
          <p:cNvGraphicFramePr/>
          <p:nvPr>
            <p:extLst>
              <p:ext uri="{D42A27DB-BD31-4B8C-83A1-F6EECF244321}">
                <p14:modId xmlns:p14="http://schemas.microsoft.com/office/powerpoint/2010/main" val="1086882584"/>
              </p:ext>
            </p:extLst>
          </p:nvPr>
        </p:nvGraphicFramePr>
        <p:xfrm>
          <a:off x="378671" y="1857572"/>
          <a:ext cx="8424936"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文字方塊 2"/>
          <p:cNvSpPr txBox="1">
            <a:spLocks noChangeArrowheads="1"/>
          </p:cNvSpPr>
          <p:nvPr/>
        </p:nvSpPr>
        <p:spPr bwMode="auto">
          <a:xfrm>
            <a:off x="340394" y="4305844"/>
            <a:ext cx="864096" cy="11654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2000"/>
              </a:lnSpc>
              <a:spcAft>
                <a:spcPts val="0"/>
              </a:spcAft>
            </a:pPr>
            <a:r>
              <a:rPr lang="zh-TW" sz="1200" kern="100" dirty="0">
                <a:effectLst/>
                <a:latin typeface="Calibri"/>
                <a:ea typeface="微軟正黑體"/>
                <a:cs typeface="Times New Roman"/>
              </a:rPr>
              <a:t>申請長照服務</a:t>
            </a:r>
            <a:r>
              <a:rPr lang="en-US" altLang="zh-TW" sz="1200" kern="100" dirty="0">
                <a:effectLst/>
                <a:latin typeface="Calibri"/>
                <a:ea typeface="微軟正黑體"/>
                <a:cs typeface="Times New Roman"/>
              </a:rPr>
              <a:t>/</a:t>
            </a:r>
            <a:r>
              <a:rPr lang="zh-TW" altLang="en-US" sz="1200" kern="100" dirty="0">
                <a:effectLst/>
                <a:latin typeface="Calibri"/>
                <a:ea typeface="微軟正黑體"/>
                <a:cs typeface="Times New Roman"/>
              </a:rPr>
              <a:t>接受長照需要評 估</a:t>
            </a:r>
            <a:endParaRPr lang="zh-TW" sz="1200" kern="100" dirty="0">
              <a:effectLst/>
              <a:latin typeface="Calibri"/>
              <a:ea typeface="新細明體"/>
              <a:cs typeface="Times New Roman"/>
            </a:endParaRPr>
          </a:p>
        </p:txBody>
      </p:sp>
      <p:sp>
        <p:nvSpPr>
          <p:cNvPr id="35" name="圓角矩形 34"/>
          <p:cNvSpPr/>
          <p:nvPr/>
        </p:nvSpPr>
        <p:spPr>
          <a:xfrm>
            <a:off x="1386783" y="868361"/>
            <a:ext cx="2160240" cy="699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zh-TW" altLang="en-US" sz="1600" kern="100" dirty="0">
                <a:effectLst/>
                <a:ea typeface="微軟正黑體"/>
                <a:cs typeface="Times New Roman"/>
              </a:rPr>
              <a:t>照管</a:t>
            </a:r>
            <a:r>
              <a:rPr lang="zh-TW" sz="1600" kern="100" dirty="0">
                <a:effectLst/>
                <a:ea typeface="微軟正黑體"/>
                <a:cs typeface="Times New Roman"/>
              </a:rPr>
              <a:t>中心</a:t>
            </a:r>
            <a:endParaRPr lang="zh-TW" sz="1200" kern="100" dirty="0">
              <a:effectLst/>
              <a:ea typeface="新細明體"/>
              <a:cs typeface="Times New Roman"/>
            </a:endParaRPr>
          </a:p>
        </p:txBody>
      </p:sp>
      <p:sp>
        <p:nvSpPr>
          <p:cNvPr id="36" name="文字方塊 2"/>
          <p:cNvSpPr txBox="1">
            <a:spLocks noChangeArrowheads="1"/>
          </p:cNvSpPr>
          <p:nvPr/>
        </p:nvSpPr>
        <p:spPr bwMode="auto">
          <a:xfrm>
            <a:off x="1386783" y="4305844"/>
            <a:ext cx="830833" cy="1204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2000"/>
              </a:lnSpc>
              <a:spcAft>
                <a:spcPts val="0"/>
              </a:spcAft>
            </a:pPr>
            <a:r>
              <a:rPr lang="zh-TW" sz="1200" kern="100" dirty="0">
                <a:effectLst/>
                <a:latin typeface="Calibri"/>
                <a:ea typeface="微軟正黑體"/>
                <a:cs typeface="Times New Roman"/>
              </a:rPr>
              <a:t>需求評估</a:t>
            </a:r>
            <a:r>
              <a:rPr lang="en-US" sz="1200" kern="100" dirty="0">
                <a:effectLst/>
                <a:latin typeface="Calibri"/>
                <a:ea typeface="微軟正黑體"/>
                <a:cs typeface="Times New Roman"/>
              </a:rPr>
              <a:t>/</a:t>
            </a:r>
            <a:r>
              <a:rPr lang="zh-TW" sz="1200" kern="100" dirty="0">
                <a:effectLst/>
                <a:latin typeface="Calibri"/>
                <a:ea typeface="微軟正黑體"/>
                <a:cs typeface="Times New Roman"/>
              </a:rPr>
              <a:t>核備照顧計</a:t>
            </a:r>
            <a:r>
              <a:rPr lang="zh-TW" altLang="en-US" sz="1200" kern="100" dirty="0">
                <a:effectLst/>
                <a:latin typeface="Calibri"/>
                <a:ea typeface="微軟正黑體"/>
                <a:cs typeface="Times New Roman"/>
              </a:rPr>
              <a:t>畫</a:t>
            </a:r>
            <a:endParaRPr lang="zh-TW" sz="1200" kern="100" dirty="0">
              <a:effectLst/>
              <a:latin typeface="Calibri"/>
              <a:ea typeface="新細明體"/>
              <a:cs typeface="Times New Roman"/>
            </a:endParaRPr>
          </a:p>
        </p:txBody>
      </p:sp>
      <p:sp>
        <p:nvSpPr>
          <p:cNvPr id="37" name="圓角矩形 36"/>
          <p:cNvSpPr/>
          <p:nvPr/>
        </p:nvSpPr>
        <p:spPr>
          <a:xfrm>
            <a:off x="528392" y="849460"/>
            <a:ext cx="714375" cy="699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zh-TW" altLang="en-US" sz="1200" kern="100" dirty="0">
                <a:effectLst/>
                <a:ea typeface="新細明體"/>
                <a:cs typeface="Times New Roman"/>
              </a:rPr>
              <a:t>個案或家屬</a:t>
            </a:r>
            <a:endParaRPr lang="zh-TW" sz="1200" kern="100" dirty="0">
              <a:effectLst/>
              <a:ea typeface="新細明體"/>
              <a:cs typeface="Times New Roman"/>
            </a:endParaRPr>
          </a:p>
        </p:txBody>
      </p:sp>
      <p:sp>
        <p:nvSpPr>
          <p:cNvPr id="38" name="圓角矩形 37"/>
          <p:cNvSpPr/>
          <p:nvPr/>
        </p:nvSpPr>
        <p:spPr>
          <a:xfrm>
            <a:off x="3619031" y="868361"/>
            <a:ext cx="2160240" cy="699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zh-TW" altLang="en-US" sz="1600" kern="100" dirty="0">
                <a:ea typeface="微軟正黑體"/>
                <a:cs typeface="Times New Roman"/>
              </a:rPr>
              <a:t>照管中心或</a:t>
            </a:r>
            <a:r>
              <a:rPr lang="en-US" altLang="zh-TW" sz="1600" kern="100" dirty="0">
                <a:ea typeface="微軟正黑體"/>
                <a:cs typeface="Times New Roman"/>
              </a:rPr>
              <a:t>A</a:t>
            </a:r>
            <a:r>
              <a:rPr lang="zh-TW" altLang="en-US" sz="1600" kern="100" dirty="0">
                <a:ea typeface="微軟正黑體"/>
                <a:cs typeface="Times New Roman"/>
              </a:rPr>
              <a:t>（社區整合型服務</a:t>
            </a:r>
            <a:r>
              <a:rPr lang="zh-TW" sz="1600" kern="100" dirty="0">
                <a:effectLst/>
                <a:ea typeface="微軟正黑體"/>
                <a:cs typeface="Times New Roman"/>
              </a:rPr>
              <a:t>中心</a:t>
            </a:r>
            <a:r>
              <a:rPr lang="zh-TW" altLang="en-US" sz="1600" kern="100" dirty="0">
                <a:effectLst/>
                <a:ea typeface="微軟正黑體"/>
                <a:cs typeface="Times New Roman"/>
              </a:rPr>
              <a:t>）</a:t>
            </a:r>
            <a:endParaRPr lang="zh-TW" sz="1200" kern="100" dirty="0">
              <a:effectLst/>
              <a:ea typeface="新細明體"/>
              <a:cs typeface="Times New Roman"/>
            </a:endParaRPr>
          </a:p>
        </p:txBody>
      </p:sp>
      <p:sp>
        <p:nvSpPr>
          <p:cNvPr id="39" name="文字方塊 2"/>
          <p:cNvSpPr txBox="1">
            <a:spLocks noChangeArrowheads="1"/>
          </p:cNvSpPr>
          <p:nvPr/>
        </p:nvSpPr>
        <p:spPr bwMode="auto">
          <a:xfrm>
            <a:off x="2460034" y="4305843"/>
            <a:ext cx="3408109" cy="23916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ts val="2000"/>
              </a:lnSpc>
              <a:spcAft>
                <a:spcPts val="0"/>
              </a:spcAft>
            </a:pPr>
            <a:r>
              <a:rPr lang="en-US" altLang="zh-TW" sz="1200" kern="100" dirty="0">
                <a:effectLst/>
                <a:latin typeface="Calibri"/>
                <a:ea typeface="新細明體"/>
                <a:cs typeface="Times New Roman"/>
              </a:rPr>
              <a:t>1.</a:t>
            </a:r>
            <a:r>
              <a:rPr lang="zh-TW" altLang="en-US" sz="1200" kern="100" dirty="0">
                <a:latin typeface="Calibri"/>
                <a:ea typeface="新細明體"/>
                <a:cs typeface="Times New Roman"/>
              </a:rPr>
              <a:t>完成評估後，系統自動帶出長照失能等級、長照服務額度及問題清單。</a:t>
            </a:r>
            <a:endParaRPr lang="en-US" altLang="zh-TW" sz="1200" kern="100" dirty="0">
              <a:latin typeface="Calibri"/>
              <a:ea typeface="新細明體"/>
              <a:cs typeface="Times New Roman"/>
            </a:endParaRPr>
          </a:p>
          <a:p>
            <a:pPr>
              <a:lnSpc>
                <a:spcPts val="2000"/>
              </a:lnSpc>
              <a:spcAft>
                <a:spcPts val="0"/>
              </a:spcAft>
            </a:pPr>
            <a:r>
              <a:rPr lang="en-US" altLang="zh-TW" sz="1200" kern="100" dirty="0">
                <a:latin typeface="Calibri"/>
                <a:ea typeface="新細明體"/>
                <a:cs typeface="Times New Roman"/>
              </a:rPr>
              <a:t>2.A</a:t>
            </a:r>
            <a:r>
              <a:rPr lang="zh-TW" altLang="en-US" sz="1200" kern="100" dirty="0">
                <a:latin typeface="Calibri"/>
                <a:ea typeface="新細明體"/>
                <a:cs typeface="Times New Roman"/>
              </a:rPr>
              <a:t>之個管員以其專業判定勾選個案所需的服務措施後，於額度內與案家討論所需之照顧組合，並決定服務頻率、特殊記載事項，形成照顧計畫。</a:t>
            </a:r>
            <a:endParaRPr lang="en-US" altLang="zh-TW" sz="1200" kern="100" dirty="0">
              <a:latin typeface="Calibri"/>
              <a:ea typeface="新細明體"/>
              <a:cs typeface="Times New Roman"/>
            </a:endParaRPr>
          </a:p>
          <a:p>
            <a:pPr>
              <a:lnSpc>
                <a:spcPts val="2000"/>
              </a:lnSpc>
              <a:spcAft>
                <a:spcPts val="0"/>
              </a:spcAft>
            </a:pPr>
            <a:r>
              <a:rPr lang="en-US" altLang="zh-TW" sz="1200" kern="100" dirty="0">
                <a:effectLst/>
                <a:latin typeface="Calibri"/>
                <a:ea typeface="新細明體"/>
                <a:cs typeface="Times New Roman"/>
              </a:rPr>
              <a:t>3.</a:t>
            </a:r>
            <a:r>
              <a:rPr lang="zh-TW" altLang="en-US" sz="1200" kern="100" dirty="0">
                <a:latin typeface="Calibri"/>
                <a:ea typeface="新細明體"/>
                <a:cs typeface="Times New Roman"/>
              </a:rPr>
              <a:t>將個案照顧計畫登錄資訊系統，並向長照中心核備。</a:t>
            </a:r>
            <a:endParaRPr lang="en-US" altLang="zh-TW" sz="1200" kern="100" dirty="0">
              <a:latin typeface="Calibri"/>
              <a:ea typeface="新細明體"/>
              <a:cs typeface="Times New Roman"/>
            </a:endParaRPr>
          </a:p>
          <a:p>
            <a:pPr>
              <a:lnSpc>
                <a:spcPts val="2000"/>
              </a:lnSpc>
              <a:spcAft>
                <a:spcPts val="0"/>
              </a:spcAft>
            </a:pPr>
            <a:r>
              <a:rPr lang="en-US" altLang="zh-TW" sz="1200" kern="100" dirty="0">
                <a:effectLst/>
                <a:latin typeface="Calibri"/>
                <a:ea typeface="新細明體"/>
                <a:cs typeface="Times New Roman"/>
              </a:rPr>
              <a:t>4.</a:t>
            </a:r>
            <a:r>
              <a:rPr lang="zh-TW" altLang="en-US" sz="1200" kern="100" dirty="0">
                <a:latin typeface="Calibri"/>
                <a:ea typeface="微軟正黑體"/>
                <a:cs typeface="Times New Roman"/>
              </a:rPr>
              <a:t>服務連結：將個案依所需之服務派案予特約服務單位</a:t>
            </a:r>
            <a:r>
              <a:rPr lang="en-US" altLang="zh-TW" sz="1200" kern="100" dirty="0">
                <a:latin typeface="Calibri"/>
                <a:ea typeface="微軟正黑體"/>
                <a:cs typeface="Times New Roman"/>
              </a:rPr>
              <a:t>(A</a:t>
            </a:r>
            <a:r>
              <a:rPr lang="zh-TW" altLang="en-US" sz="1200" kern="100" dirty="0">
                <a:latin typeface="Calibri"/>
                <a:ea typeface="微軟正黑體"/>
                <a:cs typeface="Times New Roman"/>
              </a:rPr>
              <a:t>、</a:t>
            </a:r>
            <a:r>
              <a:rPr lang="en-US" altLang="zh-TW" sz="1200" kern="100" dirty="0">
                <a:latin typeface="Calibri"/>
                <a:ea typeface="微軟正黑體"/>
                <a:cs typeface="Times New Roman"/>
              </a:rPr>
              <a:t>B</a:t>
            </a:r>
            <a:r>
              <a:rPr lang="zh-TW" altLang="en-US" sz="1200" kern="100" dirty="0">
                <a:latin typeface="Calibri"/>
                <a:ea typeface="微軟正黑體"/>
                <a:cs typeface="Times New Roman"/>
              </a:rPr>
              <a:t>、</a:t>
            </a:r>
            <a:r>
              <a:rPr lang="en-US" altLang="zh-TW" sz="1200" kern="100" dirty="0">
                <a:latin typeface="Calibri"/>
                <a:ea typeface="微軟正黑體"/>
                <a:cs typeface="Times New Roman"/>
              </a:rPr>
              <a:t>C</a:t>
            </a:r>
            <a:r>
              <a:rPr lang="en-US" altLang="zh-TW" sz="1200" kern="100" baseline="30000" dirty="0">
                <a:latin typeface="Calibri"/>
                <a:ea typeface="微軟正黑體"/>
                <a:cs typeface="Times New Roman"/>
              </a:rPr>
              <a:t>+</a:t>
            </a:r>
            <a:r>
              <a:rPr lang="en-US" altLang="zh-TW" sz="1200" kern="100" dirty="0">
                <a:latin typeface="Calibri"/>
                <a:ea typeface="微軟正黑體"/>
                <a:cs typeface="Times New Roman"/>
              </a:rPr>
              <a:t>)</a:t>
            </a:r>
          </a:p>
          <a:p>
            <a:pPr>
              <a:lnSpc>
                <a:spcPts val="2000"/>
              </a:lnSpc>
              <a:spcAft>
                <a:spcPts val="0"/>
              </a:spcAft>
            </a:pPr>
            <a:endParaRPr lang="zh-TW" sz="1200" kern="100" dirty="0">
              <a:effectLst/>
              <a:latin typeface="Calibri"/>
              <a:ea typeface="新細明體"/>
              <a:cs typeface="Times New Roman"/>
            </a:endParaRPr>
          </a:p>
        </p:txBody>
      </p:sp>
      <p:sp>
        <p:nvSpPr>
          <p:cNvPr id="40" name="圓角矩形 39"/>
          <p:cNvSpPr/>
          <p:nvPr/>
        </p:nvSpPr>
        <p:spPr>
          <a:xfrm>
            <a:off x="5923287" y="902446"/>
            <a:ext cx="2448272" cy="6997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en-US" altLang="zh-TW" sz="1600" kern="100" dirty="0">
                <a:effectLst/>
                <a:ea typeface="新細明體"/>
                <a:cs typeface="Times New Roman"/>
              </a:rPr>
              <a:t>A</a:t>
            </a:r>
            <a:r>
              <a:rPr lang="zh-TW" altLang="en-US" sz="1600" kern="100" dirty="0">
                <a:effectLst/>
                <a:ea typeface="新細明體"/>
                <a:cs typeface="Times New Roman"/>
              </a:rPr>
              <a:t>或</a:t>
            </a:r>
            <a:r>
              <a:rPr lang="en-US" altLang="zh-TW" sz="1600" kern="100" dirty="0">
                <a:effectLst/>
                <a:ea typeface="新細明體"/>
                <a:cs typeface="Times New Roman"/>
              </a:rPr>
              <a:t>B</a:t>
            </a:r>
            <a:r>
              <a:rPr lang="zh-TW" altLang="en-US" sz="1600" kern="100" dirty="0">
                <a:effectLst/>
                <a:ea typeface="新細明體"/>
                <a:cs typeface="Times New Roman"/>
              </a:rPr>
              <a:t>（各類服務特約機構）</a:t>
            </a:r>
            <a:endParaRPr lang="zh-TW" sz="1600" kern="100" dirty="0">
              <a:effectLst/>
              <a:ea typeface="新細明體"/>
              <a:cs typeface="Times New Roman"/>
            </a:endParaRPr>
          </a:p>
        </p:txBody>
      </p:sp>
      <p:sp>
        <p:nvSpPr>
          <p:cNvPr id="41" name="文字方塊 2"/>
          <p:cNvSpPr txBox="1">
            <a:spLocks noChangeArrowheads="1"/>
          </p:cNvSpPr>
          <p:nvPr/>
        </p:nvSpPr>
        <p:spPr bwMode="auto">
          <a:xfrm>
            <a:off x="5995295" y="4305844"/>
            <a:ext cx="864096" cy="12045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2000"/>
              </a:lnSpc>
              <a:spcAft>
                <a:spcPts val="0"/>
              </a:spcAft>
            </a:pPr>
            <a:r>
              <a:rPr lang="zh-TW" altLang="en-US" sz="1200" kern="100" dirty="0">
                <a:latin typeface="Calibri"/>
                <a:ea typeface="微軟正黑體"/>
                <a:cs typeface="Times New Roman"/>
              </a:rPr>
              <a:t>依照顧計畫提供服務</a:t>
            </a:r>
            <a:endParaRPr lang="en-US" altLang="zh-TW" sz="1200" kern="100" dirty="0">
              <a:latin typeface="Calibri"/>
              <a:ea typeface="微軟正黑體"/>
              <a:cs typeface="Times New Roman"/>
            </a:endParaRPr>
          </a:p>
        </p:txBody>
      </p:sp>
      <p:sp>
        <p:nvSpPr>
          <p:cNvPr id="43" name="文字方塊 2"/>
          <p:cNvSpPr txBox="1">
            <a:spLocks noChangeArrowheads="1"/>
          </p:cNvSpPr>
          <p:nvPr/>
        </p:nvSpPr>
        <p:spPr bwMode="auto">
          <a:xfrm>
            <a:off x="7011791" y="4305844"/>
            <a:ext cx="864096" cy="172819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ts val="2000"/>
              </a:lnSpc>
              <a:spcAft>
                <a:spcPts val="0"/>
              </a:spcAft>
            </a:pPr>
            <a:r>
              <a:rPr lang="zh-TW" altLang="en-US" sz="1200" kern="100" dirty="0">
                <a:latin typeface="Calibri"/>
                <a:ea typeface="微軟正黑體"/>
                <a:cs typeface="Times New Roman"/>
              </a:rPr>
              <a:t>依照顧計畫及長照給付及支付基準申請服務費用</a:t>
            </a:r>
            <a:endParaRPr lang="en-US" altLang="zh-TW" sz="1200" kern="100" dirty="0">
              <a:latin typeface="Calibri"/>
              <a:ea typeface="微軟正黑體"/>
              <a:cs typeface="Times New Roman"/>
            </a:endParaRPr>
          </a:p>
        </p:txBody>
      </p:sp>
      <p:sp>
        <p:nvSpPr>
          <p:cNvPr id="56" name="矩形 55"/>
          <p:cNvSpPr/>
          <p:nvPr/>
        </p:nvSpPr>
        <p:spPr>
          <a:xfrm>
            <a:off x="1043608" y="98920"/>
            <a:ext cx="7520007" cy="769441"/>
          </a:xfrm>
          <a:prstGeom prst="rect">
            <a:avLst/>
          </a:prstGeom>
        </p:spPr>
        <p:txBody>
          <a:bodyPr wrap="none">
            <a:spAutoFit/>
          </a:bodyPr>
          <a:lstStyle/>
          <a:p>
            <a:pPr fontAlgn="auto">
              <a:spcBef>
                <a:spcPts val="0"/>
              </a:spcBef>
              <a:spcAft>
                <a:spcPts val="0"/>
              </a:spcAft>
            </a:pPr>
            <a:r>
              <a:rPr lang="zh-TW" altLang="en-US" sz="4400" b="1" dirty="0">
                <a:solidFill>
                  <a:srgbClr val="0000CC"/>
                </a:solidFill>
                <a:latin typeface="標楷體" pitchFamily="65" charset="-120"/>
                <a:ea typeface="標楷體" pitchFamily="65" charset="-120"/>
                <a:cs typeface="+mj-cs"/>
              </a:rPr>
              <a:t>長照給付及支付服務流程示意</a:t>
            </a:r>
          </a:p>
        </p:txBody>
      </p:sp>
    </p:spTree>
    <p:extLst>
      <p:ext uri="{BB962C8B-B14F-4D97-AF65-F5344CB8AC3E}">
        <p14:creationId xmlns:p14="http://schemas.microsoft.com/office/powerpoint/2010/main" val="2525525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照顧問題清單</a:t>
            </a:r>
          </a:p>
        </p:txBody>
      </p:sp>
      <p:sp>
        <p:nvSpPr>
          <p:cNvPr id="3" name="內容版面配置區 2"/>
          <p:cNvSpPr>
            <a:spLocks noGrp="1"/>
          </p:cNvSpPr>
          <p:nvPr>
            <p:ph idx="1"/>
          </p:nvPr>
        </p:nvSpPr>
        <p:spPr/>
        <p:txBody>
          <a:bodyPr/>
          <a:lstStyle/>
          <a:p>
            <a:r>
              <a:rPr lang="zh-TW" altLang="en-US" sz="2400" dirty="0">
                <a:latin typeface="+mj-ea"/>
                <a:cs typeface="Times New Roman" pitchFamily="18" charset="0"/>
              </a:rPr>
              <a:t>個案經評估後，雖然失能等級相同，可能失能項目不同</a:t>
            </a:r>
            <a:r>
              <a:rPr lang="en-US" altLang="zh-TW" sz="2400" dirty="0">
                <a:latin typeface="+mj-ea"/>
                <a:cs typeface="Times New Roman" pitchFamily="18" charset="0"/>
              </a:rPr>
              <a:t>(</a:t>
            </a:r>
            <a:r>
              <a:rPr lang="zh-TW" altLang="en-US" sz="2400" dirty="0">
                <a:latin typeface="+mj-ea"/>
                <a:cs typeface="Times New Roman" pitchFamily="18" charset="0"/>
              </a:rPr>
              <a:t>如</a:t>
            </a:r>
            <a:r>
              <a:rPr lang="en-US" altLang="zh-TW" sz="2400" dirty="0">
                <a:latin typeface="+mj-ea"/>
                <a:cs typeface="Times New Roman" pitchFamily="18" charset="0"/>
              </a:rPr>
              <a:t>ADL</a:t>
            </a:r>
            <a:r>
              <a:rPr lang="zh-TW" altLang="en-US" sz="2400" dirty="0">
                <a:latin typeface="+mj-ea"/>
                <a:cs typeface="Times New Roman" pitchFamily="18" charset="0"/>
              </a:rPr>
              <a:t>、</a:t>
            </a:r>
            <a:r>
              <a:rPr lang="en-US" altLang="zh-TW" sz="2400" dirty="0">
                <a:latin typeface="+mj-ea"/>
                <a:cs typeface="Times New Roman" pitchFamily="18" charset="0"/>
              </a:rPr>
              <a:t>IADL</a:t>
            </a:r>
            <a:r>
              <a:rPr lang="zh-TW" altLang="en-US" sz="2400" dirty="0">
                <a:latin typeface="+mj-ea"/>
                <a:cs typeface="Times New Roman" pitchFamily="18" charset="0"/>
              </a:rPr>
              <a:t>等</a:t>
            </a:r>
            <a:r>
              <a:rPr lang="en-US" altLang="zh-TW" sz="2400" dirty="0">
                <a:latin typeface="+mj-ea"/>
                <a:cs typeface="Times New Roman" pitchFamily="18" charset="0"/>
              </a:rPr>
              <a:t>)</a:t>
            </a:r>
            <a:r>
              <a:rPr lang="zh-TW" altLang="en-US" sz="2400" dirty="0">
                <a:latin typeface="+mj-ea"/>
                <a:cs typeface="Times New Roman" pitchFamily="18" charset="0"/>
              </a:rPr>
              <a:t>，問題清單的角色是凸顯個案的差異性，</a:t>
            </a:r>
            <a:r>
              <a:rPr lang="zh-TW" altLang="en-US" sz="2400" dirty="0">
                <a:latin typeface="+mj-ea"/>
              </a:rPr>
              <a:t>作為擬訂照顧計畫之參考。</a:t>
            </a:r>
            <a:endParaRPr lang="en-US" altLang="zh-TW" sz="2400" dirty="0">
              <a:latin typeface="+mj-ea"/>
            </a:endParaRPr>
          </a:p>
          <a:p>
            <a:r>
              <a:rPr lang="zh-TW" altLang="en-US" sz="2400" dirty="0">
                <a:latin typeface="+mj-ea"/>
              </a:rPr>
              <a:t>依不同照顧問題</a:t>
            </a:r>
            <a:r>
              <a:rPr lang="en-US" altLang="zh-TW" sz="2400" dirty="0">
                <a:latin typeface="+mj-ea"/>
              </a:rPr>
              <a:t>(</a:t>
            </a:r>
            <a:r>
              <a:rPr lang="zh-TW" altLang="en-US" sz="2400" dirty="0">
                <a:latin typeface="+mj-ea"/>
              </a:rPr>
              <a:t>如：不動症候群風險</a:t>
            </a:r>
            <a:r>
              <a:rPr lang="en-US" altLang="zh-TW" sz="2400" dirty="0">
                <a:latin typeface="+mj-ea"/>
              </a:rPr>
              <a:t>)</a:t>
            </a:r>
            <a:r>
              <a:rPr lang="zh-TW" altLang="en-US" sz="2400" dirty="0">
                <a:latin typeface="+mj-ea"/>
              </a:rPr>
              <a:t>提供照顧及專業服務組合，如基本日常照顧、協助沐浴、</a:t>
            </a:r>
            <a:r>
              <a:rPr lang="en-US" altLang="zh-TW" sz="2400" dirty="0">
                <a:latin typeface="+mj-ea"/>
              </a:rPr>
              <a:t>ADLs</a:t>
            </a:r>
            <a:r>
              <a:rPr lang="zh-TW" altLang="en-US" sz="2400" dirty="0">
                <a:latin typeface="+mj-ea"/>
              </a:rPr>
              <a:t>復能照護、營養照護等。</a:t>
            </a:r>
            <a:endParaRPr lang="en-US" altLang="zh-TW" sz="2400" dirty="0">
              <a:latin typeface="+mj-ea"/>
              <a:cs typeface="Times New Roman" pitchFamily="18" charset="0"/>
            </a:endParaRPr>
          </a:p>
          <a:p>
            <a:r>
              <a:rPr lang="zh-TW" altLang="en-US" sz="2400" dirty="0">
                <a:latin typeface="+mj-ea"/>
              </a:rPr>
              <a:t>照顧管理專員依據照顧問題及專業勾選個案需要的服務措施後，交給服務提供單位，讓不同面向的服務提供單位以個案整體且一致的照顧問題清單為中心，擬訂個案的服務計畫。</a:t>
            </a:r>
            <a:endParaRPr lang="en-US" altLang="zh-TW" sz="2400" dirty="0">
              <a:latin typeface="+mj-ea"/>
            </a:endParaRPr>
          </a:p>
          <a:p>
            <a:r>
              <a:rPr lang="zh-TW" altLang="en-US" sz="2400" dirty="0">
                <a:latin typeface="+mj-ea"/>
                <a:cs typeface="Times New Roman" pitchFamily="18" charset="0"/>
              </a:rPr>
              <a:t>問題清單可用來檢視個案接受服務後，配合複評了解問題是否能維持或改善，亦可作為服務品質指標之一。</a:t>
            </a:r>
            <a:endParaRPr lang="en-US" altLang="zh-TW" sz="2400" dirty="0">
              <a:latin typeface="+mj-ea"/>
              <a:cs typeface="Times New Roman" pitchFamily="18" charset="0"/>
            </a:endParaRPr>
          </a:p>
          <a:p>
            <a:endParaRPr lang="en-US" altLang="zh-TW" sz="2800" dirty="0">
              <a:latin typeface="+mj-ea"/>
              <a:cs typeface="Times New Roman" pitchFamily="18" charset="0"/>
            </a:endParaRPr>
          </a:p>
          <a:p>
            <a:endParaRPr lang="zh-TW" altLang="en-US" sz="2400"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tint val="75000"/>
                  </a:prstClr>
                </a:solidFill>
              </a:rPr>
              <a:pPr>
                <a:defRPr/>
              </a:pPr>
              <a:t>41</a:t>
            </a:fld>
            <a:endParaRPr lang="en-US" altLang="zh-TW">
              <a:solidFill>
                <a:prstClr val="black">
                  <a:tint val="75000"/>
                </a:prstClr>
              </a:solidFill>
            </a:endParaRPr>
          </a:p>
        </p:txBody>
      </p:sp>
    </p:spTree>
    <p:extLst>
      <p:ext uri="{BB962C8B-B14F-4D97-AF65-F5344CB8AC3E}">
        <p14:creationId xmlns:p14="http://schemas.microsoft.com/office/powerpoint/2010/main" val="3973079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34</a:t>
            </a:r>
            <a:r>
              <a:rPr lang="zh-TW" altLang="en-US" dirty="0"/>
              <a:t>項照顧問題清單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35696667"/>
              </p:ext>
            </p:extLst>
          </p:nvPr>
        </p:nvGraphicFramePr>
        <p:xfrm>
          <a:off x="827584" y="1722442"/>
          <a:ext cx="5524500" cy="510921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209550">
                <a:tc>
                  <a:txBody>
                    <a:bodyPr/>
                    <a:lstStyle/>
                    <a:p>
                      <a:pPr algn="ctr" fontAlgn="ctr"/>
                      <a:r>
                        <a:rPr lang="zh-TW" sz="1800" u="none" strike="noStrike" dirty="0">
                          <a:effectLst/>
                        </a:rPr>
                        <a:t>編號</a:t>
                      </a:r>
                      <a:endParaRPr lang="zh-TW" sz="1800" b="0" i="0" u="none" strike="noStrike" dirty="0">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照顧問題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編號</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照顧問題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0"/>
                  </a:ext>
                </a:extLst>
              </a:tr>
              <a:tr h="209550">
                <a:tc>
                  <a:txBody>
                    <a:bodyPr/>
                    <a:lstStyle/>
                    <a:p>
                      <a:pPr algn="ctr" fontAlgn="ctr"/>
                      <a:r>
                        <a:rPr lang="en-US" sz="1800" u="none" strike="noStrike">
                          <a:effectLst/>
                        </a:rPr>
                        <a:t>1</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進食問題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18</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疼痛問題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1"/>
                  </a:ext>
                </a:extLst>
              </a:tr>
              <a:tr h="209550">
                <a:tc>
                  <a:txBody>
                    <a:bodyPr/>
                    <a:lstStyle/>
                    <a:p>
                      <a:pPr algn="ctr" fontAlgn="ctr"/>
                      <a:r>
                        <a:rPr lang="en-US" sz="1800" u="none" strike="noStrike">
                          <a:effectLst/>
                        </a:rPr>
                        <a:t>2</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洗澡問題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19</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不動症候群風險</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2"/>
                  </a:ext>
                </a:extLst>
              </a:tr>
              <a:tr h="209550">
                <a:tc>
                  <a:txBody>
                    <a:bodyPr/>
                    <a:lstStyle/>
                    <a:p>
                      <a:pPr algn="ctr" fontAlgn="ctr"/>
                      <a:r>
                        <a:rPr lang="en-US" sz="1800" u="none" strike="noStrike">
                          <a:effectLst/>
                        </a:rPr>
                        <a:t>3</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個人修飾問題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20</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皮膚照護問題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3"/>
                  </a:ext>
                </a:extLst>
              </a:tr>
              <a:tr h="209550">
                <a:tc>
                  <a:txBody>
                    <a:bodyPr/>
                    <a:lstStyle/>
                    <a:p>
                      <a:pPr algn="ctr" fontAlgn="ctr"/>
                      <a:r>
                        <a:rPr lang="en-US" sz="1800" u="none" strike="noStrike">
                          <a:effectLst/>
                        </a:rPr>
                        <a:t>4</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dirty="0">
                          <a:effectLst/>
                        </a:rPr>
                        <a:t>穿脫衣物問題</a:t>
                      </a:r>
                      <a:endParaRPr lang="zh-TW" sz="1800" b="0" i="0" u="none" strike="noStrike" dirty="0">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21</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傷口問題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4"/>
                  </a:ext>
                </a:extLst>
              </a:tr>
              <a:tr h="209550">
                <a:tc>
                  <a:txBody>
                    <a:bodyPr/>
                    <a:lstStyle/>
                    <a:p>
                      <a:pPr algn="ctr" fontAlgn="ctr"/>
                      <a:r>
                        <a:rPr lang="en-US" sz="1800" u="none" strike="noStrike">
                          <a:effectLst/>
                        </a:rPr>
                        <a:t>5</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大小便控制問題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22</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水份及營養問題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5"/>
                  </a:ext>
                </a:extLst>
              </a:tr>
              <a:tr h="209550">
                <a:tc>
                  <a:txBody>
                    <a:bodyPr/>
                    <a:lstStyle/>
                    <a:p>
                      <a:pPr algn="ctr" fontAlgn="ctr"/>
                      <a:r>
                        <a:rPr lang="en-US" sz="1800" u="none" strike="noStrike">
                          <a:effectLst/>
                        </a:rPr>
                        <a:t>6</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上廁所問題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23</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吞嚥問題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6"/>
                  </a:ext>
                </a:extLst>
              </a:tr>
              <a:tr h="209550">
                <a:tc>
                  <a:txBody>
                    <a:bodyPr/>
                    <a:lstStyle/>
                    <a:p>
                      <a:pPr algn="ctr" fontAlgn="ctr"/>
                      <a:r>
                        <a:rPr lang="en-US" sz="1800" u="none" strike="noStrike">
                          <a:effectLst/>
                        </a:rPr>
                        <a:t>7</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移位問題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24</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管路照顧問題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7"/>
                  </a:ext>
                </a:extLst>
              </a:tr>
              <a:tr h="209550">
                <a:tc>
                  <a:txBody>
                    <a:bodyPr/>
                    <a:lstStyle/>
                    <a:p>
                      <a:pPr algn="ctr" fontAlgn="ctr"/>
                      <a:r>
                        <a:rPr lang="en-US" sz="1800" u="none" strike="noStrike">
                          <a:effectLst/>
                        </a:rPr>
                        <a:t>8</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走路問題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25</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其他醫療照護問題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8"/>
                  </a:ext>
                </a:extLst>
              </a:tr>
              <a:tr h="209550">
                <a:tc>
                  <a:txBody>
                    <a:bodyPr/>
                    <a:lstStyle/>
                    <a:p>
                      <a:pPr algn="ctr" fontAlgn="ctr"/>
                      <a:r>
                        <a:rPr lang="en-US" sz="1800" u="none" strike="noStrike">
                          <a:effectLst/>
                        </a:rPr>
                        <a:t>9</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上下樓梯問題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26</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跌倒風險</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09"/>
                  </a:ext>
                </a:extLst>
              </a:tr>
              <a:tr h="209550">
                <a:tc>
                  <a:txBody>
                    <a:bodyPr/>
                    <a:lstStyle/>
                    <a:p>
                      <a:pPr algn="ctr" fontAlgn="ctr"/>
                      <a:r>
                        <a:rPr lang="en-US" sz="1800" u="none" strike="noStrike">
                          <a:effectLst/>
                        </a:rPr>
                        <a:t>10</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使用電話問題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27</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安全疑慮</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0"/>
                  </a:ext>
                </a:extLst>
              </a:tr>
              <a:tr h="209550">
                <a:tc>
                  <a:txBody>
                    <a:bodyPr/>
                    <a:lstStyle/>
                    <a:p>
                      <a:pPr algn="ctr" fontAlgn="ctr"/>
                      <a:r>
                        <a:rPr lang="en-US" sz="1800" u="none" strike="noStrike">
                          <a:effectLst/>
                        </a:rPr>
                        <a:t>11</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購物或外出問題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28</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居住環境障礙</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1"/>
                  </a:ext>
                </a:extLst>
              </a:tr>
              <a:tr h="209550">
                <a:tc>
                  <a:txBody>
                    <a:bodyPr/>
                    <a:lstStyle/>
                    <a:p>
                      <a:pPr algn="ctr" fontAlgn="ctr"/>
                      <a:r>
                        <a:rPr lang="en-US" sz="1800" u="none" strike="noStrike">
                          <a:effectLst/>
                        </a:rPr>
                        <a:t>12</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備餐問題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29</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社會參與需協助</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2"/>
                  </a:ext>
                </a:extLst>
              </a:tr>
              <a:tr h="209550">
                <a:tc>
                  <a:txBody>
                    <a:bodyPr/>
                    <a:lstStyle/>
                    <a:p>
                      <a:pPr algn="ctr" fontAlgn="ctr"/>
                      <a:r>
                        <a:rPr lang="en-US" sz="1800" u="none" strike="noStrike">
                          <a:effectLst/>
                        </a:rPr>
                        <a:t>13</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處理家務問題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30</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困擾行為</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3"/>
                  </a:ext>
                </a:extLst>
              </a:tr>
              <a:tr h="209550">
                <a:tc>
                  <a:txBody>
                    <a:bodyPr/>
                    <a:lstStyle/>
                    <a:p>
                      <a:pPr algn="ctr" fontAlgn="ctr"/>
                      <a:r>
                        <a:rPr lang="en-US" sz="1800" u="none" strike="noStrike">
                          <a:effectLst/>
                        </a:rPr>
                        <a:t>14</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用藥問題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31</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照顧負荷過重</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4"/>
                  </a:ext>
                </a:extLst>
              </a:tr>
              <a:tr h="209550">
                <a:tc>
                  <a:txBody>
                    <a:bodyPr/>
                    <a:lstStyle/>
                    <a:p>
                      <a:pPr algn="ctr" fontAlgn="ctr"/>
                      <a:r>
                        <a:rPr lang="en-US" sz="1800" u="none" strike="noStrike">
                          <a:effectLst/>
                        </a:rPr>
                        <a:t>15</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處理財務問題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32</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輔具使用問題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5"/>
                  </a:ext>
                </a:extLst>
              </a:tr>
              <a:tr h="209550">
                <a:tc>
                  <a:txBody>
                    <a:bodyPr/>
                    <a:lstStyle/>
                    <a:p>
                      <a:pPr algn="ctr" fontAlgn="ctr"/>
                      <a:r>
                        <a:rPr lang="en-US" sz="1800" u="none" strike="noStrike">
                          <a:effectLst/>
                        </a:rPr>
                        <a:t>16</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溝通問題</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en-US" sz="1800" u="none" strike="noStrike">
                          <a:effectLst/>
                        </a:rPr>
                        <a:t>33</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感染問題</a:t>
                      </a:r>
                      <a:endParaRPr lang="zh-TW" sz="1800" b="0" i="0" u="none" strike="noStrike">
                        <a:solidFill>
                          <a:srgbClr val="000000"/>
                        </a:solidFill>
                        <a:effectLst/>
                        <a:latin typeface="微軟正黑體"/>
                      </a:endParaRPr>
                    </a:p>
                  </a:txBody>
                  <a:tcPr marL="9525" marR="9525" marT="9525" marB="0" anchor="ctr"/>
                </a:tc>
                <a:extLst>
                  <a:ext uri="{0D108BD9-81ED-4DB2-BD59-A6C34878D82A}">
                    <a16:rowId xmlns:a16="http://schemas.microsoft.com/office/drawing/2014/main" val="10016"/>
                  </a:ext>
                </a:extLst>
              </a:tr>
              <a:tr h="209550">
                <a:tc>
                  <a:txBody>
                    <a:bodyPr/>
                    <a:lstStyle/>
                    <a:p>
                      <a:pPr algn="ctr" fontAlgn="ctr"/>
                      <a:r>
                        <a:rPr lang="en-US" sz="1800" u="none" strike="noStrike">
                          <a:effectLst/>
                        </a:rPr>
                        <a:t>17</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短期記憶障礙</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a:effectLst/>
                        </a:rPr>
                        <a:t>34</a:t>
                      </a:r>
                      <a:endParaRPr lang="zh-TW" sz="1800" b="0" i="0" u="none" strike="noStrike">
                        <a:solidFill>
                          <a:srgbClr val="000000"/>
                        </a:solidFill>
                        <a:effectLst/>
                        <a:latin typeface="微軟正黑體"/>
                      </a:endParaRPr>
                    </a:p>
                  </a:txBody>
                  <a:tcPr marL="9525" marR="9525" marT="9525" marB="0" anchor="ctr"/>
                </a:tc>
                <a:tc>
                  <a:txBody>
                    <a:bodyPr/>
                    <a:lstStyle/>
                    <a:p>
                      <a:pPr algn="ctr" fontAlgn="ctr"/>
                      <a:r>
                        <a:rPr lang="zh-TW" sz="1800" u="none" strike="noStrike" dirty="0">
                          <a:effectLst/>
                        </a:rPr>
                        <a:t>其他問題</a:t>
                      </a:r>
                      <a:endParaRPr lang="zh-TW" sz="1800" b="0" i="0" u="none" strike="noStrike" dirty="0">
                        <a:solidFill>
                          <a:srgbClr val="000000"/>
                        </a:solidFill>
                        <a:effectLst/>
                        <a:latin typeface="微軟正黑體"/>
                      </a:endParaRPr>
                    </a:p>
                  </a:txBody>
                  <a:tcPr marL="9525" marR="9525" marT="9525" marB="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tint val="75000"/>
                  </a:prstClr>
                </a:solidFill>
              </a:rPr>
              <a:pPr>
                <a:defRPr/>
              </a:pPr>
              <a:t>42</a:t>
            </a:fld>
            <a:endParaRPr lang="en-US" altLang="zh-TW">
              <a:solidFill>
                <a:prstClr val="black">
                  <a:tint val="75000"/>
                </a:prstClr>
              </a:solidFill>
            </a:endParaRPr>
          </a:p>
        </p:txBody>
      </p:sp>
      <p:sp>
        <p:nvSpPr>
          <p:cNvPr id="3" name="文字方塊 2"/>
          <p:cNvSpPr txBox="1"/>
          <p:nvPr/>
        </p:nvSpPr>
        <p:spPr>
          <a:xfrm>
            <a:off x="6516216" y="3645024"/>
            <a:ext cx="2448272" cy="2585323"/>
          </a:xfrm>
          <a:prstGeom prst="rect">
            <a:avLst/>
          </a:prstGeom>
          <a:ln w="63500" cap="rn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dirty="0">
                <a:solidFill>
                  <a:schemeClr val="accent6">
                    <a:lumMod val="10000"/>
                  </a:schemeClr>
                </a:solidFill>
                <a:latin typeface="+mn-ea"/>
                <a:ea typeface="+mn-ea"/>
              </a:rPr>
              <a:t>第</a:t>
            </a:r>
            <a:r>
              <a:rPr lang="en-US" altLang="zh-TW" dirty="0">
                <a:solidFill>
                  <a:schemeClr val="accent6">
                    <a:lumMod val="10000"/>
                  </a:schemeClr>
                </a:solidFill>
                <a:latin typeface="+mn-ea"/>
                <a:ea typeface="+mn-ea"/>
              </a:rPr>
              <a:t>34</a:t>
            </a:r>
            <a:r>
              <a:rPr lang="zh-TW" altLang="en-US" dirty="0">
                <a:solidFill>
                  <a:schemeClr val="accent6">
                    <a:lumMod val="10000"/>
                  </a:schemeClr>
                </a:solidFill>
                <a:latin typeface="+mn-ea"/>
                <a:ea typeface="+mn-ea"/>
              </a:rPr>
              <a:t>項其他問題：</a:t>
            </a:r>
            <a:endParaRPr lang="en-US" altLang="zh-TW" dirty="0">
              <a:solidFill>
                <a:schemeClr val="accent6">
                  <a:lumMod val="10000"/>
                </a:schemeClr>
              </a:solidFill>
              <a:latin typeface="+mn-ea"/>
              <a:ea typeface="+mn-ea"/>
            </a:endParaRPr>
          </a:p>
          <a:p>
            <a:r>
              <a:rPr lang="zh-TW" altLang="en-US" dirty="0">
                <a:solidFill>
                  <a:schemeClr val="accent6">
                    <a:lumMod val="10000"/>
                  </a:schemeClr>
                </a:solidFill>
                <a:latin typeface="+mn-ea"/>
                <a:ea typeface="+mn-ea"/>
              </a:rPr>
              <a:t>當個案有未列於前</a:t>
            </a:r>
            <a:r>
              <a:rPr lang="en-US" altLang="zh-TW" dirty="0">
                <a:solidFill>
                  <a:schemeClr val="accent6">
                    <a:lumMod val="10000"/>
                  </a:schemeClr>
                </a:solidFill>
                <a:latin typeface="+mn-ea"/>
                <a:ea typeface="+mn-ea"/>
              </a:rPr>
              <a:t>33</a:t>
            </a:r>
            <a:r>
              <a:rPr lang="zh-TW" altLang="en-US" dirty="0">
                <a:solidFill>
                  <a:schemeClr val="accent6">
                    <a:lumMod val="10000"/>
                  </a:schemeClr>
                </a:solidFill>
                <a:latin typeface="+mn-ea"/>
                <a:ea typeface="+mn-ea"/>
              </a:rPr>
              <a:t>項、或照專認為個案有而未由系統自動帶出的照顧問題，可寫在其他問題，並請於計畫簡述中簡單說明原因，以利進行問題清單的增修調整。</a:t>
            </a:r>
          </a:p>
        </p:txBody>
      </p:sp>
    </p:spTree>
    <p:extLst>
      <p:ext uri="{BB962C8B-B14F-4D97-AF65-F5344CB8AC3E}">
        <p14:creationId xmlns:p14="http://schemas.microsoft.com/office/powerpoint/2010/main" val="368579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116632"/>
            <a:ext cx="8229600" cy="1143000"/>
          </a:xfrm>
        </p:spPr>
        <p:txBody>
          <a:bodyPr/>
          <a:lstStyle/>
          <a:p>
            <a:r>
              <a:rPr lang="zh-TW" altLang="en-US" b="1" dirty="0"/>
              <a:t>照顧組合表</a:t>
            </a:r>
          </a:p>
        </p:txBody>
      </p:sp>
      <p:sp>
        <p:nvSpPr>
          <p:cNvPr id="2" name="投影片編號版面配置區 1"/>
          <p:cNvSpPr>
            <a:spLocks noGrp="1"/>
          </p:cNvSpPr>
          <p:nvPr>
            <p:ph type="sldNum" sz="quarter" idx="12"/>
          </p:nvPr>
        </p:nvSpPr>
        <p:spPr/>
        <p:txBody>
          <a:bodyPr/>
          <a:lstStyle/>
          <a:p>
            <a:pPr>
              <a:defRPr/>
            </a:pPr>
            <a:fld id="{F9A84AFB-CC33-4297-B471-0BAE615AC67A}" type="slidenum">
              <a:rPr lang="zh-TW" altLang="en-US" smtClean="0">
                <a:solidFill>
                  <a:prstClr val="black">
                    <a:tint val="75000"/>
                  </a:prstClr>
                </a:solidFill>
              </a:rPr>
              <a:pPr>
                <a:defRPr/>
              </a:pPr>
              <a:t>43</a:t>
            </a:fld>
            <a:endParaRPr lang="zh-TW" altLang="en-US">
              <a:solidFill>
                <a:prstClr val="black">
                  <a:tint val="75000"/>
                </a:prst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89009302"/>
              </p:ext>
            </p:extLst>
          </p:nvPr>
        </p:nvGraphicFramePr>
        <p:xfrm>
          <a:off x="1907704" y="2924944"/>
          <a:ext cx="5299710" cy="3531934"/>
        </p:xfrm>
        <a:graphic>
          <a:graphicData uri="http://schemas.openxmlformats.org/drawingml/2006/table">
            <a:tbl>
              <a:tblPr firstRow="1" firstCol="1" bandRow="1">
                <a:tableStyleId>{5C22544A-7EE6-4342-B048-85BDC9FD1C3A}</a:tableStyleId>
              </a:tblPr>
              <a:tblGrid>
                <a:gridCol w="492760">
                  <a:extLst>
                    <a:ext uri="{9D8B030D-6E8A-4147-A177-3AD203B41FA5}">
                      <a16:colId xmlns:a16="http://schemas.microsoft.com/office/drawing/2014/main" val="20000"/>
                    </a:ext>
                  </a:extLst>
                </a:gridCol>
                <a:gridCol w="779780">
                  <a:extLst>
                    <a:ext uri="{9D8B030D-6E8A-4147-A177-3AD203B41FA5}">
                      <a16:colId xmlns:a16="http://schemas.microsoft.com/office/drawing/2014/main" val="20001"/>
                    </a:ext>
                  </a:extLst>
                </a:gridCol>
                <a:gridCol w="2695575">
                  <a:extLst>
                    <a:ext uri="{9D8B030D-6E8A-4147-A177-3AD203B41FA5}">
                      <a16:colId xmlns:a16="http://schemas.microsoft.com/office/drawing/2014/main" val="20002"/>
                    </a:ext>
                  </a:extLst>
                </a:gridCol>
                <a:gridCol w="630555">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tblGrid>
              <a:tr h="314325">
                <a:tc>
                  <a:txBody>
                    <a:bodyPr/>
                    <a:lstStyle/>
                    <a:p>
                      <a:pPr algn="ctr">
                        <a:lnSpc>
                          <a:spcPts val="2000"/>
                        </a:lnSpc>
                        <a:spcAft>
                          <a:spcPts val="0"/>
                        </a:spcAft>
                      </a:pPr>
                      <a:r>
                        <a:rPr lang="zh-TW" sz="1200" kern="0" dirty="0">
                          <a:solidFill>
                            <a:schemeClr val="accent6">
                              <a:lumMod val="10000"/>
                            </a:schemeClr>
                          </a:solidFill>
                          <a:effectLst/>
                        </a:rPr>
                        <a:t>編號</a:t>
                      </a:r>
                      <a:endParaRPr lang="zh-TW" sz="1200" kern="100" dirty="0">
                        <a:solidFill>
                          <a:schemeClr val="accent6">
                            <a:lumMod val="10000"/>
                          </a:schemeClr>
                        </a:solidFill>
                        <a:effectLst/>
                        <a:latin typeface="Calibri"/>
                        <a:ea typeface="新細明體"/>
                        <a:cs typeface="Times New Roman"/>
                      </a:endParaRPr>
                    </a:p>
                  </a:txBody>
                  <a:tcPr marL="17780" marR="17780" marT="0" marB="0"/>
                </a:tc>
                <a:tc>
                  <a:txBody>
                    <a:bodyPr/>
                    <a:lstStyle/>
                    <a:p>
                      <a:pPr algn="ctr">
                        <a:lnSpc>
                          <a:spcPts val="2000"/>
                        </a:lnSpc>
                        <a:spcAft>
                          <a:spcPts val="0"/>
                        </a:spcAft>
                      </a:pPr>
                      <a:r>
                        <a:rPr lang="zh-TW" sz="1200" kern="0" dirty="0">
                          <a:solidFill>
                            <a:schemeClr val="accent6">
                              <a:lumMod val="10000"/>
                            </a:schemeClr>
                          </a:solidFill>
                          <a:effectLst/>
                        </a:rPr>
                        <a:t>照顧組合</a:t>
                      </a:r>
                      <a:endParaRPr lang="zh-TW" sz="1200" kern="100" dirty="0">
                        <a:solidFill>
                          <a:schemeClr val="accent6">
                            <a:lumMod val="10000"/>
                          </a:schemeClr>
                        </a:solidFill>
                        <a:effectLst/>
                        <a:latin typeface="Calibri"/>
                        <a:ea typeface="新細明體"/>
                        <a:cs typeface="Times New Roman"/>
                      </a:endParaRPr>
                    </a:p>
                  </a:txBody>
                  <a:tcPr marL="17780" marR="17780" marT="0" marB="0"/>
                </a:tc>
                <a:tc>
                  <a:txBody>
                    <a:bodyPr/>
                    <a:lstStyle/>
                    <a:p>
                      <a:pPr algn="ctr">
                        <a:lnSpc>
                          <a:spcPts val="2000"/>
                        </a:lnSpc>
                        <a:spcAft>
                          <a:spcPts val="0"/>
                        </a:spcAft>
                      </a:pPr>
                      <a:r>
                        <a:rPr lang="zh-TW" sz="1200" kern="0" dirty="0">
                          <a:solidFill>
                            <a:schemeClr val="accent6">
                              <a:lumMod val="10000"/>
                            </a:schemeClr>
                          </a:solidFill>
                          <a:effectLst/>
                        </a:rPr>
                        <a:t>組合內容及說明</a:t>
                      </a:r>
                      <a:endParaRPr lang="zh-TW" sz="1200" kern="100" dirty="0">
                        <a:solidFill>
                          <a:schemeClr val="accent6">
                            <a:lumMod val="10000"/>
                          </a:schemeClr>
                        </a:solidFill>
                        <a:effectLst/>
                        <a:latin typeface="Calibri"/>
                        <a:ea typeface="新細明體"/>
                        <a:cs typeface="Times New Roman"/>
                      </a:endParaRPr>
                    </a:p>
                  </a:txBody>
                  <a:tcPr marL="17780" marR="17780" marT="0" marB="0"/>
                </a:tc>
                <a:tc>
                  <a:txBody>
                    <a:bodyPr/>
                    <a:lstStyle/>
                    <a:p>
                      <a:pPr algn="ctr">
                        <a:lnSpc>
                          <a:spcPts val="2000"/>
                        </a:lnSpc>
                        <a:spcAft>
                          <a:spcPts val="0"/>
                        </a:spcAft>
                      </a:pPr>
                      <a:r>
                        <a:rPr lang="zh-TW" sz="1200" kern="0" dirty="0">
                          <a:solidFill>
                            <a:schemeClr val="accent6">
                              <a:lumMod val="10000"/>
                            </a:schemeClr>
                          </a:solidFill>
                          <a:effectLst/>
                        </a:rPr>
                        <a:t>給（支）付價格（元）</a:t>
                      </a:r>
                      <a:endParaRPr lang="zh-TW" sz="1200" kern="100" dirty="0">
                        <a:solidFill>
                          <a:schemeClr val="accent6">
                            <a:lumMod val="10000"/>
                          </a:schemeClr>
                        </a:solidFill>
                        <a:effectLst/>
                        <a:latin typeface="Calibri"/>
                        <a:ea typeface="新細明體"/>
                        <a:cs typeface="Times New Roman"/>
                      </a:endParaRPr>
                    </a:p>
                  </a:txBody>
                  <a:tcPr marL="17780" marR="17780" marT="0" marB="0"/>
                </a:tc>
                <a:tc>
                  <a:txBody>
                    <a:bodyPr/>
                    <a:lstStyle/>
                    <a:p>
                      <a:pPr algn="ctr">
                        <a:lnSpc>
                          <a:spcPts val="2000"/>
                        </a:lnSpc>
                        <a:spcAft>
                          <a:spcPts val="0"/>
                        </a:spcAft>
                      </a:pPr>
                      <a:r>
                        <a:rPr lang="zh-TW" sz="1000" kern="0" dirty="0">
                          <a:solidFill>
                            <a:schemeClr val="accent6">
                              <a:lumMod val="10000"/>
                            </a:schemeClr>
                          </a:solidFill>
                          <a:effectLst/>
                        </a:rPr>
                        <a:t>原民區或離島支付價格（元）</a:t>
                      </a:r>
                      <a:endParaRPr lang="zh-TW" sz="1200" kern="100" dirty="0">
                        <a:solidFill>
                          <a:schemeClr val="accent6">
                            <a:lumMod val="10000"/>
                          </a:schemeClr>
                        </a:solidFill>
                        <a:effectLst/>
                        <a:latin typeface="Calibri"/>
                        <a:ea typeface="新細明體"/>
                        <a:cs typeface="Times New Roman"/>
                      </a:endParaRPr>
                    </a:p>
                  </a:txBody>
                  <a:tcPr marL="17780" marR="17780" marT="0" marB="0"/>
                </a:tc>
                <a:extLst>
                  <a:ext uri="{0D108BD9-81ED-4DB2-BD59-A6C34878D82A}">
                    <a16:rowId xmlns:a16="http://schemas.microsoft.com/office/drawing/2014/main" val="10000"/>
                  </a:ext>
                </a:extLst>
              </a:tr>
              <a:tr h="1676400">
                <a:tc>
                  <a:txBody>
                    <a:bodyPr/>
                    <a:lstStyle/>
                    <a:p>
                      <a:pPr>
                        <a:lnSpc>
                          <a:spcPts val="2000"/>
                        </a:lnSpc>
                        <a:spcAft>
                          <a:spcPts val="0"/>
                        </a:spcAft>
                      </a:pPr>
                      <a:r>
                        <a:rPr lang="en-US" sz="1200" kern="0" dirty="0">
                          <a:solidFill>
                            <a:schemeClr val="accent6">
                              <a:lumMod val="10000"/>
                            </a:schemeClr>
                          </a:solidFill>
                          <a:effectLst/>
                        </a:rPr>
                        <a:t>BA01</a:t>
                      </a:r>
                      <a:endParaRPr lang="zh-TW" sz="1200" kern="100" dirty="0">
                        <a:solidFill>
                          <a:schemeClr val="accent6">
                            <a:lumMod val="10000"/>
                          </a:schemeClr>
                        </a:solidFill>
                        <a:effectLst/>
                        <a:latin typeface="Calibri"/>
                        <a:ea typeface="新細明體"/>
                        <a:cs typeface="Times New Roman"/>
                      </a:endParaRPr>
                    </a:p>
                  </a:txBody>
                  <a:tcPr marL="17780" marR="17780" marT="0" marB="0"/>
                </a:tc>
                <a:tc>
                  <a:txBody>
                    <a:bodyPr/>
                    <a:lstStyle/>
                    <a:p>
                      <a:pPr>
                        <a:lnSpc>
                          <a:spcPts val="2000"/>
                        </a:lnSpc>
                        <a:spcAft>
                          <a:spcPts val="0"/>
                        </a:spcAft>
                      </a:pPr>
                      <a:r>
                        <a:rPr lang="zh-TW" sz="1200" kern="0">
                          <a:effectLst/>
                        </a:rPr>
                        <a:t>基本身體清潔</a:t>
                      </a:r>
                      <a:endParaRPr lang="zh-TW" sz="1200" kern="100">
                        <a:effectLst/>
                        <a:latin typeface="Calibri"/>
                        <a:ea typeface="新細明體"/>
                        <a:cs typeface="Times New Roman"/>
                      </a:endParaRPr>
                    </a:p>
                  </a:txBody>
                  <a:tcPr marL="17780" marR="17780" marT="0" marB="0"/>
                </a:tc>
                <a:tc>
                  <a:txBody>
                    <a:bodyPr/>
                    <a:lstStyle/>
                    <a:p>
                      <a:pPr marL="0" lvl="0" indent="0">
                        <a:lnSpc>
                          <a:spcPts val="2000"/>
                        </a:lnSpc>
                        <a:spcAft>
                          <a:spcPts val="0"/>
                        </a:spcAft>
                        <a:buFont typeface="+mj-lt"/>
                        <a:buNone/>
                      </a:pPr>
                      <a:r>
                        <a:rPr lang="en-US" altLang="zh-TW" sz="1200" kern="0" dirty="0">
                          <a:effectLst/>
                        </a:rPr>
                        <a:t>1.</a:t>
                      </a:r>
                      <a:r>
                        <a:rPr lang="zh-TW" sz="1200" kern="0" dirty="0">
                          <a:effectLst/>
                        </a:rPr>
                        <a:t>基本身體清潔服務，下列任</a:t>
                      </a:r>
                      <a:r>
                        <a:rPr lang="en-US" sz="1200" kern="0" dirty="0">
                          <a:effectLst/>
                        </a:rPr>
                        <a:t>1</a:t>
                      </a:r>
                      <a:r>
                        <a:rPr lang="zh-TW" sz="1200" kern="0" dirty="0">
                          <a:effectLst/>
                        </a:rPr>
                        <a:t>組合：</a:t>
                      </a:r>
                      <a:endParaRPr lang="en-US" altLang="zh-TW" sz="1200" kern="0" dirty="0">
                        <a:effectLst/>
                      </a:endParaRPr>
                    </a:p>
                    <a:p>
                      <a:pPr marL="0" lvl="0" indent="0">
                        <a:lnSpc>
                          <a:spcPts val="2000"/>
                        </a:lnSpc>
                        <a:spcAft>
                          <a:spcPts val="0"/>
                        </a:spcAft>
                        <a:buFont typeface="+mj-lt"/>
                        <a:buNone/>
                      </a:pPr>
                      <a:r>
                        <a:rPr lang="en-US" altLang="zh-TW" sz="1200" kern="0" dirty="0">
                          <a:effectLst/>
                        </a:rPr>
                        <a:t>   (1)</a:t>
                      </a:r>
                      <a:r>
                        <a:rPr lang="zh-TW" sz="1200" kern="0" dirty="0">
                          <a:effectLst/>
                        </a:rPr>
                        <a:t>協助刷牙洗臉（含口腔照顧）及梳</a:t>
                      </a:r>
                      <a:endParaRPr lang="en-US" altLang="zh-TW" sz="1200" kern="0" dirty="0">
                        <a:effectLst/>
                      </a:endParaRPr>
                    </a:p>
                    <a:p>
                      <a:pPr marL="0" lvl="0" indent="0">
                        <a:lnSpc>
                          <a:spcPts val="2000"/>
                        </a:lnSpc>
                        <a:spcAft>
                          <a:spcPts val="0"/>
                        </a:spcAft>
                        <a:buFont typeface="+mj-lt"/>
                        <a:buNone/>
                      </a:pPr>
                      <a:r>
                        <a:rPr lang="en-US" altLang="zh-TW" sz="1200" kern="0" dirty="0">
                          <a:effectLst/>
                        </a:rPr>
                        <a:t>        </a:t>
                      </a:r>
                      <a:r>
                        <a:rPr lang="zh-TW" sz="1200" kern="0" dirty="0">
                          <a:effectLst/>
                        </a:rPr>
                        <a:t>頭修面、身體部分清潔、更換衣物。</a:t>
                      </a:r>
                      <a:endParaRPr lang="zh-TW" sz="1200" kern="100" dirty="0">
                        <a:effectLst/>
                      </a:endParaRPr>
                    </a:p>
                    <a:p>
                      <a:pPr marL="0" lvl="0" indent="0">
                        <a:lnSpc>
                          <a:spcPts val="2000"/>
                        </a:lnSpc>
                        <a:spcAft>
                          <a:spcPts val="0"/>
                        </a:spcAft>
                        <a:buFont typeface="+mj-lt"/>
                        <a:buNone/>
                      </a:pPr>
                      <a:r>
                        <a:rPr lang="en-US" altLang="zh-TW" sz="1200" kern="0" dirty="0">
                          <a:effectLst/>
                        </a:rPr>
                        <a:t>   (2)</a:t>
                      </a:r>
                      <a:r>
                        <a:rPr lang="zh-TW" sz="1200" kern="0" dirty="0">
                          <a:effectLst/>
                        </a:rPr>
                        <a:t>床上擦澡、床上洗頭、更換衣物</a:t>
                      </a:r>
                      <a:endParaRPr lang="en-US" altLang="zh-TW" sz="1200" kern="0" dirty="0">
                        <a:effectLst/>
                      </a:endParaRPr>
                    </a:p>
                    <a:p>
                      <a:pPr marL="0" lvl="0" indent="0">
                        <a:lnSpc>
                          <a:spcPts val="2000"/>
                        </a:lnSpc>
                        <a:spcAft>
                          <a:spcPts val="0"/>
                        </a:spcAft>
                        <a:buFont typeface="+mj-lt"/>
                        <a:buNone/>
                      </a:pPr>
                      <a:r>
                        <a:rPr lang="en-US" altLang="zh-TW" sz="1200" kern="0" dirty="0">
                          <a:effectLst/>
                        </a:rPr>
                        <a:t>      </a:t>
                      </a:r>
                      <a:r>
                        <a:rPr lang="zh-TW" sz="1200" kern="0" dirty="0">
                          <a:effectLst/>
                        </a:rPr>
                        <a:t>（含當次更換尿片）。</a:t>
                      </a:r>
                      <a:endParaRPr lang="zh-TW" sz="1200" kern="100" dirty="0">
                        <a:effectLst/>
                      </a:endParaRPr>
                    </a:p>
                    <a:p>
                      <a:pPr marL="0" lvl="0" indent="0">
                        <a:lnSpc>
                          <a:spcPts val="2000"/>
                        </a:lnSpc>
                        <a:spcAft>
                          <a:spcPts val="0"/>
                        </a:spcAft>
                        <a:buFont typeface="+mj-lt"/>
                        <a:buNone/>
                      </a:pPr>
                      <a:r>
                        <a:rPr lang="en-US" altLang="zh-TW" sz="1200" kern="0" dirty="0">
                          <a:effectLst/>
                        </a:rPr>
                        <a:t>2.</a:t>
                      </a:r>
                      <a:r>
                        <a:rPr lang="zh-TW" sz="1200" kern="0" dirty="0">
                          <a:effectLst/>
                        </a:rPr>
                        <a:t>本組合得配合長照需要者需求，於同</a:t>
                      </a:r>
                      <a:endParaRPr lang="en-US" altLang="zh-TW" sz="1200" kern="0" dirty="0">
                        <a:effectLst/>
                      </a:endParaRPr>
                    </a:p>
                    <a:p>
                      <a:pPr marL="0" lvl="0" indent="0">
                        <a:lnSpc>
                          <a:spcPts val="2000"/>
                        </a:lnSpc>
                        <a:spcAft>
                          <a:spcPts val="0"/>
                        </a:spcAft>
                        <a:buFont typeface="+mj-lt"/>
                        <a:buNone/>
                      </a:pPr>
                      <a:r>
                        <a:rPr lang="en-US" altLang="zh-TW" sz="1200" kern="0" dirty="0">
                          <a:effectLst/>
                        </a:rPr>
                        <a:t>   </a:t>
                      </a:r>
                      <a:r>
                        <a:rPr lang="zh-TW" sz="1200" kern="0" dirty="0">
                          <a:effectLst/>
                        </a:rPr>
                        <a:t>日不同時段分次服務。</a:t>
                      </a:r>
                      <a:endParaRPr lang="zh-TW" sz="1200" kern="100" dirty="0">
                        <a:effectLst/>
                      </a:endParaRPr>
                    </a:p>
                    <a:p>
                      <a:pPr marL="0" lvl="0" indent="0">
                        <a:lnSpc>
                          <a:spcPts val="2000"/>
                        </a:lnSpc>
                        <a:spcAft>
                          <a:spcPts val="0"/>
                        </a:spcAft>
                        <a:buFont typeface="+mj-lt"/>
                        <a:buNone/>
                      </a:pPr>
                      <a:r>
                        <a:rPr lang="en-US" altLang="zh-TW" sz="1200" kern="0" dirty="0">
                          <a:effectLst/>
                        </a:rPr>
                        <a:t>3.</a:t>
                      </a:r>
                      <a:r>
                        <a:rPr lang="zh-TW" sz="1200" kern="0" dirty="0">
                          <a:effectLst/>
                        </a:rPr>
                        <a:t>本組合服務原則</a:t>
                      </a:r>
                      <a:r>
                        <a:rPr lang="en-US" sz="1200" kern="0" dirty="0">
                          <a:effectLst/>
                        </a:rPr>
                        <a:t>1</a:t>
                      </a:r>
                      <a:r>
                        <a:rPr lang="zh-TW" sz="1200" kern="0" dirty="0">
                          <a:effectLst/>
                        </a:rPr>
                        <a:t>日使用</a:t>
                      </a:r>
                      <a:r>
                        <a:rPr lang="en-US" sz="1200" kern="0" dirty="0">
                          <a:effectLst/>
                        </a:rPr>
                        <a:t>1</a:t>
                      </a:r>
                      <a:r>
                        <a:rPr lang="zh-TW" sz="1200" kern="0" dirty="0">
                          <a:effectLst/>
                        </a:rPr>
                        <a:t>組；必要時</a:t>
                      </a:r>
                      <a:endParaRPr lang="en-US" altLang="zh-TW" sz="1200" kern="0" dirty="0">
                        <a:effectLst/>
                      </a:endParaRPr>
                    </a:p>
                    <a:p>
                      <a:pPr marL="0" lvl="0" indent="0">
                        <a:lnSpc>
                          <a:spcPts val="2000"/>
                        </a:lnSpc>
                        <a:spcAft>
                          <a:spcPts val="0"/>
                        </a:spcAft>
                        <a:buFont typeface="+mj-lt"/>
                        <a:buNone/>
                      </a:pPr>
                      <a:r>
                        <a:rPr lang="en-US" altLang="zh-TW" sz="1200" kern="0" dirty="0">
                          <a:effectLst/>
                        </a:rPr>
                        <a:t>   </a:t>
                      </a:r>
                      <a:r>
                        <a:rPr lang="zh-TW" sz="1200" kern="0" dirty="0">
                          <a:effectLst/>
                        </a:rPr>
                        <a:t>得早晚各使用</a:t>
                      </a:r>
                      <a:r>
                        <a:rPr lang="en-US" sz="1200" kern="0" dirty="0">
                          <a:effectLst/>
                        </a:rPr>
                        <a:t>1</a:t>
                      </a:r>
                      <a:r>
                        <a:rPr lang="zh-TW" sz="1200" kern="0" dirty="0">
                          <a:effectLst/>
                        </a:rPr>
                        <a:t>組服務。</a:t>
                      </a:r>
                      <a:endParaRPr lang="zh-TW" sz="1200" kern="100" dirty="0">
                        <a:effectLst/>
                        <a:latin typeface="Calibri"/>
                        <a:ea typeface="新細明體"/>
                        <a:cs typeface="Times New Roman"/>
                      </a:endParaRPr>
                    </a:p>
                  </a:txBody>
                  <a:tcPr marL="17780" marR="17780" marT="0" marB="0"/>
                </a:tc>
                <a:tc>
                  <a:txBody>
                    <a:bodyPr/>
                    <a:lstStyle/>
                    <a:p>
                      <a:pPr algn="r">
                        <a:lnSpc>
                          <a:spcPts val="2000"/>
                        </a:lnSpc>
                        <a:spcAft>
                          <a:spcPts val="0"/>
                        </a:spcAft>
                      </a:pPr>
                      <a:r>
                        <a:rPr lang="en-US" sz="1200" kern="0" dirty="0">
                          <a:effectLst/>
                        </a:rPr>
                        <a:t>260</a:t>
                      </a:r>
                      <a:endParaRPr lang="zh-TW" sz="1200" kern="100" dirty="0">
                        <a:effectLst/>
                        <a:latin typeface="Calibri"/>
                        <a:ea typeface="新細明體"/>
                        <a:cs typeface="Times New Roman"/>
                      </a:endParaRPr>
                    </a:p>
                  </a:txBody>
                  <a:tcPr marL="17780" marR="17780" marT="0" marB="0"/>
                </a:tc>
                <a:tc>
                  <a:txBody>
                    <a:bodyPr/>
                    <a:lstStyle/>
                    <a:p>
                      <a:pPr algn="r">
                        <a:lnSpc>
                          <a:spcPts val="2000"/>
                        </a:lnSpc>
                        <a:spcAft>
                          <a:spcPts val="0"/>
                        </a:spcAft>
                      </a:pPr>
                      <a:r>
                        <a:rPr lang="en-US" sz="1200" kern="0" dirty="0">
                          <a:effectLst/>
                        </a:rPr>
                        <a:t>310</a:t>
                      </a:r>
                      <a:endParaRPr lang="zh-TW" sz="1200" kern="100" dirty="0">
                        <a:effectLst/>
                        <a:latin typeface="Calibri"/>
                        <a:ea typeface="新細明體"/>
                        <a:cs typeface="Times New Roman"/>
                      </a:endParaRPr>
                    </a:p>
                  </a:txBody>
                  <a:tcPr marL="17780" marR="17780" marT="0" marB="0"/>
                </a:tc>
                <a:extLst>
                  <a:ext uri="{0D108BD9-81ED-4DB2-BD59-A6C34878D82A}">
                    <a16:rowId xmlns:a16="http://schemas.microsoft.com/office/drawing/2014/main" val="10001"/>
                  </a:ext>
                </a:extLst>
              </a:tr>
            </a:tbl>
          </a:graphicData>
        </a:graphic>
      </p:graphicFrame>
      <p:sp>
        <p:nvSpPr>
          <p:cNvPr id="5" name="橢圓 4"/>
          <p:cNvSpPr/>
          <p:nvPr/>
        </p:nvSpPr>
        <p:spPr>
          <a:xfrm>
            <a:off x="1835696" y="3609020"/>
            <a:ext cx="5760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形圖說文字 5"/>
          <p:cNvSpPr/>
          <p:nvPr/>
        </p:nvSpPr>
        <p:spPr>
          <a:xfrm>
            <a:off x="335461" y="3789040"/>
            <a:ext cx="1080120" cy="720080"/>
          </a:xfrm>
          <a:prstGeom prst="wedgeEllipseCallout">
            <a:avLst>
              <a:gd name="adj1" fmla="val 95805"/>
              <a:gd name="adj2" fmla="val -292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200" dirty="0"/>
              <a:t>第</a:t>
            </a:r>
            <a:r>
              <a:rPr lang="en-US" altLang="zh-TW" sz="1200" dirty="0"/>
              <a:t>1</a:t>
            </a:r>
            <a:r>
              <a:rPr lang="zh-TW" altLang="en-US" sz="1200" dirty="0"/>
              <a:t>個字母為服務類別</a:t>
            </a:r>
          </a:p>
        </p:txBody>
      </p:sp>
      <p:sp>
        <p:nvSpPr>
          <p:cNvPr id="7" name="文字方塊 6"/>
          <p:cNvSpPr txBox="1"/>
          <p:nvPr/>
        </p:nvSpPr>
        <p:spPr>
          <a:xfrm>
            <a:off x="152128" y="4601006"/>
            <a:ext cx="1728192" cy="1815882"/>
          </a:xfrm>
          <a:prstGeom prst="rect">
            <a:avLst/>
          </a:prstGeom>
          <a:noFill/>
          <a:ln>
            <a:solidFill>
              <a:schemeClr val="tx1"/>
            </a:solidFill>
            <a:prstDash val="sysDash"/>
          </a:ln>
        </p:spPr>
        <p:txBody>
          <a:bodyPr wrap="square" rtlCol="0">
            <a:spAutoFit/>
          </a:bodyPr>
          <a:lstStyle/>
          <a:p>
            <a:r>
              <a:rPr lang="en-US" altLang="zh-TW" sz="1400" dirty="0">
                <a:latin typeface="標楷體" panose="03000509000000000000" pitchFamily="65" charset="-120"/>
                <a:ea typeface="標楷體" panose="03000509000000000000" pitchFamily="65" charset="-120"/>
              </a:rPr>
              <a:t>A</a:t>
            </a:r>
            <a:r>
              <a:rPr lang="zh-TW" altLang="en-US" sz="1400" dirty="0">
                <a:latin typeface="標楷體" panose="03000509000000000000" pitchFamily="65" charset="-120"/>
                <a:ea typeface="標楷體" panose="03000509000000000000" pitchFamily="65" charset="-120"/>
              </a:rPr>
              <a:t>碼：照顧管理及政策鼓勵</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B</a:t>
            </a:r>
            <a:r>
              <a:rPr lang="zh-TW" altLang="en-US" sz="1400" dirty="0">
                <a:latin typeface="標楷體" panose="03000509000000000000" pitchFamily="65" charset="-120"/>
                <a:ea typeface="標楷體" panose="03000509000000000000" pitchFamily="65" charset="-120"/>
              </a:rPr>
              <a:t>碼：照顧服務</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C</a:t>
            </a:r>
            <a:r>
              <a:rPr lang="zh-TW" altLang="en-US" sz="1400" dirty="0">
                <a:latin typeface="標楷體" panose="03000509000000000000" pitchFamily="65" charset="-120"/>
                <a:ea typeface="標楷體" panose="03000509000000000000" pitchFamily="65" charset="-120"/>
              </a:rPr>
              <a:t>碼：專業服務</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D</a:t>
            </a:r>
            <a:r>
              <a:rPr lang="zh-TW" altLang="en-US" sz="1400" dirty="0">
                <a:latin typeface="標楷體" panose="03000509000000000000" pitchFamily="65" charset="-120"/>
                <a:ea typeface="標楷體" panose="03000509000000000000" pitchFamily="65" charset="-120"/>
              </a:rPr>
              <a:t>碼：交通接送服務</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E</a:t>
            </a:r>
            <a:r>
              <a:rPr lang="zh-TW" altLang="en-US" sz="1400" dirty="0">
                <a:latin typeface="標楷體" panose="03000509000000000000" pitchFamily="65" charset="-120"/>
                <a:ea typeface="標楷體" panose="03000509000000000000" pitchFamily="65" charset="-120"/>
              </a:rPr>
              <a:t>碼：輔具服務</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F</a:t>
            </a:r>
            <a:r>
              <a:rPr lang="zh-TW" altLang="en-US" sz="1400" dirty="0">
                <a:latin typeface="標楷體" panose="03000509000000000000" pitchFamily="65" charset="-120"/>
                <a:ea typeface="標楷體" panose="03000509000000000000" pitchFamily="65" charset="-120"/>
              </a:rPr>
              <a:t>碼：居家無障礙環境改善服務</a:t>
            </a:r>
          </a:p>
        </p:txBody>
      </p:sp>
      <p:sp>
        <p:nvSpPr>
          <p:cNvPr id="9" name="橢圓 8"/>
          <p:cNvSpPr/>
          <p:nvPr/>
        </p:nvSpPr>
        <p:spPr>
          <a:xfrm>
            <a:off x="5724128" y="2852936"/>
            <a:ext cx="792088" cy="93610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形圖說文字 9"/>
          <p:cNvSpPr/>
          <p:nvPr/>
        </p:nvSpPr>
        <p:spPr>
          <a:xfrm>
            <a:off x="4211960" y="1484784"/>
            <a:ext cx="1511329" cy="1080120"/>
          </a:xfrm>
          <a:prstGeom prst="wedgeEllipseCallout">
            <a:avLst>
              <a:gd name="adj1" fmla="val 82029"/>
              <a:gd name="adj2" fmla="val 796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200" dirty="0"/>
              <a:t>1.</a:t>
            </a:r>
            <a:r>
              <a:rPr lang="zh-TW" altLang="en-US" sz="1200" dirty="0"/>
              <a:t>扣長照使用者的額度。</a:t>
            </a:r>
            <a:endParaRPr lang="en-US" altLang="zh-TW" sz="1200" dirty="0"/>
          </a:p>
          <a:p>
            <a:pPr algn="ctr"/>
            <a:r>
              <a:rPr lang="en-US" altLang="zh-TW" sz="1200" dirty="0"/>
              <a:t>2.</a:t>
            </a:r>
            <a:r>
              <a:rPr lang="zh-TW" altLang="en-US" sz="1200" dirty="0"/>
              <a:t>部分負擔計算的依據。</a:t>
            </a:r>
          </a:p>
        </p:txBody>
      </p:sp>
      <p:sp>
        <p:nvSpPr>
          <p:cNvPr id="11" name="文字方塊 10"/>
          <p:cNvSpPr txBox="1"/>
          <p:nvPr/>
        </p:nvSpPr>
        <p:spPr>
          <a:xfrm>
            <a:off x="5868144" y="1505106"/>
            <a:ext cx="2592288" cy="1169551"/>
          </a:xfrm>
          <a:prstGeom prst="rect">
            <a:avLst/>
          </a:prstGeom>
          <a:noFill/>
          <a:ln>
            <a:solidFill>
              <a:schemeClr val="tx1"/>
            </a:solidFill>
            <a:prstDash val="sysDash"/>
          </a:ln>
        </p:spPr>
        <p:txBody>
          <a:bodyPr wrap="square" rtlCol="0">
            <a:spAutoFit/>
          </a:bodyPr>
          <a:lstStyle/>
          <a:p>
            <a:r>
              <a:rPr lang="en-US" altLang="zh-TW" sz="1400" dirty="0">
                <a:latin typeface="標楷體" panose="03000509000000000000" pitchFamily="65" charset="-120"/>
                <a:ea typeface="標楷體" panose="03000509000000000000" pitchFamily="65" charset="-120"/>
              </a:rPr>
              <a:t>BA01</a:t>
            </a:r>
            <a:r>
              <a:rPr lang="zh-TW" altLang="en-US" sz="1400" dirty="0">
                <a:latin typeface="標楷體" panose="03000509000000000000" pitchFamily="65" charset="-120"/>
                <a:ea typeface="標楷體" panose="03000509000000000000" pitchFamily="65" charset="-120"/>
              </a:rPr>
              <a:t>使用</a:t>
            </a:r>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次的部分負擔：</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一般戶：</a:t>
            </a:r>
            <a:r>
              <a:rPr lang="en-US" altLang="zh-TW" sz="1400" dirty="0">
                <a:latin typeface="標楷體" panose="03000509000000000000" pitchFamily="65" charset="-120"/>
                <a:ea typeface="標楷體" panose="03000509000000000000" pitchFamily="65" charset="-120"/>
              </a:rPr>
              <a:t>260*0.16=41.6</a:t>
            </a:r>
            <a:r>
              <a:rPr lang="zh-TW" altLang="en-US" sz="1400" dirty="0">
                <a:latin typeface="標楷體" panose="03000509000000000000" pitchFamily="65" charset="-120"/>
                <a:ea typeface="標楷體" panose="03000509000000000000" pitchFamily="65" charset="-120"/>
              </a:rPr>
              <a:t>元（收</a:t>
            </a:r>
            <a:r>
              <a:rPr lang="en-US" altLang="zh-TW" sz="1400" dirty="0">
                <a:latin typeface="標楷體" panose="03000509000000000000" pitchFamily="65" charset="-120"/>
                <a:ea typeface="標楷體" panose="03000509000000000000" pitchFamily="65" charset="-120"/>
              </a:rPr>
              <a:t>41</a:t>
            </a:r>
            <a:r>
              <a:rPr lang="zh-TW" altLang="en-US" sz="1400" dirty="0">
                <a:latin typeface="標楷體" panose="03000509000000000000" pitchFamily="65" charset="-120"/>
                <a:ea typeface="標楷體" panose="03000509000000000000" pitchFamily="65" charset="-120"/>
              </a:rPr>
              <a:t>元）。</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2.</a:t>
            </a:r>
            <a:r>
              <a:rPr lang="zh-TW" altLang="en-US" sz="1400" dirty="0">
                <a:latin typeface="標楷體" panose="03000509000000000000" pitchFamily="65" charset="-120"/>
                <a:ea typeface="標楷體" panose="03000509000000000000" pitchFamily="65" charset="-120"/>
              </a:rPr>
              <a:t>中低收入戶：</a:t>
            </a:r>
            <a:r>
              <a:rPr lang="en-US" altLang="zh-TW" sz="1400" dirty="0">
                <a:latin typeface="標楷體" panose="03000509000000000000" pitchFamily="65" charset="-120"/>
                <a:ea typeface="標楷體" panose="03000509000000000000" pitchFamily="65" charset="-120"/>
              </a:rPr>
              <a:t>260*0.05=13</a:t>
            </a:r>
            <a:r>
              <a:rPr lang="zh-TW" altLang="en-US" sz="1400" dirty="0">
                <a:latin typeface="標楷體" panose="03000509000000000000" pitchFamily="65" charset="-120"/>
                <a:ea typeface="標楷體" panose="03000509000000000000" pitchFamily="65" charset="-120"/>
              </a:rPr>
              <a:t>元（收</a:t>
            </a:r>
            <a:r>
              <a:rPr lang="en-US" altLang="zh-TW" sz="1400" dirty="0">
                <a:latin typeface="標楷體" panose="03000509000000000000" pitchFamily="65" charset="-120"/>
                <a:ea typeface="標楷體" panose="03000509000000000000" pitchFamily="65" charset="-120"/>
              </a:rPr>
              <a:t>13</a:t>
            </a:r>
            <a:r>
              <a:rPr lang="zh-TW" altLang="en-US" sz="1400" dirty="0">
                <a:latin typeface="標楷體" panose="03000509000000000000" pitchFamily="65" charset="-120"/>
                <a:ea typeface="標楷體" panose="03000509000000000000" pitchFamily="65" charset="-120"/>
              </a:rPr>
              <a:t>元）。</a:t>
            </a:r>
            <a:endParaRPr lang="en-US" altLang="zh-TW" sz="1400" dirty="0">
              <a:latin typeface="標楷體" panose="03000509000000000000" pitchFamily="65" charset="-120"/>
              <a:ea typeface="標楷體" panose="03000509000000000000" pitchFamily="65" charset="-120"/>
            </a:endParaRPr>
          </a:p>
        </p:txBody>
      </p:sp>
      <p:sp>
        <p:nvSpPr>
          <p:cNvPr id="12" name="橢圓 11"/>
          <p:cNvSpPr/>
          <p:nvPr/>
        </p:nvSpPr>
        <p:spPr>
          <a:xfrm>
            <a:off x="6444208" y="2780928"/>
            <a:ext cx="936104" cy="11881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形圖說文字 12"/>
          <p:cNvSpPr/>
          <p:nvPr/>
        </p:nvSpPr>
        <p:spPr>
          <a:xfrm>
            <a:off x="7606350" y="3176972"/>
            <a:ext cx="1511329" cy="1080120"/>
          </a:xfrm>
          <a:prstGeom prst="wedgeEllipseCallout">
            <a:avLst>
              <a:gd name="adj1" fmla="val -77315"/>
              <a:gd name="adj2" fmla="val 109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200" dirty="0"/>
              <a:t>服務提供者提供附表</a:t>
            </a:r>
            <a:r>
              <a:rPr lang="en-US" altLang="zh-TW" sz="1200" dirty="0"/>
              <a:t>4</a:t>
            </a:r>
            <a:r>
              <a:rPr lang="zh-TW" altLang="en-US" sz="1200" dirty="0"/>
              <a:t>所列地區之民眾服務後的支付價格</a:t>
            </a:r>
            <a:endParaRPr lang="en-US" altLang="zh-TW" sz="1200" dirty="0"/>
          </a:p>
        </p:txBody>
      </p:sp>
      <p:sp>
        <p:nvSpPr>
          <p:cNvPr id="14" name="文字方塊 13"/>
          <p:cNvSpPr txBox="1"/>
          <p:nvPr/>
        </p:nvSpPr>
        <p:spPr>
          <a:xfrm>
            <a:off x="7383548" y="4365104"/>
            <a:ext cx="1584176" cy="1815882"/>
          </a:xfrm>
          <a:prstGeom prst="rect">
            <a:avLst/>
          </a:prstGeom>
          <a:noFill/>
          <a:ln>
            <a:solidFill>
              <a:schemeClr val="tx1"/>
            </a:solidFill>
            <a:prstDash val="sysDash"/>
          </a:ln>
        </p:spPr>
        <p:txBody>
          <a:bodyPr wrap="square" rtlCol="0">
            <a:spAutoFit/>
          </a:bodyPr>
          <a:lstStyle/>
          <a:p>
            <a:r>
              <a:rPr lang="zh-TW" altLang="en-US" sz="1400" dirty="0">
                <a:latin typeface="標楷體" panose="03000509000000000000" pitchFamily="65" charset="-120"/>
                <a:ea typeface="標楷體" panose="03000509000000000000" pitchFamily="65" charset="-120"/>
              </a:rPr>
              <a:t>服務提供者費用申報：</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非原民區或離島的民眾，申請</a:t>
            </a:r>
            <a:r>
              <a:rPr lang="en-US" altLang="zh-TW" sz="1400" dirty="0">
                <a:latin typeface="標楷體" panose="03000509000000000000" pitchFamily="65" charset="-120"/>
                <a:ea typeface="標楷體" panose="03000509000000000000" pitchFamily="65" charset="-120"/>
              </a:rPr>
              <a:t>260</a:t>
            </a:r>
            <a:r>
              <a:rPr lang="zh-TW" altLang="en-US" sz="1400" dirty="0">
                <a:latin typeface="標楷體" panose="03000509000000000000" pitchFamily="65" charset="-120"/>
                <a:ea typeface="標楷體" panose="03000509000000000000" pitchFamily="65" charset="-120"/>
              </a:rPr>
              <a:t>元</a:t>
            </a:r>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組合。</a:t>
            </a:r>
            <a:endParaRPr lang="en-US" altLang="zh-TW" sz="1400" dirty="0">
              <a:latin typeface="標楷體" panose="03000509000000000000" pitchFamily="65" charset="-120"/>
              <a:ea typeface="標楷體" panose="03000509000000000000" pitchFamily="65" charset="-120"/>
            </a:endParaRPr>
          </a:p>
          <a:p>
            <a:r>
              <a:rPr lang="en-US" altLang="zh-TW" sz="1400" dirty="0">
                <a:latin typeface="標楷體" panose="03000509000000000000" pitchFamily="65" charset="-120"/>
                <a:ea typeface="標楷體" panose="03000509000000000000" pitchFamily="65" charset="-120"/>
              </a:rPr>
              <a:t>2.</a:t>
            </a:r>
            <a:r>
              <a:rPr lang="zh-TW" altLang="en-US" sz="1400" dirty="0">
                <a:latin typeface="標楷體" panose="03000509000000000000" pitchFamily="65" charset="-120"/>
                <a:ea typeface="標楷體" panose="03000509000000000000" pitchFamily="65" charset="-120"/>
              </a:rPr>
              <a:t>原民區或離島的民眾，申請</a:t>
            </a:r>
            <a:r>
              <a:rPr lang="en-US" altLang="zh-TW" sz="1400" dirty="0">
                <a:latin typeface="標楷體" panose="03000509000000000000" pitchFamily="65" charset="-120"/>
                <a:ea typeface="標楷體" panose="03000509000000000000" pitchFamily="65" charset="-120"/>
              </a:rPr>
              <a:t>310</a:t>
            </a:r>
            <a:r>
              <a:rPr lang="zh-TW" altLang="en-US" sz="1400" dirty="0">
                <a:latin typeface="標楷體" panose="03000509000000000000" pitchFamily="65" charset="-120"/>
                <a:ea typeface="標楷體" panose="03000509000000000000" pitchFamily="65" charset="-120"/>
              </a:rPr>
              <a:t>元</a:t>
            </a:r>
            <a:r>
              <a:rPr lang="en-US" altLang="zh-TW" sz="1400" dirty="0">
                <a:latin typeface="標楷體" panose="03000509000000000000" pitchFamily="65" charset="-120"/>
                <a:ea typeface="標楷體" panose="03000509000000000000" pitchFamily="65" charset="-120"/>
              </a:rPr>
              <a:t>/1</a:t>
            </a:r>
            <a:r>
              <a:rPr lang="zh-TW" altLang="en-US" sz="1400" dirty="0">
                <a:latin typeface="標楷體" panose="03000509000000000000" pitchFamily="65" charset="-120"/>
                <a:ea typeface="標楷體" panose="03000509000000000000" pitchFamily="65" charset="-120"/>
              </a:rPr>
              <a:t>組合。</a:t>
            </a:r>
            <a:endParaRPr lang="en-US" altLang="zh-TW"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5038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長照服務給付額度與照顧組合</a:t>
            </a:r>
            <a:endParaRPr lang="zh-TW" altLang="en-US" dirty="0"/>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solidFill>
                  <a:prstClr val="black">
                    <a:tint val="75000"/>
                  </a:prstClr>
                </a:solidFill>
              </a:rPr>
              <a:pPr>
                <a:defRPr/>
              </a:pPr>
              <a:t>44</a:t>
            </a:fld>
            <a:endParaRPr lang="zh-TW" altLang="en-US">
              <a:solidFill>
                <a:prstClr val="black">
                  <a:tint val="75000"/>
                </a:prstClr>
              </a:solidFill>
            </a:endParaRPr>
          </a:p>
        </p:txBody>
      </p:sp>
      <p:sp>
        <p:nvSpPr>
          <p:cNvPr id="5" name="圓角矩形 4"/>
          <p:cNvSpPr/>
          <p:nvPr/>
        </p:nvSpPr>
        <p:spPr>
          <a:xfrm>
            <a:off x="312009" y="1844824"/>
            <a:ext cx="1548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600" b="1" dirty="0">
                <a:solidFill>
                  <a:schemeClr val="accent6">
                    <a:lumMod val="10000"/>
                  </a:schemeClr>
                </a:solidFill>
                <a:latin typeface="標楷體" panose="03000509000000000000" pitchFamily="65" charset="-120"/>
                <a:ea typeface="標楷體" panose="03000509000000000000" pitchFamily="65" charset="-120"/>
              </a:rPr>
              <a:t>不扣服務給付額度</a:t>
            </a:r>
            <a:endParaRPr lang="en-US" altLang="zh-TW" sz="1600" b="1" dirty="0">
              <a:solidFill>
                <a:schemeClr val="accent6">
                  <a:lumMod val="10000"/>
                </a:schemeClr>
              </a:solidFill>
              <a:latin typeface="標楷體" panose="03000509000000000000" pitchFamily="65" charset="-120"/>
              <a:ea typeface="標楷體" panose="03000509000000000000" pitchFamily="65" charset="-120"/>
            </a:endParaRPr>
          </a:p>
          <a:p>
            <a:pPr lvl="0" algn="ctr"/>
            <a:r>
              <a:rPr lang="en-US" altLang="zh-TW" sz="1600" b="1" dirty="0">
                <a:solidFill>
                  <a:schemeClr val="accent6">
                    <a:lumMod val="10000"/>
                  </a:schemeClr>
                </a:solidFill>
                <a:latin typeface="標楷體" panose="03000509000000000000" pitchFamily="65" charset="-120"/>
                <a:ea typeface="標楷體" panose="03000509000000000000" pitchFamily="65" charset="-120"/>
              </a:rPr>
              <a:t>(A</a:t>
            </a:r>
            <a:r>
              <a:rPr lang="zh-TW" altLang="en-US" sz="1600" b="1" dirty="0">
                <a:solidFill>
                  <a:schemeClr val="accent6">
                    <a:lumMod val="10000"/>
                  </a:schemeClr>
                </a:solidFill>
                <a:latin typeface="標楷體" panose="03000509000000000000" pitchFamily="65" charset="-120"/>
                <a:ea typeface="標楷體" panose="03000509000000000000" pitchFamily="65" charset="-120"/>
              </a:rPr>
              <a:t>碼）</a:t>
            </a:r>
          </a:p>
        </p:txBody>
      </p:sp>
      <p:sp>
        <p:nvSpPr>
          <p:cNvPr id="9" name="圓角矩形 8"/>
          <p:cNvSpPr/>
          <p:nvPr/>
        </p:nvSpPr>
        <p:spPr>
          <a:xfrm>
            <a:off x="7182874" y="1892264"/>
            <a:ext cx="1548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600" b="1" dirty="0">
                <a:solidFill>
                  <a:schemeClr val="accent6">
                    <a:lumMod val="10000"/>
                  </a:schemeClr>
                </a:solidFill>
                <a:latin typeface="標楷體" panose="03000509000000000000" pitchFamily="65" charset="-120"/>
                <a:ea typeface="標楷體" panose="03000509000000000000" pitchFamily="65" charset="-120"/>
              </a:rPr>
              <a:t>喘息服務給付額度</a:t>
            </a:r>
            <a:endParaRPr lang="en-US" altLang="zh-TW" sz="1600" b="1" dirty="0">
              <a:solidFill>
                <a:schemeClr val="accent6">
                  <a:lumMod val="10000"/>
                </a:schemeClr>
              </a:solidFill>
              <a:latin typeface="標楷體" panose="03000509000000000000" pitchFamily="65" charset="-120"/>
              <a:ea typeface="標楷體" panose="03000509000000000000" pitchFamily="65" charset="-120"/>
            </a:endParaRPr>
          </a:p>
          <a:p>
            <a:pPr lvl="0" algn="ctr"/>
            <a:r>
              <a:rPr lang="en-US" altLang="zh-TW" sz="1600" b="1" dirty="0">
                <a:solidFill>
                  <a:schemeClr val="accent6">
                    <a:lumMod val="10000"/>
                  </a:schemeClr>
                </a:solidFill>
                <a:latin typeface="標楷體" panose="03000509000000000000" pitchFamily="65" charset="-120"/>
                <a:ea typeface="標楷體" panose="03000509000000000000" pitchFamily="65" charset="-120"/>
              </a:rPr>
              <a:t>(G</a:t>
            </a:r>
            <a:r>
              <a:rPr lang="zh-TW" altLang="en-US" sz="1600" b="1" dirty="0">
                <a:solidFill>
                  <a:schemeClr val="accent6">
                    <a:lumMod val="10000"/>
                  </a:schemeClr>
                </a:solidFill>
                <a:latin typeface="標楷體" panose="03000509000000000000" pitchFamily="65" charset="-120"/>
                <a:ea typeface="標楷體" panose="03000509000000000000" pitchFamily="65" charset="-120"/>
              </a:rPr>
              <a:t>碼）</a:t>
            </a:r>
          </a:p>
        </p:txBody>
      </p:sp>
      <p:sp>
        <p:nvSpPr>
          <p:cNvPr id="10" name="圓角矩形 9"/>
          <p:cNvSpPr/>
          <p:nvPr/>
        </p:nvSpPr>
        <p:spPr>
          <a:xfrm>
            <a:off x="5436096" y="1892264"/>
            <a:ext cx="1548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400" b="1" dirty="0">
                <a:solidFill>
                  <a:schemeClr val="accent6">
                    <a:lumMod val="10000"/>
                  </a:schemeClr>
                </a:solidFill>
                <a:latin typeface="標楷體" panose="03000509000000000000" pitchFamily="65" charset="-120"/>
                <a:ea typeface="標楷體" panose="03000509000000000000" pitchFamily="65" charset="-120"/>
              </a:rPr>
              <a:t>輔具服務及居家無障礙環境改善服務給付額度</a:t>
            </a:r>
            <a:endParaRPr lang="en-US" altLang="zh-TW" sz="1400" b="1" dirty="0">
              <a:solidFill>
                <a:schemeClr val="accent6">
                  <a:lumMod val="10000"/>
                </a:schemeClr>
              </a:solidFill>
              <a:latin typeface="標楷體" panose="03000509000000000000" pitchFamily="65" charset="-120"/>
              <a:ea typeface="標楷體" panose="03000509000000000000" pitchFamily="65" charset="-120"/>
            </a:endParaRPr>
          </a:p>
          <a:p>
            <a:pPr lvl="0" algn="ctr"/>
            <a:r>
              <a:rPr lang="en-US" altLang="zh-TW" sz="1400" b="1" dirty="0">
                <a:solidFill>
                  <a:schemeClr val="accent6">
                    <a:lumMod val="10000"/>
                  </a:schemeClr>
                </a:solidFill>
                <a:latin typeface="標楷體" panose="03000509000000000000" pitchFamily="65" charset="-120"/>
                <a:ea typeface="標楷體" panose="03000509000000000000" pitchFamily="65" charset="-120"/>
              </a:rPr>
              <a:t>(E</a:t>
            </a:r>
            <a:r>
              <a:rPr lang="zh-TW" altLang="en-US" sz="1400" b="1" dirty="0">
                <a:solidFill>
                  <a:schemeClr val="accent6">
                    <a:lumMod val="10000"/>
                  </a:schemeClr>
                </a:solidFill>
                <a:latin typeface="標楷體" panose="03000509000000000000" pitchFamily="65" charset="-120"/>
                <a:ea typeface="標楷體" panose="03000509000000000000" pitchFamily="65" charset="-120"/>
              </a:rPr>
              <a:t>碼、</a:t>
            </a:r>
            <a:r>
              <a:rPr lang="en-US" altLang="zh-TW" sz="1400" b="1" dirty="0">
                <a:solidFill>
                  <a:schemeClr val="accent6">
                    <a:lumMod val="10000"/>
                  </a:schemeClr>
                </a:solidFill>
                <a:latin typeface="標楷體" panose="03000509000000000000" pitchFamily="65" charset="-120"/>
                <a:ea typeface="標楷體" panose="03000509000000000000" pitchFamily="65" charset="-120"/>
              </a:rPr>
              <a:t>F</a:t>
            </a:r>
            <a:r>
              <a:rPr lang="zh-TW" altLang="en-US" sz="1400" b="1" dirty="0">
                <a:solidFill>
                  <a:schemeClr val="accent6">
                    <a:lumMod val="10000"/>
                  </a:schemeClr>
                </a:solidFill>
                <a:latin typeface="標楷體" panose="03000509000000000000" pitchFamily="65" charset="-120"/>
                <a:ea typeface="標楷體" panose="03000509000000000000" pitchFamily="65" charset="-120"/>
              </a:rPr>
              <a:t>碼）</a:t>
            </a:r>
          </a:p>
        </p:txBody>
      </p:sp>
      <p:sp>
        <p:nvSpPr>
          <p:cNvPr id="11" name="圓角矩形 10"/>
          <p:cNvSpPr/>
          <p:nvPr/>
        </p:nvSpPr>
        <p:spPr>
          <a:xfrm>
            <a:off x="3707904" y="1874577"/>
            <a:ext cx="1548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600" b="1" dirty="0">
                <a:solidFill>
                  <a:schemeClr val="accent6">
                    <a:lumMod val="10000"/>
                  </a:schemeClr>
                </a:solidFill>
                <a:latin typeface="標楷體" panose="03000509000000000000" pitchFamily="65" charset="-120"/>
                <a:ea typeface="標楷體" panose="03000509000000000000" pitchFamily="65" charset="-120"/>
              </a:rPr>
              <a:t>交通接送服務給付額度</a:t>
            </a:r>
            <a:endParaRPr lang="en-US" altLang="zh-TW" sz="1600" b="1" dirty="0">
              <a:solidFill>
                <a:schemeClr val="accent6">
                  <a:lumMod val="10000"/>
                </a:schemeClr>
              </a:solidFill>
              <a:latin typeface="標楷體" panose="03000509000000000000" pitchFamily="65" charset="-120"/>
              <a:ea typeface="標楷體" panose="03000509000000000000" pitchFamily="65" charset="-120"/>
            </a:endParaRPr>
          </a:p>
          <a:p>
            <a:pPr lvl="0" algn="ctr"/>
            <a:r>
              <a:rPr lang="en-US" altLang="zh-TW" sz="1600" b="1" dirty="0">
                <a:solidFill>
                  <a:schemeClr val="accent6">
                    <a:lumMod val="10000"/>
                  </a:schemeClr>
                </a:solidFill>
                <a:latin typeface="標楷體" panose="03000509000000000000" pitchFamily="65" charset="-120"/>
                <a:ea typeface="標楷體" panose="03000509000000000000" pitchFamily="65" charset="-120"/>
              </a:rPr>
              <a:t>(D</a:t>
            </a:r>
            <a:r>
              <a:rPr lang="zh-TW" altLang="en-US" sz="1600" b="1" dirty="0">
                <a:solidFill>
                  <a:schemeClr val="accent6">
                    <a:lumMod val="10000"/>
                  </a:schemeClr>
                </a:solidFill>
                <a:latin typeface="標楷體" panose="03000509000000000000" pitchFamily="65" charset="-120"/>
                <a:ea typeface="標楷體" panose="03000509000000000000" pitchFamily="65" charset="-120"/>
              </a:rPr>
              <a:t>碼）</a:t>
            </a:r>
          </a:p>
        </p:txBody>
      </p:sp>
      <p:sp>
        <p:nvSpPr>
          <p:cNvPr id="12" name="圓角矩形 11"/>
          <p:cNvSpPr/>
          <p:nvPr/>
        </p:nvSpPr>
        <p:spPr>
          <a:xfrm>
            <a:off x="2015208" y="1844824"/>
            <a:ext cx="1548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600" b="1" dirty="0">
                <a:solidFill>
                  <a:schemeClr val="accent6">
                    <a:lumMod val="10000"/>
                  </a:schemeClr>
                </a:solidFill>
                <a:latin typeface="標楷體" panose="03000509000000000000" pitchFamily="65" charset="-120"/>
                <a:ea typeface="標楷體" panose="03000509000000000000" pitchFamily="65" charset="-120"/>
              </a:rPr>
              <a:t>照顧及專業服務給付額度</a:t>
            </a:r>
            <a:endParaRPr lang="en-US" altLang="zh-TW" sz="1600" b="1" dirty="0">
              <a:solidFill>
                <a:schemeClr val="accent6">
                  <a:lumMod val="10000"/>
                </a:schemeClr>
              </a:solidFill>
              <a:latin typeface="標楷體" panose="03000509000000000000" pitchFamily="65" charset="-120"/>
              <a:ea typeface="標楷體" panose="03000509000000000000" pitchFamily="65" charset="-120"/>
            </a:endParaRPr>
          </a:p>
          <a:p>
            <a:pPr lvl="0" algn="ctr"/>
            <a:r>
              <a:rPr lang="en-US" altLang="zh-TW" sz="1600" b="1" dirty="0">
                <a:solidFill>
                  <a:schemeClr val="accent6">
                    <a:lumMod val="10000"/>
                  </a:schemeClr>
                </a:solidFill>
                <a:latin typeface="標楷體" panose="03000509000000000000" pitchFamily="65" charset="-120"/>
                <a:ea typeface="標楷體" panose="03000509000000000000" pitchFamily="65" charset="-120"/>
              </a:rPr>
              <a:t>(B</a:t>
            </a:r>
            <a:r>
              <a:rPr lang="zh-TW" altLang="en-US" sz="1600" b="1" dirty="0">
                <a:solidFill>
                  <a:schemeClr val="accent6">
                    <a:lumMod val="10000"/>
                  </a:schemeClr>
                </a:solidFill>
                <a:latin typeface="標楷體" panose="03000509000000000000" pitchFamily="65" charset="-120"/>
                <a:ea typeface="標楷體" panose="03000509000000000000" pitchFamily="65" charset="-120"/>
              </a:rPr>
              <a:t>碼、</a:t>
            </a:r>
            <a:r>
              <a:rPr lang="en-US" altLang="zh-TW" sz="1600" b="1" dirty="0">
                <a:solidFill>
                  <a:schemeClr val="accent6">
                    <a:lumMod val="10000"/>
                  </a:schemeClr>
                </a:solidFill>
                <a:latin typeface="標楷體" panose="03000509000000000000" pitchFamily="65" charset="-120"/>
                <a:ea typeface="標楷體" panose="03000509000000000000" pitchFamily="65" charset="-120"/>
              </a:rPr>
              <a:t>C</a:t>
            </a:r>
            <a:r>
              <a:rPr lang="zh-TW" altLang="en-US" sz="1600" b="1" dirty="0">
                <a:solidFill>
                  <a:schemeClr val="accent6">
                    <a:lumMod val="10000"/>
                  </a:schemeClr>
                </a:solidFill>
                <a:latin typeface="標楷體" panose="03000509000000000000" pitchFamily="65" charset="-120"/>
                <a:ea typeface="標楷體" panose="03000509000000000000" pitchFamily="65" charset="-120"/>
              </a:rPr>
              <a:t>碼）</a:t>
            </a:r>
          </a:p>
        </p:txBody>
      </p:sp>
      <p:grpSp>
        <p:nvGrpSpPr>
          <p:cNvPr id="13" name="群組 12"/>
          <p:cNvGrpSpPr/>
          <p:nvPr/>
        </p:nvGrpSpPr>
        <p:grpSpPr>
          <a:xfrm>
            <a:off x="302383" y="2745134"/>
            <a:ext cx="1487977" cy="3672407"/>
            <a:chOff x="5015" y="2244811"/>
            <a:chExt cx="1487977" cy="4839215"/>
          </a:xfrm>
          <a:solidFill>
            <a:schemeClr val="accent1">
              <a:lumMod val="20000"/>
              <a:lumOff val="80000"/>
            </a:schemeClr>
          </a:solidFill>
        </p:grpSpPr>
        <p:sp>
          <p:nvSpPr>
            <p:cNvPr id="14" name="矩形 13"/>
            <p:cNvSpPr/>
            <p:nvPr/>
          </p:nvSpPr>
          <p:spPr>
            <a:xfrm>
              <a:off x="5015" y="2244811"/>
              <a:ext cx="1487977" cy="483921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5015" y="2244811"/>
              <a:ext cx="1487977" cy="48392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AA01</a:t>
              </a:r>
              <a:endParaRPr lang="zh-TW" altLang="en-US" sz="1200" kern="1200" dirty="0"/>
            </a:p>
            <a:p>
              <a:pPr marL="228600" lvl="2" indent="-114300" algn="l" defTabSz="533400">
                <a:lnSpc>
                  <a:spcPct val="90000"/>
                </a:lnSpc>
                <a:spcBef>
                  <a:spcPct val="0"/>
                </a:spcBef>
                <a:spcAft>
                  <a:spcPct val="15000"/>
                </a:spcAft>
                <a:buChar char="••"/>
              </a:pPr>
              <a:r>
                <a:rPr lang="zh-TW" altLang="en-US" sz="1200" kern="1200" dirty="0"/>
                <a:t>照顧計畫擬定與服務連結</a:t>
              </a:r>
            </a:p>
            <a:p>
              <a:pPr marL="114300" lvl="1" indent="-114300" algn="l" defTabSz="533400">
                <a:lnSpc>
                  <a:spcPct val="90000"/>
                </a:lnSpc>
                <a:spcBef>
                  <a:spcPct val="0"/>
                </a:spcBef>
                <a:spcAft>
                  <a:spcPct val="15000"/>
                </a:spcAft>
                <a:buChar char="••"/>
              </a:pPr>
              <a:r>
                <a:rPr lang="en-US" sz="1200" kern="1200" dirty="0"/>
                <a:t>AA05</a:t>
              </a:r>
              <a:endParaRPr lang="zh-TW" sz="1200" kern="1200" dirty="0"/>
            </a:p>
            <a:p>
              <a:pPr marL="228600" lvl="2" indent="-114300" algn="l" defTabSz="533400">
                <a:lnSpc>
                  <a:spcPct val="90000"/>
                </a:lnSpc>
                <a:spcBef>
                  <a:spcPct val="0"/>
                </a:spcBef>
                <a:spcAft>
                  <a:spcPct val="15000"/>
                </a:spcAft>
                <a:buChar char="••"/>
              </a:pPr>
              <a:r>
                <a:rPr lang="zh-TW" altLang="en-US" sz="1200" kern="1200" dirty="0"/>
                <a:t>照顧困難之服務加計</a:t>
              </a:r>
            </a:p>
            <a:p>
              <a:pPr marL="114300" lvl="1" indent="-114300" algn="l" defTabSz="533400">
                <a:lnSpc>
                  <a:spcPct val="90000"/>
                </a:lnSpc>
                <a:spcBef>
                  <a:spcPct val="0"/>
                </a:spcBef>
                <a:spcAft>
                  <a:spcPct val="15000"/>
                </a:spcAft>
                <a:buChar char="••"/>
              </a:pPr>
              <a:r>
                <a:rPr lang="en-US" sz="1200" kern="1200" dirty="0"/>
                <a:t>AA08</a:t>
              </a:r>
              <a:endParaRPr lang="zh-TW" sz="1200" kern="1200" dirty="0"/>
            </a:p>
            <a:p>
              <a:pPr marL="228600" lvl="2" indent="-114300" algn="l" defTabSz="533400">
                <a:lnSpc>
                  <a:spcPct val="90000"/>
                </a:lnSpc>
                <a:spcBef>
                  <a:spcPct val="0"/>
                </a:spcBef>
                <a:spcAft>
                  <a:spcPct val="15000"/>
                </a:spcAft>
                <a:buChar char="••"/>
              </a:pPr>
              <a:r>
                <a:rPr lang="zh-TW" altLang="en-US" sz="1200" kern="1200" dirty="0"/>
                <a:t>晚間服務</a:t>
              </a:r>
            </a:p>
          </p:txBody>
        </p:sp>
      </p:grpSp>
      <p:grpSp>
        <p:nvGrpSpPr>
          <p:cNvPr id="16" name="群組 15"/>
          <p:cNvGrpSpPr/>
          <p:nvPr/>
        </p:nvGrpSpPr>
        <p:grpSpPr>
          <a:xfrm>
            <a:off x="2046083" y="2738673"/>
            <a:ext cx="1517805" cy="3678868"/>
            <a:chOff x="1670348" y="745309"/>
            <a:chExt cx="1517805" cy="4783162"/>
          </a:xfrm>
        </p:grpSpPr>
        <p:sp>
          <p:nvSpPr>
            <p:cNvPr id="17" name="矩形 16"/>
            <p:cNvSpPr/>
            <p:nvPr/>
          </p:nvSpPr>
          <p:spPr>
            <a:xfrm>
              <a:off x="1700176" y="745309"/>
              <a:ext cx="1487977" cy="478316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矩形 17"/>
            <p:cNvSpPr/>
            <p:nvPr/>
          </p:nvSpPr>
          <p:spPr>
            <a:xfrm>
              <a:off x="1670348" y="745309"/>
              <a:ext cx="1517805" cy="478316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BA01</a:t>
              </a:r>
              <a:endParaRPr lang="zh-TW" altLang="en-US" sz="1200" kern="1200" dirty="0"/>
            </a:p>
            <a:p>
              <a:pPr marL="228600" lvl="2" indent="-114300" algn="l" defTabSz="533400">
                <a:lnSpc>
                  <a:spcPct val="90000"/>
                </a:lnSpc>
                <a:spcBef>
                  <a:spcPct val="0"/>
                </a:spcBef>
                <a:spcAft>
                  <a:spcPct val="15000"/>
                </a:spcAft>
                <a:buChar char="••"/>
              </a:pPr>
              <a:r>
                <a:rPr lang="zh-TW" altLang="en-US" sz="1200" kern="1200" dirty="0"/>
                <a:t>基本身體清潔</a:t>
              </a:r>
            </a:p>
            <a:p>
              <a:pPr marL="114300" lvl="1" indent="-114300" algn="l" defTabSz="533400">
                <a:lnSpc>
                  <a:spcPct val="90000"/>
                </a:lnSpc>
                <a:spcBef>
                  <a:spcPct val="0"/>
                </a:spcBef>
                <a:spcAft>
                  <a:spcPct val="15000"/>
                </a:spcAft>
                <a:buChar char="••"/>
              </a:pPr>
              <a:r>
                <a:rPr lang="en-US" altLang="zh-TW" sz="1200" kern="1200" dirty="0"/>
                <a:t>BA08</a:t>
              </a:r>
              <a:endParaRPr lang="zh-TW" sz="1200" kern="1200" dirty="0"/>
            </a:p>
            <a:p>
              <a:pPr marL="228600" lvl="2" indent="-114300" algn="l" defTabSz="533400">
                <a:lnSpc>
                  <a:spcPct val="90000"/>
                </a:lnSpc>
                <a:spcBef>
                  <a:spcPct val="0"/>
                </a:spcBef>
                <a:spcAft>
                  <a:spcPct val="15000"/>
                </a:spcAft>
                <a:buChar char="••"/>
              </a:pPr>
              <a:r>
                <a:rPr lang="zh-TW" altLang="en-US" sz="1200" kern="1200" dirty="0"/>
                <a:t>足部照護</a:t>
              </a:r>
            </a:p>
            <a:p>
              <a:pPr marL="114300" lvl="1" indent="-114300" algn="l" defTabSz="533400">
                <a:lnSpc>
                  <a:spcPct val="90000"/>
                </a:lnSpc>
                <a:spcBef>
                  <a:spcPct val="0"/>
                </a:spcBef>
                <a:spcAft>
                  <a:spcPct val="15000"/>
                </a:spcAft>
                <a:buChar char="••"/>
              </a:pPr>
              <a:r>
                <a:rPr lang="en-US" sz="1200" kern="1200" dirty="0"/>
                <a:t>BB01</a:t>
              </a:r>
              <a:endParaRPr lang="zh-TW" sz="1200" kern="1200" dirty="0"/>
            </a:p>
            <a:p>
              <a:pPr marL="228600" lvl="2" indent="-114300" algn="l" defTabSz="533400">
                <a:lnSpc>
                  <a:spcPct val="90000"/>
                </a:lnSpc>
                <a:spcBef>
                  <a:spcPct val="0"/>
                </a:spcBef>
                <a:spcAft>
                  <a:spcPct val="15000"/>
                </a:spcAft>
                <a:buChar char="••"/>
              </a:pPr>
              <a:r>
                <a:rPr lang="zh-TW" sz="1200" kern="1200" dirty="0"/>
                <a:t>日間照顧</a:t>
              </a:r>
              <a:r>
                <a:rPr lang="en-US" sz="1200" kern="1200" dirty="0"/>
                <a:t>(</a:t>
              </a:r>
              <a:r>
                <a:rPr lang="zh-TW" sz="1200" kern="1200" dirty="0"/>
                <a:t>全日</a:t>
              </a:r>
              <a:r>
                <a:rPr lang="en-US" sz="1200" kern="1200" dirty="0"/>
                <a:t>)--</a:t>
              </a:r>
              <a:r>
                <a:rPr lang="zh-TW" sz="1200" kern="1200" dirty="0"/>
                <a:t>第</a:t>
              </a:r>
              <a:r>
                <a:rPr lang="en-US" sz="1200" kern="1200" dirty="0"/>
                <a:t>1</a:t>
              </a:r>
              <a:r>
                <a:rPr lang="zh-TW" sz="1200" kern="1200" dirty="0"/>
                <a:t>型</a:t>
              </a:r>
            </a:p>
            <a:p>
              <a:pPr marL="114300" lvl="1" indent="-114300" algn="l" defTabSz="533400">
                <a:lnSpc>
                  <a:spcPct val="90000"/>
                </a:lnSpc>
                <a:spcBef>
                  <a:spcPct val="0"/>
                </a:spcBef>
                <a:spcAft>
                  <a:spcPct val="15000"/>
                </a:spcAft>
                <a:buChar char="••"/>
              </a:pPr>
              <a:r>
                <a:rPr lang="en-US" sz="1200" kern="1200" dirty="0"/>
                <a:t>BC01</a:t>
              </a:r>
              <a:endParaRPr lang="zh-TW" sz="1200" kern="1200" dirty="0"/>
            </a:p>
            <a:p>
              <a:pPr marL="228600" lvl="2" indent="-114300" algn="l" defTabSz="533400">
                <a:lnSpc>
                  <a:spcPct val="90000"/>
                </a:lnSpc>
                <a:spcBef>
                  <a:spcPct val="0"/>
                </a:spcBef>
                <a:spcAft>
                  <a:spcPct val="15000"/>
                </a:spcAft>
                <a:buChar char="••"/>
              </a:pPr>
              <a:r>
                <a:rPr lang="zh-TW" sz="1200" kern="1200" dirty="0"/>
                <a:t>家庭托顧（全日）</a:t>
              </a:r>
              <a:r>
                <a:rPr lang="en-US" sz="1200" kern="1200" dirty="0"/>
                <a:t>--</a:t>
              </a:r>
              <a:r>
                <a:rPr lang="zh-TW" sz="1200" kern="1200" dirty="0"/>
                <a:t>第</a:t>
              </a:r>
              <a:r>
                <a:rPr lang="en-US" sz="1200" kern="1200" dirty="0"/>
                <a:t>1</a:t>
              </a:r>
              <a:r>
                <a:rPr lang="zh-TW" sz="1200" kern="1200" dirty="0"/>
                <a:t>型</a:t>
              </a:r>
            </a:p>
            <a:p>
              <a:pPr marL="114300" lvl="1" indent="-114300" algn="l" defTabSz="533400">
                <a:lnSpc>
                  <a:spcPct val="90000"/>
                </a:lnSpc>
                <a:spcBef>
                  <a:spcPct val="0"/>
                </a:spcBef>
                <a:spcAft>
                  <a:spcPct val="15000"/>
                </a:spcAft>
                <a:buChar char="••"/>
              </a:pPr>
              <a:r>
                <a:rPr lang="en-US" sz="1200" kern="1200" dirty="0"/>
                <a:t>CA01</a:t>
              </a:r>
              <a:endParaRPr lang="zh-TW" sz="1200" kern="1200" dirty="0"/>
            </a:p>
            <a:p>
              <a:pPr marL="228600" lvl="2" indent="-114300" algn="l" defTabSz="533400">
                <a:lnSpc>
                  <a:spcPct val="90000"/>
                </a:lnSpc>
                <a:spcBef>
                  <a:spcPct val="0"/>
                </a:spcBef>
                <a:spcAft>
                  <a:spcPct val="15000"/>
                </a:spcAft>
                <a:buChar char="••"/>
              </a:pPr>
              <a:r>
                <a:rPr lang="en-US" sz="1200" kern="1200" dirty="0"/>
                <a:t>IADLs</a:t>
              </a:r>
              <a:r>
                <a:rPr lang="zh-TW" sz="1200" kern="1200" dirty="0"/>
                <a:t>復能照護</a:t>
              </a:r>
              <a:r>
                <a:rPr lang="en-US" sz="1200" kern="1200" dirty="0"/>
                <a:t>--</a:t>
              </a:r>
              <a:r>
                <a:rPr lang="zh-TW" sz="1200" kern="1200" dirty="0"/>
                <a:t>居家</a:t>
              </a:r>
            </a:p>
            <a:p>
              <a:pPr marL="114300" lvl="1" indent="-114300" algn="l" defTabSz="533400">
                <a:lnSpc>
                  <a:spcPct val="90000"/>
                </a:lnSpc>
                <a:spcBef>
                  <a:spcPct val="0"/>
                </a:spcBef>
                <a:spcAft>
                  <a:spcPct val="15000"/>
                </a:spcAft>
                <a:buChar char="••"/>
              </a:pPr>
              <a:r>
                <a:rPr lang="en-US" sz="1200" kern="1200" dirty="0"/>
                <a:t>CB01</a:t>
              </a:r>
              <a:endParaRPr lang="zh-TW" sz="1200" kern="1200" dirty="0"/>
            </a:p>
            <a:p>
              <a:pPr marL="228600" lvl="2" indent="-114300" algn="l" defTabSz="533400">
                <a:lnSpc>
                  <a:spcPct val="90000"/>
                </a:lnSpc>
                <a:spcBef>
                  <a:spcPct val="0"/>
                </a:spcBef>
                <a:spcAft>
                  <a:spcPct val="15000"/>
                </a:spcAft>
                <a:buChar char="••"/>
              </a:pPr>
              <a:r>
                <a:rPr lang="zh-TW" altLang="en-US" sz="1200" kern="1200" dirty="0"/>
                <a:t>營養照護</a:t>
              </a:r>
            </a:p>
            <a:p>
              <a:pPr marL="114300" lvl="1" indent="-114300" algn="l" defTabSz="533400">
                <a:lnSpc>
                  <a:spcPct val="90000"/>
                </a:lnSpc>
                <a:spcBef>
                  <a:spcPct val="0"/>
                </a:spcBef>
                <a:spcAft>
                  <a:spcPct val="15000"/>
                </a:spcAft>
                <a:buChar char="••"/>
              </a:pPr>
              <a:r>
                <a:rPr lang="en-US" sz="1200" kern="1200" dirty="0"/>
                <a:t>CB04</a:t>
              </a:r>
              <a:endParaRPr lang="zh-TW" sz="1200" kern="1200" dirty="0"/>
            </a:p>
            <a:p>
              <a:pPr marL="228600" lvl="2" indent="-114300" algn="l" defTabSz="533400">
                <a:lnSpc>
                  <a:spcPct val="90000"/>
                </a:lnSpc>
                <a:spcBef>
                  <a:spcPct val="0"/>
                </a:spcBef>
                <a:spcAft>
                  <a:spcPct val="15000"/>
                </a:spcAft>
                <a:buChar char="••"/>
              </a:pPr>
              <a:r>
                <a:rPr lang="zh-TW" altLang="en-US" sz="1200" kern="1200" dirty="0"/>
                <a:t>臥床或長期活動受限照護</a:t>
              </a:r>
            </a:p>
          </p:txBody>
        </p:sp>
      </p:grpSp>
      <p:grpSp>
        <p:nvGrpSpPr>
          <p:cNvPr id="19" name="群組 18"/>
          <p:cNvGrpSpPr/>
          <p:nvPr/>
        </p:nvGrpSpPr>
        <p:grpSpPr>
          <a:xfrm>
            <a:off x="3723339" y="2756360"/>
            <a:ext cx="1487977" cy="3661181"/>
            <a:chOff x="3396471" y="704133"/>
            <a:chExt cx="1487977" cy="4798656"/>
          </a:xfrm>
          <a:solidFill>
            <a:schemeClr val="accent1">
              <a:lumMod val="20000"/>
              <a:lumOff val="80000"/>
            </a:schemeClr>
          </a:solidFill>
        </p:grpSpPr>
        <p:sp>
          <p:nvSpPr>
            <p:cNvPr id="20" name="矩形 19"/>
            <p:cNvSpPr/>
            <p:nvPr/>
          </p:nvSpPr>
          <p:spPr>
            <a:xfrm>
              <a:off x="3396471" y="704133"/>
              <a:ext cx="1487977" cy="4798656"/>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矩形 20"/>
            <p:cNvSpPr/>
            <p:nvPr/>
          </p:nvSpPr>
          <p:spPr>
            <a:xfrm>
              <a:off x="3396471" y="704133"/>
              <a:ext cx="1487977" cy="479865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DA01</a:t>
              </a:r>
              <a:endParaRPr lang="zh-TW" altLang="en-US" sz="1200" kern="1200" dirty="0"/>
            </a:p>
            <a:p>
              <a:pPr marL="228600" lvl="2" indent="-114300" algn="l" defTabSz="533400">
                <a:lnSpc>
                  <a:spcPct val="90000"/>
                </a:lnSpc>
                <a:spcBef>
                  <a:spcPct val="0"/>
                </a:spcBef>
                <a:spcAft>
                  <a:spcPct val="15000"/>
                </a:spcAft>
                <a:buChar char="••"/>
              </a:pPr>
              <a:r>
                <a:rPr lang="zh-TW" sz="1200" kern="1200" dirty="0"/>
                <a:t>交通接送</a:t>
              </a:r>
              <a:r>
                <a:rPr lang="en-US" altLang="zh-TW" sz="1200" kern="1200" dirty="0"/>
                <a:t>(</a:t>
              </a:r>
              <a:r>
                <a:rPr lang="zh-TW" altLang="en-US" sz="1200" kern="1200" dirty="0"/>
                <a:t>依各縣市政府核定價格</a:t>
              </a:r>
              <a:r>
                <a:rPr lang="en-US" altLang="zh-TW" sz="1200" kern="1200" dirty="0"/>
                <a:t>)</a:t>
              </a:r>
              <a:endParaRPr lang="zh-TW" sz="1200" kern="1200" dirty="0"/>
            </a:p>
          </p:txBody>
        </p:sp>
      </p:grpSp>
      <p:sp>
        <p:nvSpPr>
          <p:cNvPr id="24" name="矩形 23"/>
          <p:cNvSpPr/>
          <p:nvPr/>
        </p:nvSpPr>
        <p:spPr>
          <a:xfrm>
            <a:off x="5418120" y="2767954"/>
            <a:ext cx="1590336" cy="3685382"/>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200" kern="1200" dirty="0"/>
              <a:t>EA01</a:t>
            </a:r>
            <a:endParaRPr lang="zh-TW" altLang="en-US" sz="1200" kern="1200" dirty="0"/>
          </a:p>
          <a:p>
            <a:pPr marL="114300" lvl="2" indent="-57150" algn="l" defTabSz="444500">
              <a:lnSpc>
                <a:spcPct val="90000"/>
              </a:lnSpc>
              <a:spcBef>
                <a:spcPct val="0"/>
              </a:spcBef>
              <a:spcAft>
                <a:spcPct val="15000"/>
              </a:spcAft>
              <a:buChar char="••"/>
            </a:pPr>
            <a:r>
              <a:rPr lang="zh-TW" altLang="en-US" sz="1200" kern="1200" dirty="0"/>
              <a:t>馬桶增高器、便盆椅或沐浴椅</a:t>
            </a:r>
          </a:p>
          <a:p>
            <a:pPr marL="114300" lvl="2" indent="-57150" algn="l" defTabSz="444500">
              <a:lnSpc>
                <a:spcPct val="90000"/>
              </a:lnSpc>
              <a:spcBef>
                <a:spcPct val="0"/>
              </a:spcBef>
              <a:spcAft>
                <a:spcPct val="15000"/>
              </a:spcAft>
              <a:buChar char="••"/>
            </a:pPr>
            <a:r>
              <a:rPr lang="zh-TW" altLang="en-US" sz="1200" kern="1200" dirty="0"/>
              <a:t>限購置</a:t>
            </a:r>
          </a:p>
          <a:p>
            <a:pPr marL="57150" lvl="1" indent="-57150" algn="l" defTabSz="444500">
              <a:lnSpc>
                <a:spcPct val="90000"/>
              </a:lnSpc>
              <a:spcBef>
                <a:spcPct val="0"/>
              </a:spcBef>
              <a:spcAft>
                <a:spcPct val="15000"/>
              </a:spcAft>
              <a:buChar char="••"/>
            </a:pPr>
            <a:r>
              <a:rPr lang="en-US" sz="1200" kern="1200" dirty="0"/>
              <a:t>EB04</a:t>
            </a:r>
            <a:endParaRPr lang="zh-TW" sz="1200" kern="1200" dirty="0"/>
          </a:p>
          <a:p>
            <a:pPr marL="114300" lvl="2" indent="-57150" algn="l" defTabSz="444500">
              <a:lnSpc>
                <a:spcPct val="90000"/>
              </a:lnSpc>
              <a:spcBef>
                <a:spcPct val="0"/>
              </a:spcBef>
              <a:spcAft>
                <a:spcPct val="15000"/>
              </a:spcAft>
              <a:buChar char="••"/>
            </a:pPr>
            <a:r>
              <a:rPr lang="zh-TW" altLang="en-US" sz="1200" kern="1200" dirty="0"/>
              <a:t>帶輪型助步車</a:t>
            </a:r>
          </a:p>
          <a:p>
            <a:pPr marL="114300" lvl="2" indent="-57150" algn="l" defTabSz="444500">
              <a:lnSpc>
                <a:spcPct val="90000"/>
              </a:lnSpc>
              <a:spcBef>
                <a:spcPct val="0"/>
              </a:spcBef>
              <a:spcAft>
                <a:spcPct val="15000"/>
              </a:spcAft>
              <a:buChar char="••"/>
            </a:pPr>
            <a:r>
              <a:rPr lang="zh-TW" altLang="en-US" sz="1200" kern="1200" dirty="0"/>
              <a:t>可租賃可購置</a:t>
            </a:r>
          </a:p>
          <a:p>
            <a:pPr marL="57150" lvl="1" indent="-57150" algn="l" defTabSz="444500">
              <a:lnSpc>
                <a:spcPct val="90000"/>
              </a:lnSpc>
              <a:spcBef>
                <a:spcPct val="0"/>
              </a:spcBef>
              <a:spcAft>
                <a:spcPct val="15000"/>
              </a:spcAft>
              <a:buChar char="••"/>
            </a:pPr>
            <a:r>
              <a:rPr lang="en-US" sz="1200" kern="1200" dirty="0"/>
              <a:t>EC09</a:t>
            </a:r>
            <a:endParaRPr lang="zh-TW" sz="1200" kern="1200" dirty="0"/>
          </a:p>
          <a:p>
            <a:pPr marL="114300" lvl="2" indent="-57150" algn="l" defTabSz="444500">
              <a:lnSpc>
                <a:spcPct val="90000"/>
              </a:lnSpc>
              <a:spcBef>
                <a:spcPct val="0"/>
              </a:spcBef>
              <a:spcAft>
                <a:spcPct val="15000"/>
              </a:spcAft>
              <a:buChar char="••"/>
            </a:pPr>
            <a:r>
              <a:rPr lang="zh-TW" sz="1200" u="none" kern="1200" dirty="0"/>
              <a:t>電動輪椅</a:t>
            </a:r>
            <a:r>
              <a:rPr lang="en-US" sz="1200" u="none" kern="1200" dirty="0"/>
              <a:t>(</a:t>
            </a:r>
            <a:r>
              <a:rPr lang="zh-TW" sz="1200" u="none" kern="1200" dirty="0"/>
              <a:t>含加裝沙發型座椅、擺位型座椅、電動變換姿勢功能、或使用非比例式控制器</a:t>
            </a:r>
            <a:r>
              <a:rPr lang="en-US" sz="1200" u="sng" kern="1200" dirty="0"/>
              <a:t>)</a:t>
            </a:r>
            <a:endParaRPr lang="zh-TW" sz="1200" kern="1200" dirty="0"/>
          </a:p>
          <a:p>
            <a:pPr marL="114300" lvl="2" indent="-57150" algn="l" defTabSz="444500">
              <a:lnSpc>
                <a:spcPct val="90000"/>
              </a:lnSpc>
              <a:spcBef>
                <a:spcPct val="0"/>
              </a:spcBef>
              <a:spcAft>
                <a:spcPct val="15000"/>
              </a:spcAft>
              <a:buChar char="••"/>
            </a:pPr>
            <a:r>
              <a:rPr lang="zh-TW" altLang="en-US" sz="1200" kern="1200" dirty="0"/>
              <a:t>限租賃</a:t>
            </a:r>
          </a:p>
          <a:p>
            <a:pPr marL="57150" lvl="1" indent="-57150" algn="l" defTabSz="444500">
              <a:lnSpc>
                <a:spcPct val="90000"/>
              </a:lnSpc>
              <a:spcBef>
                <a:spcPct val="0"/>
              </a:spcBef>
              <a:spcAft>
                <a:spcPct val="15000"/>
              </a:spcAft>
              <a:buChar char="••"/>
            </a:pPr>
            <a:r>
              <a:rPr lang="en-US" sz="1200" kern="1200" dirty="0"/>
              <a:t>FA01</a:t>
            </a:r>
            <a:endParaRPr lang="zh-TW" sz="1200" kern="1200" dirty="0"/>
          </a:p>
          <a:p>
            <a:pPr marL="114300" lvl="2" indent="-57150" algn="l" defTabSz="444500">
              <a:lnSpc>
                <a:spcPct val="90000"/>
              </a:lnSpc>
              <a:spcBef>
                <a:spcPct val="0"/>
              </a:spcBef>
              <a:spcAft>
                <a:spcPct val="15000"/>
              </a:spcAft>
              <a:buChar char="••"/>
            </a:pPr>
            <a:r>
              <a:rPr lang="zh-TW" sz="1200" kern="1200" dirty="0"/>
              <a:t>居家無障礙環境改善</a:t>
            </a:r>
            <a:r>
              <a:rPr lang="en-US" sz="1200" kern="1200" dirty="0"/>
              <a:t>-</a:t>
            </a:r>
            <a:r>
              <a:rPr lang="zh-TW" sz="1200" kern="1200" dirty="0"/>
              <a:t>扶手</a:t>
            </a:r>
          </a:p>
          <a:p>
            <a:pPr marL="114300" lvl="2" indent="-57150" algn="l" defTabSz="444500">
              <a:lnSpc>
                <a:spcPct val="90000"/>
              </a:lnSpc>
              <a:spcBef>
                <a:spcPct val="0"/>
              </a:spcBef>
              <a:spcAft>
                <a:spcPct val="15000"/>
              </a:spcAft>
              <a:buChar char="••"/>
            </a:pPr>
            <a:r>
              <a:rPr lang="zh-TW" altLang="en-US" sz="1200" kern="1200" dirty="0"/>
              <a:t>限購置</a:t>
            </a:r>
          </a:p>
        </p:txBody>
      </p:sp>
      <p:grpSp>
        <p:nvGrpSpPr>
          <p:cNvPr id="25" name="群組 24"/>
          <p:cNvGrpSpPr/>
          <p:nvPr/>
        </p:nvGrpSpPr>
        <p:grpSpPr>
          <a:xfrm>
            <a:off x="7210035" y="2790401"/>
            <a:ext cx="1542239" cy="3672406"/>
            <a:chOff x="6879654" y="1072100"/>
            <a:chExt cx="1542239" cy="4266232"/>
          </a:xfrm>
          <a:solidFill>
            <a:schemeClr val="accent1">
              <a:lumMod val="20000"/>
              <a:lumOff val="80000"/>
            </a:schemeClr>
          </a:solidFill>
        </p:grpSpPr>
        <p:sp>
          <p:nvSpPr>
            <p:cNvPr id="26" name="矩形 25"/>
            <p:cNvSpPr/>
            <p:nvPr/>
          </p:nvSpPr>
          <p:spPr>
            <a:xfrm>
              <a:off x="6933916" y="1090704"/>
              <a:ext cx="1487977" cy="4176298"/>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6879654" y="1072100"/>
              <a:ext cx="1487977" cy="42662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200" kern="1200" dirty="0"/>
                <a:t>GA01</a:t>
              </a:r>
              <a:endParaRPr lang="zh-TW" altLang="en-US" sz="1200" kern="1200" dirty="0"/>
            </a:p>
            <a:p>
              <a:pPr marL="342900" lvl="2" indent="-171450" algn="l" defTabSz="755650">
                <a:lnSpc>
                  <a:spcPct val="90000"/>
                </a:lnSpc>
                <a:spcBef>
                  <a:spcPct val="0"/>
                </a:spcBef>
                <a:spcAft>
                  <a:spcPct val="15000"/>
                </a:spcAft>
                <a:buChar char="••"/>
              </a:pPr>
              <a:r>
                <a:rPr lang="zh-TW" sz="1200" kern="1200" dirty="0"/>
                <a:t>居家喘息服務</a:t>
              </a:r>
              <a:r>
                <a:rPr lang="en-US" sz="1200" kern="1200" dirty="0"/>
                <a:t>--</a:t>
              </a:r>
              <a:r>
                <a:rPr lang="zh-TW" sz="1200" kern="1200" dirty="0"/>
                <a:t>全日</a:t>
              </a:r>
            </a:p>
            <a:p>
              <a:pPr marL="171450" lvl="1" indent="-171450" algn="l" defTabSz="755650">
                <a:lnSpc>
                  <a:spcPct val="90000"/>
                </a:lnSpc>
                <a:spcBef>
                  <a:spcPct val="0"/>
                </a:spcBef>
                <a:spcAft>
                  <a:spcPct val="15000"/>
                </a:spcAft>
                <a:buChar char="••"/>
              </a:pPr>
              <a:r>
                <a:rPr lang="en-US" sz="1200" kern="1200" dirty="0"/>
                <a:t>GA03</a:t>
              </a:r>
              <a:endParaRPr lang="zh-TW" sz="1200" kern="1200" dirty="0"/>
            </a:p>
            <a:p>
              <a:pPr marL="342900" lvl="2" indent="-171450" algn="l" defTabSz="755650">
                <a:lnSpc>
                  <a:spcPct val="90000"/>
                </a:lnSpc>
                <a:spcBef>
                  <a:spcPct val="0"/>
                </a:spcBef>
                <a:spcAft>
                  <a:spcPct val="15000"/>
                </a:spcAft>
                <a:buChar char="••"/>
              </a:pPr>
              <a:r>
                <a:rPr lang="zh-TW" sz="1200" kern="1200" dirty="0"/>
                <a:t>日間照顧中心喘息服務</a:t>
              </a:r>
              <a:r>
                <a:rPr lang="en-US" sz="1200" kern="1200" dirty="0"/>
                <a:t>--</a:t>
              </a:r>
              <a:r>
                <a:rPr lang="zh-TW" sz="1200" kern="1200" dirty="0"/>
                <a:t>全日</a:t>
              </a:r>
            </a:p>
            <a:p>
              <a:pPr marL="171450" lvl="1" indent="-171450" algn="l" defTabSz="755650">
                <a:lnSpc>
                  <a:spcPct val="90000"/>
                </a:lnSpc>
                <a:spcBef>
                  <a:spcPct val="0"/>
                </a:spcBef>
                <a:spcAft>
                  <a:spcPct val="15000"/>
                </a:spcAft>
                <a:buChar char="••"/>
              </a:pPr>
              <a:r>
                <a:rPr lang="en-US" sz="1200" kern="1200" dirty="0"/>
                <a:t>GA05</a:t>
              </a:r>
              <a:endParaRPr lang="zh-TW" sz="1200" kern="1200" dirty="0"/>
            </a:p>
            <a:p>
              <a:pPr marL="342900" lvl="2" indent="-171450" algn="l" defTabSz="755650">
                <a:lnSpc>
                  <a:spcPct val="90000"/>
                </a:lnSpc>
                <a:spcBef>
                  <a:spcPct val="0"/>
                </a:spcBef>
                <a:spcAft>
                  <a:spcPct val="15000"/>
                </a:spcAft>
                <a:buChar char="••"/>
              </a:pPr>
              <a:r>
                <a:rPr lang="zh-TW" sz="1200" kern="1200" dirty="0"/>
                <a:t>機構住宿式喘息服務</a:t>
              </a:r>
            </a:p>
            <a:p>
              <a:pPr marL="171450" lvl="1" indent="-171450" algn="l" defTabSz="755650">
                <a:lnSpc>
                  <a:spcPct val="90000"/>
                </a:lnSpc>
                <a:spcBef>
                  <a:spcPct val="0"/>
                </a:spcBef>
                <a:spcAft>
                  <a:spcPct val="15000"/>
                </a:spcAft>
                <a:buChar char="••"/>
              </a:pPr>
              <a:r>
                <a:rPr lang="en-US" sz="1200" u="none" kern="1200" dirty="0"/>
                <a:t>GA06</a:t>
              </a:r>
              <a:endParaRPr lang="zh-TW" sz="1200" u="none" kern="1200" dirty="0"/>
            </a:p>
            <a:p>
              <a:pPr marL="342900" lvl="2" indent="-171450" algn="l" defTabSz="755650">
                <a:lnSpc>
                  <a:spcPct val="90000"/>
                </a:lnSpc>
                <a:spcBef>
                  <a:spcPct val="0"/>
                </a:spcBef>
                <a:spcAft>
                  <a:spcPct val="15000"/>
                </a:spcAft>
                <a:buChar char="••"/>
              </a:pPr>
              <a:r>
                <a:rPr lang="zh-TW" sz="1200" u="none" kern="1200" dirty="0"/>
                <a:t>小規模多機能服務</a:t>
              </a:r>
              <a:r>
                <a:rPr lang="en-US" sz="1200" u="none" kern="1200" dirty="0"/>
                <a:t>-</a:t>
              </a:r>
              <a:r>
                <a:rPr lang="zh-TW" sz="1200" u="none" kern="1200" dirty="0"/>
                <a:t>夜間喘息</a:t>
              </a:r>
            </a:p>
          </p:txBody>
        </p:sp>
      </p:grpSp>
    </p:spTree>
    <p:extLst>
      <p:ext uri="{BB962C8B-B14F-4D97-AF65-F5344CB8AC3E}">
        <p14:creationId xmlns:p14="http://schemas.microsoft.com/office/powerpoint/2010/main" val="3146951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支付價格</a:t>
            </a:r>
          </a:p>
        </p:txBody>
      </p:sp>
      <p:sp>
        <p:nvSpPr>
          <p:cNvPr id="3" name="內容版面配置區 2"/>
          <p:cNvSpPr>
            <a:spLocks noGrp="1"/>
          </p:cNvSpPr>
          <p:nvPr>
            <p:ph idx="1"/>
          </p:nvPr>
        </p:nvSpPr>
        <p:spPr/>
        <p:txBody>
          <a:bodyPr/>
          <a:lstStyle/>
          <a:p>
            <a:r>
              <a:rPr lang="zh-TW" altLang="en-US" sz="2400" dirty="0"/>
              <a:t>照顧組合之支付價格，即以「給（支）付價格」為基礎，若</a:t>
            </a:r>
            <a:endParaRPr lang="en-US" altLang="zh-TW" sz="2400" dirty="0"/>
          </a:p>
          <a:p>
            <a:pPr lvl="1"/>
            <a:r>
              <a:rPr lang="zh-TW" altLang="en-US" sz="2400" dirty="0"/>
              <a:t>有符合</a:t>
            </a:r>
            <a:r>
              <a:rPr lang="en-US" altLang="zh-TW" sz="2400" dirty="0"/>
              <a:t>A</a:t>
            </a:r>
            <a:r>
              <a:rPr lang="zh-TW" altLang="en-US" sz="2400" dirty="0"/>
              <a:t>碼（</a:t>
            </a:r>
            <a:r>
              <a:rPr lang="en-US" altLang="zh-TW" sz="2400" dirty="0"/>
              <a:t>AA03~AA10</a:t>
            </a:r>
            <a:r>
              <a:rPr lang="zh-TW" altLang="en-US" sz="2400" dirty="0"/>
              <a:t>）的情事，則可再加計申請，但此部分費用不列入部分負擔計算，亦不扣長照需要者之長照服務給付額度。</a:t>
            </a:r>
            <a:endParaRPr lang="en-US" altLang="zh-TW" sz="2400" dirty="0"/>
          </a:p>
          <a:p>
            <a:pPr lvl="1"/>
            <a:r>
              <a:rPr lang="zh-TW" altLang="en-US" sz="2400" dirty="0"/>
              <a:t>長照需要者住於「原民區或離島」，則支付價格再加</a:t>
            </a:r>
            <a:r>
              <a:rPr lang="en-US" altLang="zh-TW" sz="2400" dirty="0"/>
              <a:t>2</a:t>
            </a:r>
            <a:r>
              <a:rPr lang="zh-TW" altLang="en-US" sz="2400" dirty="0"/>
              <a:t>成，已列於照顧組合表中。不扣長照需要者之長照服務給付額度，此</a:t>
            </a:r>
            <a:r>
              <a:rPr lang="en-US" altLang="zh-TW" sz="2400" dirty="0"/>
              <a:t>2</a:t>
            </a:r>
            <a:r>
              <a:rPr lang="zh-TW" altLang="en-US" sz="2400" dirty="0"/>
              <a:t>成費用亦免部分負擔。</a:t>
            </a:r>
            <a:endParaRPr lang="en-US" altLang="zh-TW" sz="2400" dirty="0"/>
          </a:p>
          <a:p>
            <a:r>
              <a:rPr lang="zh-TW" altLang="en-US" sz="2400" dirty="0"/>
              <a:t>每個照顧組合之支付單位，依服務內容訂於「組合內容及說明」。</a:t>
            </a: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45</a:t>
            </a:fld>
            <a:endParaRPr lang="en-US" altLang="zh-TW" dirty="0">
              <a:solidFill>
                <a:prstClr val="black"/>
              </a:solidFill>
            </a:endParaRPr>
          </a:p>
        </p:txBody>
      </p:sp>
    </p:spTree>
    <p:extLst>
      <p:ext uri="{BB962C8B-B14F-4D97-AF65-F5344CB8AC3E}">
        <p14:creationId xmlns:p14="http://schemas.microsoft.com/office/powerpoint/2010/main" val="3966080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照顧管理之支付</a:t>
            </a:r>
          </a:p>
        </p:txBody>
      </p:sp>
      <p:sp>
        <p:nvSpPr>
          <p:cNvPr id="3" name="內容版面配置區 2"/>
          <p:cNvSpPr>
            <a:spLocks noGrp="1"/>
          </p:cNvSpPr>
          <p:nvPr>
            <p:ph idx="1"/>
          </p:nvPr>
        </p:nvSpPr>
        <p:spPr/>
        <p:txBody>
          <a:bodyPr/>
          <a:lstStyle/>
          <a:p>
            <a:r>
              <a:rPr lang="zh-TW" altLang="en-US" sz="2400" dirty="0"/>
              <a:t>當社區整合型服務中心（</a:t>
            </a:r>
            <a:r>
              <a:rPr lang="en-US" altLang="zh-TW" sz="2400" dirty="0"/>
              <a:t>A</a:t>
            </a:r>
            <a:r>
              <a:rPr lang="zh-TW" altLang="en-US" sz="2400" dirty="0"/>
              <a:t>）提供照顧計畫擬定與服務連結、照顧管理時，得申報</a:t>
            </a:r>
            <a:endParaRPr lang="en-US" altLang="zh-TW" sz="2400" dirty="0"/>
          </a:p>
          <a:p>
            <a:pPr lvl="1"/>
            <a:r>
              <a:rPr lang="en-US" altLang="zh-TW" sz="2000" dirty="0"/>
              <a:t>AA01 1,500</a:t>
            </a:r>
            <a:r>
              <a:rPr lang="zh-TW" altLang="en-US" sz="2000" dirty="0"/>
              <a:t>元</a:t>
            </a:r>
            <a:r>
              <a:rPr lang="en-US" altLang="zh-TW" sz="2000" dirty="0"/>
              <a:t>/</a:t>
            </a:r>
            <a:r>
              <a:rPr lang="zh-TW" altLang="en-US" sz="2000" dirty="0"/>
              <a:t>人月，限新長照需要者及滿</a:t>
            </a:r>
            <a:r>
              <a:rPr lang="en-US" altLang="zh-TW" sz="2000" dirty="0"/>
              <a:t>6</a:t>
            </a:r>
            <a:r>
              <a:rPr lang="zh-TW" altLang="en-US" sz="2000" dirty="0"/>
              <a:t>個月複評後之長照需要者，</a:t>
            </a:r>
            <a:r>
              <a:rPr lang="en-US" altLang="zh-TW" sz="2000" dirty="0"/>
              <a:t>1</a:t>
            </a:r>
            <a:r>
              <a:rPr lang="zh-TW" altLang="en-US" sz="2000" dirty="0"/>
              <a:t>年最多</a:t>
            </a:r>
            <a:r>
              <a:rPr lang="en-US" altLang="zh-TW" sz="2000" dirty="0"/>
              <a:t>2</a:t>
            </a:r>
            <a:r>
              <a:rPr lang="zh-TW" altLang="en-US" sz="2000" dirty="0"/>
              <a:t>次</a:t>
            </a:r>
            <a:endParaRPr lang="en-US" altLang="zh-TW" sz="2000" dirty="0"/>
          </a:p>
          <a:p>
            <a:pPr lvl="1"/>
            <a:r>
              <a:rPr lang="en-US" altLang="zh-TW" sz="2000" dirty="0"/>
              <a:t>AA02 300</a:t>
            </a:r>
            <a:r>
              <a:rPr lang="zh-TW" altLang="en-US" sz="2000" dirty="0"/>
              <a:t>元</a:t>
            </a:r>
            <a:r>
              <a:rPr lang="en-US" altLang="zh-TW" sz="2000" dirty="0"/>
              <a:t>/</a:t>
            </a:r>
            <a:r>
              <a:rPr lang="zh-TW" altLang="en-US" sz="2000" dirty="0"/>
              <a:t>人月，自使用 </a:t>
            </a:r>
            <a:r>
              <a:rPr lang="en-US" altLang="zh-TW" sz="2000" dirty="0"/>
              <a:t>AA01 </a:t>
            </a:r>
            <a:r>
              <a:rPr lang="zh-TW" altLang="en-US" sz="2000" dirty="0"/>
              <a:t>之次月起適用，只要當月服務即算，不限服務日數。</a:t>
            </a:r>
            <a:endParaRPr lang="en-US" altLang="zh-TW" sz="2000" dirty="0"/>
          </a:p>
          <a:p>
            <a:r>
              <a:rPr lang="zh-TW" altLang="en-US" sz="2400" dirty="0"/>
              <a:t>當個案甲縣市至乙縣市時，或甲縣市不同居住地</a:t>
            </a:r>
            <a:endParaRPr lang="en-US" altLang="zh-TW" sz="2400" dirty="0"/>
          </a:p>
          <a:p>
            <a:pPr lvl="1"/>
            <a:r>
              <a:rPr lang="zh-TW" altLang="en-US" sz="2000" dirty="0"/>
              <a:t>若未到複評時，可不重新評估。</a:t>
            </a:r>
            <a:endParaRPr lang="en-US" altLang="zh-TW" sz="2000" dirty="0"/>
          </a:p>
          <a:p>
            <a:pPr lvl="1"/>
            <a:r>
              <a:rPr lang="zh-TW" altLang="en-US" sz="2000" dirty="0"/>
              <a:t>乙縣或甲縣市不同居住地之個管員須重新擬訂照顧計畫及連結服務，並申請</a:t>
            </a:r>
            <a:r>
              <a:rPr lang="en-US" altLang="zh-TW" sz="2000" dirty="0"/>
              <a:t>AA01</a:t>
            </a:r>
            <a:r>
              <a:rPr lang="zh-TW" altLang="en-US" sz="2000" dirty="0"/>
              <a:t>之費用。</a:t>
            </a:r>
            <a:endParaRPr lang="en-US" altLang="zh-TW" sz="2000" dirty="0"/>
          </a:p>
          <a:p>
            <a:r>
              <a:rPr lang="zh-TW" altLang="en-US" sz="2400" dirty="0"/>
              <a:t>當個案未更換居住地，但更新社區整合型服務中心</a:t>
            </a:r>
            <a:endParaRPr lang="en-US" altLang="zh-TW" sz="2400" dirty="0"/>
          </a:p>
          <a:p>
            <a:pPr lvl="1"/>
            <a:r>
              <a:rPr lang="zh-TW" altLang="en-US" sz="2000" dirty="0"/>
              <a:t>承接之社區整合型服務中心接續申報</a:t>
            </a:r>
            <a:r>
              <a:rPr lang="en-US" altLang="zh-TW" sz="2000" dirty="0"/>
              <a:t>AA02</a:t>
            </a:r>
            <a:r>
              <a:rPr lang="zh-TW" altLang="en-US" sz="2000" dirty="0"/>
              <a:t>之費用</a:t>
            </a:r>
            <a:endParaRPr lang="en-US" altLang="zh-TW" sz="2000" dirty="0"/>
          </a:p>
          <a:p>
            <a:pPr lvl="1"/>
            <a:r>
              <a:rPr lang="zh-TW" altLang="en-US" sz="2000" dirty="0"/>
              <a:t>至個案複評後，依規定申報</a:t>
            </a:r>
            <a:r>
              <a:rPr lang="en-US" altLang="zh-TW" sz="2000" dirty="0"/>
              <a:t>AA01</a:t>
            </a:r>
            <a:r>
              <a:rPr lang="zh-TW" altLang="en-US" sz="2000" dirty="0"/>
              <a:t>之費用。</a:t>
            </a:r>
          </a:p>
          <a:p>
            <a:pPr lvl="1"/>
            <a:endParaRPr lang="zh-TW" altLang="en-US" sz="2000"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46</a:t>
            </a:fld>
            <a:endParaRPr lang="en-US" altLang="zh-TW" dirty="0">
              <a:solidFill>
                <a:prstClr val="black"/>
              </a:solidFill>
            </a:endParaRPr>
          </a:p>
        </p:txBody>
      </p:sp>
    </p:spTree>
    <p:extLst>
      <p:ext uri="{BB962C8B-B14F-4D97-AF65-F5344CB8AC3E}">
        <p14:creationId xmlns:p14="http://schemas.microsoft.com/office/powerpoint/2010/main" val="3029655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188640"/>
            <a:ext cx="8229600" cy="1143000"/>
          </a:xfrm>
        </p:spPr>
        <p:txBody>
          <a:bodyPr/>
          <a:lstStyle/>
          <a:p>
            <a:r>
              <a:rPr lang="en-US" altLang="zh-TW" b="1" dirty="0"/>
              <a:t>AA03 </a:t>
            </a:r>
            <a:r>
              <a:rPr lang="zh-TW" altLang="en-US" b="1" dirty="0"/>
              <a:t>照顧服務員配合專業服務</a:t>
            </a:r>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1772816"/>
            <a:ext cx="7272808" cy="237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755576" y="3861048"/>
            <a:ext cx="7272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8028384" y="1772816"/>
            <a:ext cx="0" cy="2088232"/>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67544" y="4221088"/>
            <a:ext cx="7776864" cy="2585323"/>
          </a:xfrm>
          <a:prstGeom prst="rect">
            <a:avLst/>
          </a:prstGeom>
          <a:noFill/>
        </p:spPr>
        <p:txBody>
          <a:bodyPr wrap="square" rtlCol="0">
            <a:spAutoFit/>
          </a:bodyPr>
          <a:lstStyle/>
          <a:p>
            <a:pPr>
              <a:lnSpc>
                <a:spcPct val="150000"/>
              </a:lnSpc>
            </a:pPr>
            <a:r>
              <a:rPr lang="zh-TW" altLang="en-US" dirty="0">
                <a:latin typeface="標楷體" panose="03000509000000000000" pitchFamily="65" charset="-120"/>
                <a:ea typeface="標楷體" panose="03000509000000000000" pitchFamily="65" charset="-120"/>
              </a:rPr>
              <a:t>重點：</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鼓勵照顧服務員為服務團隊，實現整合性服務。</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dirty="0">
                <a:latin typeface="標楷體" panose="03000509000000000000" pitchFamily="65" charset="-120"/>
                <a:ea typeface="標楷體" panose="03000509000000000000" pitchFamily="65" charset="-120"/>
              </a:rPr>
              <a:t>      2.</a:t>
            </a:r>
            <a:r>
              <a:rPr lang="zh-TW" altLang="en-US" dirty="0">
                <a:latin typeface="標楷體" panose="03000509000000000000" pitchFamily="65" charset="-120"/>
                <a:ea typeface="標楷體" panose="03000509000000000000" pitchFamily="65" charset="-120"/>
              </a:rPr>
              <a:t>照顧服務員提供之服務須配合，例如</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dirty="0">
                <a:latin typeface="標楷體" panose="03000509000000000000" pitchFamily="65" charset="-120"/>
                <a:ea typeface="標楷體" panose="03000509000000000000" pitchFamily="65" charset="-120"/>
              </a:rPr>
              <a:t>        CB01</a:t>
            </a:r>
            <a:r>
              <a:rPr lang="zh-TW" altLang="en-US" dirty="0">
                <a:latin typeface="標楷體" panose="03000509000000000000" pitchFamily="65" charset="-120"/>
                <a:ea typeface="標楷體" panose="03000509000000000000" pitchFamily="65" charset="-120"/>
              </a:rPr>
              <a:t>營養照護，照顧服務員有實際提供</a:t>
            </a:r>
            <a:r>
              <a:rPr lang="en-US" altLang="zh-TW" dirty="0">
                <a:latin typeface="標楷體" panose="03000509000000000000" pitchFamily="65" charset="-120"/>
                <a:ea typeface="標楷體" panose="03000509000000000000" pitchFamily="65" charset="-120"/>
              </a:rPr>
              <a:t>BA05</a:t>
            </a:r>
            <a:r>
              <a:rPr lang="zh-TW" altLang="en-US" dirty="0">
                <a:latin typeface="標楷體" panose="03000509000000000000" pitchFamily="65" charset="-120"/>
                <a:ea typeface="標楷體" panose="03000509000000000000" pitchFamily="65" charset="-120"/>
              </a:rPr>
              <a:t>餐食照顧。</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dirty="0">
                <a:latin typeface="標楷體" panose="03000509000000000000" pitchFamily="65" charset="-120"/>
                <a:ea typeface="標楷體" panose="03000509000000000000" pitchFamily="65" charset="-120"/>
              </a:rPr>
              <a:t>      3.</a:t>
            </a:r>
            <a:r>
              <a:rPr lang="zh-TW" altLang="en-US" dirty="0">
                <a:latin typeface="標楷體" panose="03000509000000000000" pitchFamily="65" charset="-120"/>
                <a:ea typeface="標楷體" panose="03000509000000000000" pitchFamily="65" charset="-120"/>
              </a:rPr>
              <a:t>配合不同之專業服務，可依配合之</a:t>
            </a:r>
            <a:r>
              <a:rPr lang="en-US" altLang="zh-TW" dirty="0">
                <a:latin typeface="標楷體" panose="03000509000000000000" pitchFamily="65" charset="-120"/>
                <a:ea typeface="標楷體" panose="03000509000000000000" pitchFamily="65" charset="-120"/>
              </a:rPr>
              <a:t>CODE</a:t>
            </a:r>
            <a:r>
              <a:rPr lang="zh-TW" altLang="en-US" dirty="0">
                <a:latin typeface="標楷體" panose="03000509000000000000" pitchFamily="65" charset="-120"/>
                <a:ea typeface="標楷體" panose="03000509000000000000" pitchFamily="65" charset="-120"/>
              </a:rPr>
              <a:t>申請。例如配合</a:t>
            </a:r>
            <a:r>
              <a:rPr lang="en-US" altLang="zh-TW" dirty="0">
                <a:latin typeface="標楷體" panose="03000509000000000000" pitchFamily="65" charset="-120"/>
                <a:ea typeface="標楷體" panose="03000509000000000000" pitchFamily="65" charset="-120"/>
              </a:rPr>
              <a:t>CB01</a:t>
            </a:r>
            <a:r>
              <a:rPr lang="zh-TW" altLang="en-US" dirty="0">
                <a:latin typeface="標楷體" panose="03000509000000000000" pitchFamily="65" charset="-120"/>
                <a:ea typeface="標楷體" panose="03000509000000000000" pitchFamily="65" charset="-120"/>
              </a:rPr>
              <a:t>營養照</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護、</a:t>
            </a:r>
            <a:r>
              <a:rPr lang="en-US" altLang="zh-TW" dirty="0">
                <a:latin typeface="標楷體" panose="03000509000000000000" pitchFamily="65" charset="-120"/>
                <a:ea typeface="標楷體" panose="03000509000000000000" pitchFamily="65" charset="-120"/>
              </a:rPr>
              <a:t>CA01 IADLs</a:t>
            </a:r>
            <a:r>
              <a:rPr lang="zh-TW" altLang="en-US" dirty="0">
                <a:latin typeface="標楷體" panose="03000509000000000000" pitchFamily="65" charset="-120"/>
                <a:ea typeface="標楷體" panose="03000509000000000000" pitchFamily="65" charset="-120"/>
              </a:rPr>
              <a:t>復能照護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居家，則</a:t>
            </a:r>
            <a:r>
              <a:rPr lang="en-US" altLang="zh-TW" dirty="0">
                <a:latin typeface="標楷體" panose="03000509000000000000" pitchFamily="65" charset="-120"/>
                <a:ea typeface="標楷體" panose="03000509000000000000" pitchFamily="65" charset="-120"/>
              </a:rPr>
              <a:t>AA03</a:t>
            </a:r>
            <a:r>
              <a:rPr lang="zh-TW" altLang="en-US" dirty="0">
                <a:latin typeface="標楷體" panose="03000509000000000000" pitchFamily="65" charset="-120"/>
                <a:ea typeface="標楷體" panose="03000509000000000000" pitchFamily="65" charset="-120"/>
              </a:rPr>
              <a:t>申報</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次。</a:t>
            </a:r>
            <a:endParaRPr lang="en-US" altLang="zh-TW" dirty="0">
              <a:latin typeface="標楷體" panose="03000509000000000000" pitchFamily="65" charset="-120"/>
              <a:ea typeface="標楷體" panose="03000509000000000000" pitchFamily="65" charset="-120"/>
            </a:endParaRPr>
          </a:p>
          <a:p>
            <a:pPr>
              <a:lnSpc>
                <a:spcPct val="150000"/>
              </a:lnSpc>
            </a:pPr>
            <a:r>
              <a:rPr lang="en-US" altLang="zh-TW" dirty="0">
                <a:latin typeface="標楷體" panose="03000509000000000000" pitchFamily="65" charset="-120"/>
                <a:ea typeface="標楷體" panose="03000509000000000000" pitchFamily="65" charset="-120"/>
              </a:rPr>
              <a:t>      4.AA03~AA10</a:t>
            </a:r>
            <a:r>
              <a:rPr lang="zh-TW" altLang="en-US" dirty="0">
                <a:latin typeface="標楷體" panose="03000509000000000000" pitchFamily="65" charset="-120"/>
                <a:ea typeface="標楷體" panose="03000509000000000000" pitchFamily="65" charset="-120"/>
              </a:rPr>
              <a:t>之服務加計，皆須由照管專員認定。</a:t>
            </a:r>
          </a:p>
        </p:txBody>
      </p:sp>
    </p:spTree>
    <p:extLst>
      <p:ext uri="{BB962C8B-B14F-4D97-AF65-F5344CB8AC3E}">
        <p14:creationId xmlns:p14="http://schemas.microsoft.com/office/powerpoint/2010/main" val="3942655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專業服務照顧組合</a:t>
            </a:r>
          </a:p>
        </p:txBody>
      </p:sp>
      <p:sp>
        <p:nvSpPr>
          <p:cNvPr id="5" name="內容版面配置區 4"/>
          <p:cNvSpPr>
            <a:spLocks noGrp="1"/>
          </p:cNvSpPr>
          <p:nvPr>
            <p:ph idx="1"/>
          </p:nvPr>
        </p:nvSpPr>
        <p:spPr/>
        <p:txBody>
          <a:bodyPr/>
          <a:lstStyle/>
          <a:p>
            <a:r>
              <a:rPr lang="zh-TW" altLang="en-US" sz="2400" dirty="0"/>
              <a:t>以生活照顧為軸心之長照，一直以來的重點都放在</a:t>
            </a:r>
            <a:r>
              <a:rPr lang="zh-TW" altLang="en-US" sz="2400" u="sng" dirty="0">
                <a:effectLst>
                  <a:outerShdw blurRad="38100" dist="38100" dir="2700000" algn="tl">
                    <a:srgbClr val="000000">
                      <a:alpha val="43137"/>
                    </a:srgbClr>
                  </a:outerShdw>
                </a:effectLst>
              </a:rPr>
              <a:t>如何照顧</a:t>
            </a:r>
            <a:r>
              <a:rPr lang="zh-TW" altLang="en-US" sz="2400" dirty="0"/>
              <a:t>，但是新制的專業服務照顧組合，加入了</a:t>
            </a:r>
            <a:r>
              <a:rPr lang="zh-TW" altLang="en-US" sz="2400" u="sng" dirty="0">
                <a:effectLst>
                  <a:outerShdw blurRad="38100" dist="38100" dir="2700000" algn="tl">
                    <a:srgbClr val="000000">
                      <a:alpha val="43137"/>
                    </a:srgbClr>
                  </a:outerShdw>
                </a:effectLst>
              </a:rPr>
              <a:t>自我照顧的精神</a:t>
            </a:r>
            <a:r>
              <a:rPr lang="zh-TW" altLang="en-US" sz="2400" dirty="0"/>
              <a:t>，透過專業照顧使高齡者能有效執行或參與日常生活活動，而非被動成為被照顧者，以增進日常生活獨立功能，減少照顧需求。</a:t>
            </a:r>
            <a:endParaRPr lang="en-US" altLang="zh-TW" sz="2400" dirty="0"/>
          </a:p>
          <a:p>
            <a:r>
              <a:rPr lang="zh-TW" altLang="en-US" sz="2400" dirty="0"/>
              <a:t>專業服務係為滿足個案之長照需要。</a:t>
            </a:r>
            <a:endParaRPr lang="en-US" altLang="zh-TW" sz="2400" dirty="0"/>
          </a:p>
          <a:p>
            <a:r>
              <a:rPr lang="zh-TW" altLang="en-US" sz="2400" dirty="0"/>
              <a:t>專業服務提供應確認：</a:t>
            </a:r>
            <a:r>
              <a:rPr lang="zh-TW" altLang="en-US" sz="2400" b="1" u="sng" dirty="0">
                <a:solidFill>
                  <a:srgbClr val="FF0000"/>
                </a:solidFill>
              </a:rPr>
              <a:t>個案的潛能、個案的動機</a:t>
            </a:r>
            <a:r>
              <a:rPr lang="zh-TW" altLang="en-US" sz="2400" dirty="0"/>
              <a:t>。</a:t>
            </a:r>
            <a:endParaRPr lang="en-US" altLang="zh-TW" sz="2400" dirty="0"/>
          </a:p>
          <a:p>
            <a:r>
              <a:rPr lang="zh-TW" altLang="en-US" sz="2400" dirty="0"/>
              <a:t>須提供整個照顧組合之服務，如</a:t>
            </a:r>
            <a:r>
              <a:rPr lang="en-US" altLang="zh-TW" sz="2400" dirty="0"/>
              <a:t>CA01 IADLs</a:t>
            </a:r>
            <a:r>
              <a:rPr lang="zh-TW" altLang="en-US" sz="2400" dirty="0"/>
              <a:t>復能照護須</a:t>
            </a:r>
            <a:r>
              <a:rPr lang="en-US" altLang="zh-TW" sz="2400" dirty="0"/>
              <a:t>3</a:t>
            </a:r>
            <a:r>
              <a:rPr lang="zh-TW" altLang="en-US" sz="2400" dirty="0"/>
              <a:t>次服務完後，方申請費用及收取部分負擔。</a:t>
            </a:r>
            <a:endParaRPr lang="en-US" altLang="zh-TW" sz="2400" dirty="0"/>
          </a:p>
          <a:p>
            <a:r>
              <a:rPr lang="zh-TW" altLang="en-US" sz="2400" dirty="0"/>
              <a:t>若個案因素（如住院），以致服務中斷，得按比例申請費用。</a:t>
            </a:r>
            <a:endParaRPr lang="en-US" altLang="zh-TW" sz="2400" dirty="0"/>
          </a:p>
          <a:p>
            <a:endParaRPr lang="zh-TW" altLang="en-US" dirty="0"/>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solidFill>
                  <a:prstClr val="black">
                    <a:tint val="75000"/>
                  </a:prstClr>
                </a:solidFill>
              </a:rPr>
              <a:pPr>
                <a:defRPr/>
              </a:pPr>
              <a:t>48</a:t>
            </a:fld>
            <a:endParaRPr lang="zh-TW" altLang="en-US">
              <a:solidFill>
                <a:prstClr val="black">
                  <a:tint val="75000"/>
                </a:prstClr>
              </a:solidFill>
            </a:endParaRPr>
          </a:p>
        </p:txBody>
      </p:sp>
    </p:spTree>
    <p:extLst>
      <p:ext uri="{BB962C8B-B14F-4D97-AF65-F5344CB8AC3E}">
        <p14:creationId xmlns:p14="http://schemas.microsoft.com/office/powerpoint/2010/main" val="3520746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部分負擔計算</a:t>
            </a:r>
            <a:r>
              <a:rPr lang="zh-TW" altLang="en-US" dirty="0"/>
              <a:t>步驟</a:t>
            </a:r>
          </a:p>
        </p:txBody>
      </p:sp>
      <p:sp>
        <p:nvSpPr>
          <p:cNvPr id="3" name="內容版面配置區 2"/>
          <p:cNvSpPr>
            <a:spLocks noGrp="1"/>
          </p:cNvSpPr>
          <p:nvPr>
            <p:ph idx="1"/>
          </p:nvPr>
        </p:nvSpPr>
        <p:spPr/>
        <p:txBody>
          <a:bodyPr/>
          <a:lstStyle/>
          <a:p>
            <a:pPr>
              <a:lnSpc>
                <a:spcPct val="150000"/>
              </a:lnSpc>
            </a:pPr>
            <a:r>
              <a:rPr lang="en-US" altLang="zh-TW" sz="2800" dirty="0"/>
              <a:t>Step 1</a:t>
            </a:r>
            <a:r>
              <a:rPr lang="zh-TW" altLang="en-US" sz="2800" dirty="0"/>
              <a:t>：依服務提供者分開計算部分負擔。</a:t>
            </a:r>
            <a:endParaRPr lang="en-US" altLang="zh-TW" sz="2800" dirty="0"/>
          </a:p>
          <a:p>
            <a:pPr>
              <a:lnSpc>
                <a:spcPct val="150000"/>
              </a:lnSpc>
            </a:pPr>
            <a:r>
              <a:rPr lang="en-US" altLang="zh-TW" sz="2800" dirty="0"/>
              <a:t>Step 2</a:t>
            </a:r>
            <a:r>
              <a:rPr lang="zh-TW" altLang="en-US" sz="2800" dirty="0"/>
              <a:t>：確認個案的身分別及居住地。</a:t>
            </a:r>
            <a:endParaRPr lang="en-US" altLang="zh-TW" sz="2800" dirty="0"/>
          </a:p>
          <a:p>
            <a:pPr>
              <a:lnSpc>
                <a:spcPct val="150000"/>
              </a:lnSpc>
            </a:pPr>
            <a:r>
              <a:rPr lang="en-US" altLang="zh-TW" sz="2800" dirty="0"/>
              <a:t>Step 3</a:t>
            </a:r>
            <a:r>
              <a:rPr lang="zh-TW" altLang="en-US" sz="2800" dirty="0"/>
              <a:t>：不同服務之部分負擔比率</a:t>
            </a:r>
            <a:r>
              <a:rPr lang="zh-TW" altLang="en-US" sz="2000" dirty="0"/>
              <a:t>（見基準之附表</a:t>
            </a:r>
            <a:r>
              <a:rPr lang="en-US" altLang="zh-TW" sz="2000" dirty="0"/>
              <a:t>1</a:t>
            </a:r>
            <a:r>
              <a:rPr lang="zh-TW" altLang="en-US" sz="2000" dirty="0"/>
              <a:t>）</a:t>
            </a:r>
            <a:endParaRPr lang="en-US" altLang="zh-TW" sz="2800" dirty="0"/>
          </a:p>
          <a:p>
            <a:pPr>
              <a:lnSpc>
                <a:spcPct val="150000"/>
              </a:lnSpc>
            </a:pPr>
            <a:r>
              <a:rPr lang="en-US" altLang="zh-TW" sz="2800" dirty="0"/>
              <a:t>Step 4</a:t>
            </a:r>
            <a:r>
              <a:rPr lang="zh-TW" altLang="en-US" sz="2800" dirty="0"/>
              <a:t>：計算，小數點無條件捨去</a:t>
            </a:r>
            <a:endParaRPr lang="en-US" altLang="zh-TW" sz="2800"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49</a:t>
            </a:fld>
            <a:endParaRPr lang="en-US" altLang="zh-TW" dirty="0">
              <a:solidFill>
                <a:prstClr val="black"/>
              </a:solidFill>
            </a:endParaRPr>
          </a:p>
        </p:txBody>
      </p:sp>
    </p:spTree>
    <p:extLst>
      <p:ext uri="{BB962C8B-B14F-4D97-AF65-F5344CB8AC3E}">
        <p14:creationId xmlns:p14="http://schemas.microsoft.com/office/powerpoint/2010/main" val="221468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圖片 4" descr="DSCN704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92638" y="0"/>
            <a:ext cx="42846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圖片 8" descr="DSCN705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3438" y="3500438"/>
            <a:ext cx="42132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圖片 2" descr="RIMG1316.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3850" y="2781300"/>
            <a:ext cx="4167188"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395288" y="836613"/>
            <a:ext cx="8001000" cy="1216025"/>
          </a:xfrm>
          <a:prstGeom prst="rect">
            <a:avLst/>
          </a:prstGeom>
        </p:spPr>
        <p:txBody>
          <a:bodyPr/>
          <a:lstStyle/>
          <a:p>
            <a:pPr eaLnBrk="0" hangingPunct="0">
              <a:lnSpc>
                <a:spcPct val="90000"/>
              </a:lnSpc>
              <a:defRPr/>
            </a:pPr>
            <a:r>
              <a:rPr lang="zh-TW" altLang="en-US" sz="4400" kern="0" dirty="0">
                <a:solidFill>
                  <a:schemeClr val="tx2"/>
                </a:solidFill>
                <a:effectLst>
                  <a:outerShdw blurRad="38100" dist="38100" dir="2700000" algn="tl">
                    <a:srgbClr val="C0C0C0"/>
                  </a:outerShdw>
                </a:effectLst>
                <a:latin typeface="+mj-lt"/>
                <a:ea typeface="+mj-ea"/>
                <a:cs typeface="+mj-cs"/>
              </a:rPr>
              <a:t>活動照片</a:t>
            </a:r>
          </a:p>
        </p:txBody>
      </p:sp>
    </p:spTree>
    <p:extLst>
      <p:ext uri="{BB962C8B-B14F-4D97-AF65-F5344CB8AC3E}">
        <p14:creationId xmlns:p14="http://schemas.microsoft.com/office/powerpoint/2010/main" val="937099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申報費用超過給付額度處理原則</a:t>
            </a:r>
            <a:endParaRPr lang="zh-TW" altLang="en-US" sz="1600"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50</a:t>
            </a:fld>
            <a:endParaRPr lang="en-US" altLang="zh-TW" dirty="0">
              <a:solidFill>
                <a:prstClr val="black"/>
              </a:solidFill>
            </a:endParaRPr>
          </a:p>
        </p:txBody>
      </p:sp>
      <p:sp>
        <p:nvSpPr>
          <p:cNvPr id="5" name="圓角矩形 4"/>
          <p:cNvSpPr/>
          <p:nvPr/>
        </p:nvSpPr>
        <p:spPr>
          <a:xfrm>
            <a:off x="1259632" y="1916832"/>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b="1" dirty="0">
                <a:solidFill>
                  <a:schemeClr val="bg1"/>
                </a:solidFill>
              </a:rPr>
              <a:t>系統依新版</a:t>
            </a:r>
            <a:r>
              <a:rPr lang="en-US" altLang="zh-TW" b="1" dirty="0">
                <a:solidFill>
                  <a:schemeClr val="bg1"/>
                </a:solidFill>
              </a:rPr>
              <a:t>CMS</a:t>
            </a:r>
            <a:r>
              <a:rPr lang="zh-TW" altLang="en-US" b="1" dirty="0">
                <a:solidFill>
                  <a:schemeClr val="bg1"/>
                </a:solidFill>
              </a:rPr>
              <a:t>轉換等級</a:t>
            </a:r>
          </a:p>
        </p:txBody>
      </p:sp>
      <p:sp>
        <p:nvSpPr>
          <p:cNvPr id="6" name="圓角矩形 5"/>
          <p:cNvSpPr/>
          <p:nvPr/>
        </p:nvSpPr>
        <p:spPr>
          <a:xfrm>
            <a:off x="3491880" y="1916832"/>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b="1" dirty="0">
                <a:solidFill>
                  <a:schemeClr val="bg1"/>
                </a:solidFill>
              </a:rPr>
              <a:t>服務單位</a:t>
            </a:r>
            <a:endParaRPr lang="en-US" altLang="zh-TW" b="1" dirty="0">
              <a:solidFill>
                <a:schemeClr val="bg1"/>
              </a:solidFill>
            </a:endParaRPr>
          </a:p>
          <a:p>
            <a:pPr lvl="0" algn="ctr"/>
            <a:r>
              <a:rPr lang="zh-TW" altLang="en-US" b="1" dirty="0">
                <a:solidFill>
                  <a:schemeClr val="bg1"/>
                </a:solidFill>
              </a:rPr>
              <a:t>提供服務</a:t>
            </a:r>
          </a:p>
        </p:txBody>
      </p:sp>
      <p:sp>
        <p:nvSpPr>
          <p:cNvPr id="7" name="圓角矩形 6"/>
          <p:cNvSpPr/>
          <p:nvPr/>
        </p:nvSpPr>
        <p:spPr>
          <a:xfrm>
            <a:off x="5796136" y="1916832"/>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b="1" dirty="0">
                <a:solidFill>
                  <a:schemeClr val="bg1"/>
                </a:solidFill>
              </a:rPr>
              <a:t>服務單位</a:t>
            </a:r>
            <a:endParaRPr lang="en-US" altLang="zh-TW" b="1" dirty="0">
              <a:solidFill>
                <a:schemeClr val="bg1"/>
              </a:solidFill>
            </a:endParaRPr>
          </a:p>
          <a:p>
            <a:pPr lvl="0" algn="ctr"/>
            <a:r>
              <a:rPr lang="zh-TW" altLang="en-US" b="1" dirty="0">
                <a:solidFill>
                  <a:schemeClr val="bg1"/>
                </a:solidFill>
              </a:rPr>
              <a:t>申請支付</a:t>
            </a:r>
          </a:p>
        </p:txBody>
      </p:sp>
      <p:sp>
        <p:nvSpPr>
          <p:cNvPr id="8" name="向右箭號 7"/>
          <p:cNvSpPr/>
          <p:nvPr/>
        </p:nvSpPr>
        <p:spPr>
          <a:xfrm>
            <a:off x="2971840" y="2442713"/>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向右箭號 8"/>
          <p:cNvSpPr/>
          <p:nvPr/>
        </p:nvSpPr>
        <p:spPr>
          <a:xfrm>
            <a:off x="5220072" y="2479305"/>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向右箭號 10"/>
          <p:cNvSpPr/>
          <p:nvPr/>
        </p:nvSpPr>
        <p:spPr>
          <a:xfrm>
            <a:off x="783609" y="4473116"/>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圓角矩形 11"/>
          <p:cNvSpPr/>
          <p:nvPr/>
        </p:nvSpPr>
        <p:spPr>
          <a:xfrm>
            <a:off x="1315656" y="4005064"/>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sz="1600" b="1" dirty="0">
                <a:solidFill>
                  <a:schemeClr val="bg1"/>
                </a:solidFill>
              </a:rPr>
              <a:t>依原本頻率提供服務但超出給付額度的個案</a:t>
            </a:r>
            <a:r>
              <a:rPr lang="en-US" altLang="zh-TW" sz="1600" b="1" dirty="0">
                <a:solidFill>
                  <a:schemeClr val="bg1"/>
                </a:solidFill>
              </a:rPr>
              <a:t>(</a:t>
            </a:r>
            <a:r>
              <a:rPr lang="zh-TW" altLang="en-US" sz="1600" b="1" dirty="0">
                <a:solidFill>
                  <a:schemeClr val="bg1"/>
                </a:solidFill>
              </a:rPr>
              <a:t>可參考支付計算機</a:t>
            </a:r>
            <a:r>
              <a:rPr lang="en-US" altLang="zh-TW" sz="1600" b="1" dirty="0">
                <a:solidFill>
                  <a:schemeClr val="bg1"/>
                </a:solidFill>
              </a:rPr>
              <a:t>)</a:t>
            </a:r>
            <a:endParaRPr lang="zh-TW" altLang="en-US" sz="1600" b="1" dirty="0">
              <a:solidFill>
                <a:schemeClr val="bg1"/>
              </a:solidFill>
            </a:endParaRPr>
          </a:p>
        </p:txBody>
      </p:sp>
      <p:sp>
        <p:nvSpPr>
          <p:cNvPr id="13" name="圓角矩形 12"/>
          <p:cNvSpPr/>
          <p:nvPr/>
        </p:nvSpPr>
        <p:spPr>
          <a:xfrm>
            <a:off x="3553989" y="4005064"/>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b="1" dirty="0">
                <a:solidFill>
                  <a:schemeClr val="bg1"/>
                </a:solidFill>
              </a:rPr>
              <a:t>將個案姓名及</a:t>
            </a:r>
            <a:r>
              <a:rPr lang="en-US" altLang="zh-TW" b="1" dirty="0">
                <a:solidFill>
                  <a:schemeClr val="bg1"/>
                </a:solidFill>
              </a:rPr>
              <a:t>ID</a:t>
            </a:r>
            <a:r>
              <a:rPr lang="zh-TW" altLang="en-US" b="1" dirty="0">
                <a:solidFill>
                  <a:schemeClr val="bg1"/>
                </a:solidFill>
              </a:rPr>
              <a:t>提供予本部社保司</a:t>
            </a:r>
          </a:p>
        </p:txBody>
      </p:sp>
      <p:sp>
        <p:nvSpPr>
          <p:cNvPr id="14" name="圓角矩形 13"/>
          <p:cNvSpPr/>
          <p:nvPr/>
        </p:nvSpPr>
        <p:spPr>
          <a:xfrm>
            <a:off x="5824088" y="4005064"/>
            <a:ext cx="1656184" cy="14401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zh-TW" altLang="en-US" b="1" dirty="0">
                <a:solidFill>
                  <a:schemeClr val="bg1"/>
                </a:solidFill>
              </a:rPr>
              <a:t>回復</a:t>
            </a:r>
            <a:endParaRPr lang="en-US" altLang="zh-TW" b="1" dirty="0">
              <a:solidFill>
                <a:schemeClr val="bg1"/>
              </a:solidFill>
            </a:endParaRPr>
          </a:p>
          <a:p>
            <a:pPr lvl="0" algn="ctr"/>
            <a:r>
              <a:rPr lang="zh-TW" altLang="en-US" b="1" dirty="0">
                <a:solidFill>
                  <a:schemeClr val="bg1"/>
                </a:solidFill>
              </a:rPr>
              <a:t>處理原則</a:t>
            </a:r>
          </a:p>
        </p:txBody>
      </p:sp>
      <p:sp>
        <p:nvSpPr>
          <p:cNvPr id="16" name="向右箭號 15"/>
          <p:cNvSpPr/>
          <p:nvPr/>
        </p:nvSpPr>
        <p:spPr>
          <a:xfrm>
            <a:off x="3010690" y="4500364"/>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向右箭號 16"/>
          <p:cNvSpPr/>
          <p:nvPr/>
        </p:nvSpPr>
        <p:spPr>
          <a:xfrm>
            <a:off x="5292080" y="4500364"/>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向右箭號 17"/>
          <p:cNvSpPr/>
          <p:nvPr/>
        </p:nvSpPr>
        <p:spPr>
          <a:xfrm rot="5400000">
            <a:off x="1927724" y="5445224"/>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18"/>
          <p:cNvSpPr/>
          <p:nvPr/>
        </p:nvSpPr>
        <p:spPr>
          <a:xfrm>
            <a:off x="1229642" y="6093296"/>
            <a:ext cx="1828212" cy="51415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altLang="zh-TW" dirty="0">
                <a:solidFill>
                  <a:schemeClr val="bg1"/>
                </a:solidFill>
              </a:rPr>
              <a:t>3</a:t>
            </a:r>
            <a:r>
              <a:rPr lang="zh-TW" altLang="en-US" dirty="0">
                <a:solidFill>
                  <a:schemeClr val="bg1"/>
                </a:solidFill>
              </a:rPr>
              <a:t>月份申請支付</a:t>
            </a:r>
          </a:p>
        </p:txBody>
      </p:sp>
      <p:sp>
        <p:nvSpPr>
          <p:cNvPr id="23" name="向右箭號 22"/>
          <p:cNvSpPr/>
          <p:nvPr/>
        </p:nvSpPr>
        <p:spPr>
          <a:xfrm rot="16200000">
            <a:off x="6408204" y="3483943"/>
            <a:ext cx="432048" cy="504056"/>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雲朵形圖說文字 14"/>
          <p:cNvSpPr/>
          <p:nvPr/>
        </p:nvSpPr>
        <p:spPr>
          <a:xfrm>
            <a:off x="4716016" y="5697252"/>
            <a:ext cx="4032448" cy="910202"/>
          </a:xfrm>
          <a:prstGeom prst="cloudCallout">
            <a:avLst>
              <a:gd name="adj1" fmla="val -71443"/>
              <a:gd name="adj2" fmla="val -707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2"/>
              </a:rPr>
              <a:t>寄到</a:t>
            </a:r>
            <a:r>
              <a:rPr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2"/>
              </a:rPr>
              <a:t>mohwltci888@gmail.com</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並留下連絡人、電話及服務單位</a:t>
            </a:r>
          </a:p>
        </p:txBody>
      </p:sp>
    </p:spTree>
    <p:extLst>
      <p:ext uri="{BB962C8B-B14F-4D97-AF65-F5344CB8AC3E}">
        <p14:creationId xmlns:p14="http://schemas.microsoft.com/office/powerpoint/2010/main" val="2939741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88640"/>
            <a:ext cx="4101852" cy="778098"/>
          </a:xfrm>
        </p:spPr>
        <p:txBody>
          <a:bodyPr>
            <a:normAutofit/>
          </a:bodyPr>
          <a:lstStyle/>
          <a:p>
            <a:r>
              <a:rPr lang="zh-TW" altLang="en-US" b="1" dirty="0">
                <a:latin typeface="微軟正黑體" panose="020B0604030504040204" pitchFamily="34" charset="-120"/>
                <a:ea typeface="微軟正黑體" panose="020B0604030504040204" pitchFamily="34" charset="-120"/>
              </a:rPr>
              <a:t>長期照顧服務法</a:t>
            </a:r>
            <a:endParaRPr lang="zh-TW" altLang="en-US" sz="3600"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a:xfrm>
            <a:off x="323528" y="980728"/>
            <a:ext cx="4040188" cy="486197"/>
          </a:xfrm>
        </p:spPr>
        <p:txBody>
          <a:bodyPr/>
          <a:lstStyle/>
          <a:p>
            <a:r>
              <a:rPr lang="zh-TW" altLang="en-US" dirty="0"/>
              <a:t>第十五條</a:t>
            </a:r>
          </a:p>
        </p:txBody>
      </p:sp>
      <p:sp>
        <p:nvSpPr>
          <p:cNvPr id="8" name="內容版面配置區 7"/>
          <p:cNvSpPr>
            <a:spLocks noGrp="1"/>
          </p:cNvSpPr>
          <p:nvPr>
            <p:ph sz="half" idx="2"/>
          </p:nvPr>
        </p:nvSpPr>
        <p:spPr>
          <a:xfrm>
            <a:off x="323528" y="1412776"/>
            <a:ext cx="4680520" cy="5040560"/>
          </a:xfrm>
        </p:spPr>
        <p:txBody>
          <a:bodyPr>
            <a:normAutofit fontScale="70000" lnSpcReduction="20000"/>
          </a:bodyPr>
          <a:lstStyle/>
          <a:p>
            <a:pPr marL="0" indent="0" algn="just">
              <a:lnSpc>
                <a:spcPct val="120000"/>
              </a:lnSpc>
              <a:spcBef>
                <a:spcPts val="0"/>
              </a:spcBef>
              <a:buNone/>
            </a:pPr>
            <a:r>
              <a:rPr lang="zh-TW" altLang="en-US" dirty="0"/>
              <a:t>　   中央主管機關為提供長照服務、擴增與普及長照服務量能、促進長照相關資源之發展、提升服務品質與效率、充實並均衡服務與人力資源及補助各項經費，應設置</a:t>
            </a:r>
            <a:r>
              <a:rPr lang="zh-TW" altLang="en-US" b="1" dirty="0"/>
              <a:t>特種基金</a:t>
            </a:r>
            <a:r>
              <a:rPr lang="zh-TW" altLang="en-US" dirty="0"/>
              <a:t>。</a:t>
            </a:r>
          </a:p>
          <a:p>
            <a:pPr marL="0" indent="0">
              <a:lnSpc>
                <a:spcPct val="120000"/>
              </a:lnSpc>
              <a:spcBef>
                <a:spcPts val="0"/>
              </a:spcBef>
              <a:buNone/>
            </a:pPr>
            <a:r>
              <a:rPr lang="zh-TW" altLang="en-US" dirty="0"/>
              <a:t>基金之來源如下：</a:t>
            </a:r>
          </a:p>
          <a:p>
            <a:pPr marL="0" indent="0" algn="just">
              <a:lnSpc>
                <a:spcPct val="120000"/>
              </a:lnSpc>
              <a:spcBef>
                <a:spcPts val="0"/>
              </a:spcBef>
              <a:buNone/>
            </a:pPr>
            <a:r>
              <a:rPr lang="zh-TW" altLang="en-US" b="1" u="sng" dirty="0"/>
              <a:t>一、遺產稅及贈與稅稅率由百分之十調增至百分之二十以內所增加之稅課收入。</a:t>
            </a:r>
          </a:p>
          <a:p>
            <a:pPr marL="0" indent="0">
              <a:lnSpc>
                <a:spcPct val="120000"/>
              </a:lnSpc>
              <a:spcBef>
                <a:spcPts val="0"/>
              </a:spcBef>
              <a:buNone/>
            </a:pPr>
            <a:r>
              <a:rPr lang="zh-TW" altLang="en-US" b="1" u="sng" dirty="0"/>
              <a:t>二、菸酒稅菸品應徵稅額由每千支（每公斤）徵收新臺幣五百九十元調增至新臺幣一千五百九十元所增加之稅課收入。</a:t>
            </a:r>
          </a:p>
          <a:p>
            <a:pPr marL="0" indent="0">
              <a:lnSpc>
                <a:spcPct val="120000"/>
              </a:lnSpc>
              <a:spcBef>
                <a:spcPts val="0"/>
              </a:spcBef>
              <a:buNone/>
            </a:pPr>
            <a:r>
              <a:rPr lang="zh-TW" altLang="en-US" dirty="0"/>
              <a:t>三、政府預算撥充。</a:t>
            </a:r>
          </a:p>
          <a:p>
            <a:pPr marL="0" indent="0">
              <a:lnSpc>
                <a:spcPct val="120000"/>
              </a:lnSpc>
              <a:spcBef>
                <a:spcPts val="0"/>
              </a:spcBef>
              <a:buNone/>
            </a:pPr>
            <a:r>
              <a:rPr lang="zh-TW" altLang="en-US" dirty="0"/>
              <a:t>四、菸品健康福利捐。</a:t>
            </a:r>
          </a:p>
          <a:p>
            <a:pPr marL="0" indent="0">
              <a:lnSpc>
                <a:spcPct val="120000"/>
              </a:lnSpc>
              <a:spcBef>
                <a:spcPts val="0"/>
              </a:spcBef>
              <a:buNone/>
            </a:pPr>
            <a:r>
              <a:rPr lang="zh-TW" altLang="en-US" dirty="0"/>
              <a:t>五、捐贈收入。</a:t>
            </a:r>
          </a:p>
          <a:p>
            <a:pPr marL="0" indent="0">
              <a:lnSpc>
                <a:spcPct val="120000"/>
              </a:lnSpc>
              <a:spcBef>
                <a:spcPts val="0"/>
              </a:spcBef>
              <a:buNone/>
            </a:pPr>
            <a:r>
              <a:rPr lang="zh-TW" altLang="en-US" dirty="0"/>
              <a:t>六、基金孳息收入。</a:t>
            </a:r>
          </a:p>
          <a:p>
            <a:pPr marL="0" indent="0">
              <a:lnSpc>
                <a:spcPct val="120000"/>
              </a:lnSpc>
              <a:spcBef>
                <a:spcPts val="0"/>
              </a:spcBef>
              <a:buNone/>
            </a:pPr>
            <a:r>
              <a:rPr lang="zh-TW" altLang="en-US" dirty="0"/>
              <a:t>七、其他收入。</a:t>
            </a:r>
          </a:p>
          <a:p>
            <a:pPr marL="0" indent="0" algn="just">
              <a:lnSpc>
                <a:spcPct val="120000"/>
              </a:lnSpc>
              <a:spcBef>
                <a:spcPts val="0"/>
              </a:spcBef>
              <a:buNone/>
            </a:pPr>
            <a:r>
              <a:rPr lang="zh-TW" altLang="en-US" b="1" u="sng" dirty="0"/>
              <a:t>依前項第一款及第二款增加之稅課收入，不適用財政收支劃分法之規定。</a:t>
            </a:r>
          </a:p>
          <a:p>
            <a:pPr marL="0" indent="0" algn="just">
              <a:lnSpc>
                <a:spcPct val="120000"/>
              </a:lnSpc>
              <a:spcBef>
                <a:spcPts val="0"/>
              </a:spcBef>
              <a:buNone/>
            </a:pPr>
            <a:r>
              <a:rPr lang="zh-TW" altLang="en-US" b="1" u="sng" dirty="0"/>
              <a:t>基金來源應於本法實施二年後檢討，確保財源穩定。</a:t>
            </a:r>
          </a:p>
        </p:txBody>
      </p:sp>
      <p:sp>
        <p:nvSpPr>
          <p:cNvPr id="5" name="文字版面配置區 4"/>
          <p:cNvSpPr>
            <a:spLocks noGrp="1"/>
          </p:cNvSpPr>
          <p:nvPr>
            <p:ph type="body" sz="quarter" idx="3"/>
          </p:nvPr>
        </p:nvSpPr>
        <p:spPr>
          <a:xfrm>
            <a:off x="5145460" y="987958"/>
            <a:ext cx="2774355" cy="470393"/>
          </a:xfrm>
        </p:spPr>
        <p:txBody>
          <a:bodyPr/>
          <a:lstStyle/>
          <a:p>
            <a:r>
              <a:rPr lang="zh-TW" altLang="zh-TW" kern="100" dirty="0">
                <a:effectLst/>
              </a:rPr>
              <a:t>第十五條</a:t>
            </a:r>
            <a:r>
              <a:rPr lang="en-US" altLang="zh-TW" sz="2000" b="0" kern="100" dirty="0">
                <a:effectLst/>
              </a:rPr>
              <a:t>(</a:t>
            </a:r>
            <a:r>
              <a:rPr lang="zh-TW" altLang="en-US" sz="2000" b="0" kern="100" dirty="0">
                <a:effectLst/>
              </a:rPr>
              <a:t>原條文</a:t>
            </a:r>
            <a:r>
              <a:rPr lang="en-US" altLang="zh-TW" sz="2000" b="0" kern="100" dirty="0">
                <a:effectLst/>
              </a:rPr>
              <a:t>)</a:t>
            </a:r>
            <a:endParaRPr lang="zh-TW" altLang="zh-TW" sz="2000" b="0" kern="100" dirty="0">
              <a:effectLst/>
            </a:endParaRPr>
          </a:p>
        </p:txBody>
      </p:sp>
      <p:sp>
        <p:nvSpPr>
          <p:cNvPr id="6" name="內容版面配置區 5"/>
          <p:cNvSpPr>
            <a:spLocks noGrp="1"/>
          </p:cNvSpPr>
          <p:nvPr>
            <p:ph sz="quarter" idx="4"/>
          </p:nvPr>
        </p:nvSpPr>
        <p:spPr>
          <a:xfrm>
            <a:off x="5220072" y="1409803"/>
            <a:ext cx="3744416" cy="4499945"/>
          </a:xfrm>
        </p:spPr>
        <p:txBody>
          <a:bodyPr>
            <a:normAutofit fontScale="25000" lnSpcReduction="20000"/>
          </a:bodyPr>
          <a:lstStyle/>
          <a:p>
            <a:pPr marL="66675" marR="66675" indent="0" algn="just" eaLnBrk="0" hangingPunct="0">
              <a:lnSpc>
                <a:spcPct val="120000"/>
              </a:lnSpc>
              <a:spcBef>
                <a:spcPts val="0"/>
              </a:spcBef>
              <a:spcAft>
                <a:spcPts val="0"/>
              </a:spcAft>
              <a:buNone/>
            </a:pPr>
            <a:r>
              <a:rPr lang="zh-TW" altLang="zh-TW" sz="7200" kern="100" dirty="0">
                <a:effectLst/>
              </a:rPr>
              <a:t>　</a:t>
            </a:r>
            <a:r>
              <a:rPr lang="en-US" altLang="zh-TW" sz="7200" kern="100" dirty="0">
                <a:effectLst/>
              </a:rPr>
              <a:t>  </a:t>
            </a:r>
            <a:r>
              <a:rPr lang="zh-TW" altLang="zh-TW" sz="7200" kern="100" dirty="0">
                <a:effectLst/>
              </a:rPr>
              <a:t>中央主管機關為促進長照相關資源之發展、提升服務品質與效率、充實與均衡服務及人力資源，應設置</a:t>
            </a:r>
            <a:r>
              <a:rPr lang="zh-TW" altLang="zh-TW" sz="7200" b="1" u="sng" kern="100" dirty="0">
                <a:effectLst/>
              </a:rPr>
              <a:t>長照服務發展基金</a:t>
            </a:r>
            <a:r>
              <a:rPr lang="zh-TW" altLang="zh-TW" sz="7200" kern="100" dirty="0">
                <a:effectLst/>
              </a:rPr>
              <a:t>。</a:t>
            </a:r>
          </a:p>
          <a:p>
            <a:pPr marL="66675" marR="66675" indent="0" algn="just" eaLnBrk="0" hangingPunct="0">
              <a:lnSpc>
                <a:spcPct val="120000"/>
              </a:lnSpc>
              <a:spcBef>
                <a:spcPts val="0"/>
              </a:spcBef>
              <a:spcAft>
                <a:spcPts val="0"/>
              </a:spcAft>
              <a:buNone/>
            </a:pPr>
            <a:r>
              <a:rPr lang="en-US" altLang="zh-TW" sz="7200" kern="100" dirty="0">
                <a:effectLst/>
              </a:rPr>
              <a:t>     </a:t>
            </a:r>
            <a:r>
              <a:rPr lang="zh-TW" altLang="zh-TW" sz="7200" kern="100" dirty="0">
                <a:effectLst/>
              </a:rPr>
              <a:t>前項基金額度為新臺幣至少一百二十億元，五年內撥充編列。</a:t>
            </a:r>
          </a:p>
          <a:p>
            <a:pPr marL="66675" marR="66675" indent="0" algn="just" eaLnBrk="0" hangingPunct="0">
              <a:lnSpc>
                <a:spcPct val="120000"/>
              </a:lnSpc>
              <a:spcBef>
                <a:spcPts val="0"/>
              </a:spcBef>
              <a:spcAft>
                <a:spcPts val="0"/>
              </a:spcAft>
              <a:buNone/>
            </a:pPr>
            <a:r>
              <a:rPr lang="en-US" altLang="zh-TW" sz="7200" kern="100" dirty="0">
                <a:effectLst/>
              </a:rPr>
              <a:t>     </a:t>
            </a:r>
            <a:r>
              <a:rPr lang="zh-TW" altLang="zh-TW" sz="7200" kern="100" dirty="0">
                <a:effectLst/>
              </a:rPr>
              <a:t>基金之來源如下：</a:t>
            </a:r>
          </a:p>
          <a:p>
            <a:pPr marL="0" indent="84138" algn="just" eaLnBrk="0" hangingPunct="0">
              <a:lnSpc>
                <a:spcPct val="120000"/>
              </a:lnSpc>
              <a:spcBef>
                <a:spcPts val="0"/>
              </a:spcBef>
              <a:spcAft>
                <a:spcPts val="0"/>
              </a:spcAft>
              <a:buNone/>
            </a:pPr>
            <a:r>
              <a:rPr lang="zh-TW" altLang="zh-TW" sz="7200" kern="100" dirty="0">
                <a:effectLst/>
              </a:rPr>
              <a:t>一、政府預算撥充。</a:t>
            </a:r>
          </a:p>
          <a:p>
            <a:pPr marL="0" indent="84138" algn="just" eaLnBrk="0" hangingPunct="0">
              <a:lnSpc>
                <a:spcPct val="120000"/>
              </a:lnSpc>
              <a:spcBef>
                <a:spcPts val="0"/>
              </a:spcBef>
              <a:spcAft>
                <a:spcPts val="0"/>
              </a:spcAft>
              <a:buNone/>
            </a:pPr>
            <a:r>
              <a:rPr lang="zh-TW" altLang="zh-TW" sz="7200" kern="100" dirty="0">
                <a:effectLst/>
              </a:rPr>
              <a:t>二、菸品健康福利捐。</a:t>
            </a:r>
          </a:p>
          <a:p>
            <a:pPr marL="0" indent="84138" algn="just" eaLnBrk="0" hangingPunct="0">
              <a:lnSpc>
                <a:spcPct val="120000"/>
              </a:lnSpc>
              <a:spcBef>
                <a:spcPts val="0"/>
              </a:spcBef>
              <a:spcAft>
                <a:spcPts val="0"/>
              </a:spcAft>
              <a:buNone/>
            </a:pPr>
            <a:r>
              <a:rPr lang="zh-TW" altLang="zh-TW" sz="7200" kern="100" dirty="0">
                <a:effectLst/>
              </a:rPr>
              <a:t>三、捐贈收入。</a:t>
            </a:r>
          </a:p>
          <a:p>
            <a:pPr marL="0" indent="84138" algn="just" eaLnBrk="0" hangingPunct="0">
              <a:lnSpc>
                <a:spcPct val="120000"/>
              </a:lnSpc>
              <a:spcBef>
                <a:spcPts val="0"/>
              </a:spcBef>
              <a:spcAft>
                <a:spcPts val="0"/>
              </a:spcAft>
              <a:buNone/>
            </a:pPr>
            <a:r>
              <a:rPr lang="zh-TW" altLang="zh-TW" sz="7200" kern="100" dirty="0">
                <a:effectLst/>
              </a:rPr>
              <a:t>四、基金孳息收入。</a:t>
            </a:r>
          </a:p>
          <a:p>
            <a:pPr marL="0" indent="84138" algn="just" eaLnBrk="0" hangingPunct="0">
              <a:lnSpc>
                <a:spcPct val="120000"/>
              </a:lnSpc>
              <a:spcBef>
                <a:spcPts val="0"/>
              </a:spcBef>
              <a:spcAft>
                <a:spcPts val="0"/>
              </a:spcAft>
              <a:buNone/>
            </a:pPr>
            <a:r>
              <a:rPr lang="zh-TW" altLang="zh-TW" sz="7200" kern="100" dirty="0">
                <a:effectLst/>
              </a:rPr>
              <a:t>五、其他收入。</a:t>
            </a:r>
          </a:p>
          <a:p>
            <a:pPr marL="66675" marR="66675" indent="0" algn="just" eaLnBrk="0" hangingPunct="0">
              <a:lnSpc>
                <a:spcPct val="120000"/>
              </a:lnSpc>
              <a:spcBef>
                <a:spcPts val="0"/>
              </a:spcBef>
              <a:spcAft>
                <a:spcPts val="0"/>
              </a:spcAft>
              <a:buNone/>
            </a:pPr>
            <a:r>
              <a:rPr lang="en-US" altLang="zh-TW" sz="7200" kern="100" dirty="0">
                <a:effectLst/>
              </a:rPr>
              <a:t>    </a:t>
            </a:r>
            <a:r>
              <a:rPr lang="zh-TW" altLang="zh-TW" sz="7200" kern="100" dirty="0">
                <a:effectLst/>
              </a:rPr>
              <a:t>基金額度及來源，應於本法施行二年後檢討。</a:t>
            </a:r>
            <a:endParaRPr lang="zh-TW" altLang="zh-TW" sz="7200" kern="100" dirty="0">
              <a:effectLst/>
              <a:latin typeface="Times New Roman"/>
              <a:ea typeface="華康細明體"/>
            </a:endParaRPr>
          </a:p>
          <a:p>
            <a:endParaRPr lang="zh-TW" altLang="en-US" dirty="0"/>
          </a:p>
        </p:txBody>
      </p:sp>
      <p:sp>
        <p:nvSpPr>
          <p:cNvPr id="9" name="文字方塊 8"/>
          <p:cNvSpPr txBox="1"/>
          <p:nvPr/>
        </p:nvSpPr>
        <p:spPr>
          <a:xfrm>
            <a:off x="1655676" y="6355787"/>
            <a:ext cx="5832648" cy="369332"/>
          </a:xfrm>
          <a:prstGeom prst="rect">
            <a:avLst/>
          </a:prstGeom>
          <a:noFill/>
        </p:spPr>
        <p:txBody>
          <a:bodyPr wrap="square" rtlCol="0">
            <a:spAutoFit/>
          </a:bodyPr>
          <a:lstStyle/>
          <a:p>
            <a:r>
              <a:rPr lang="zh-TW" altLang="en-US" dirty="0">
                <a:solidFill>
                  <a:srgbClr val="FF0066"/>
                </a:solidFill>
              </a:rPr>
              <a:t>遺贈稅預估增</a:t>
            </a:r>
            <a:r>
              <a:rPr lang="en-US" altLang="zh-TW" dirty="0">
                <a:solidFill>
                  <a:srgbClr val="FF0066"/>
                </a:solidFill>
              </a:rPr>
              <a:t>63</a:t>
            </a:r>
            <a:r>
              <a:rPr lang="zh-TW" altLang="en-US" dirty="0">
                <a:solidFill>
                  <a:srgbClr val="FF0066"/>
                </a:solidFill>
              </a:rPr>
              <a:t>億   合計</a:t>
            </a:r>
            <a:r>
              <a:rPr lang="en-US" altLang="zh-TW" dirty="0">
                <a:solidFill>
                  <a:srgbClr val="FF0066"/>
                </a:solidFill>
              </a:rPr>
              <a:t>288</a:t>
            </a:r>
            <a:r>
              <a:rPr lang="zh-TW" altLang="en-US" dirty="0">
                <a:solidFill>
                  <a:srgbClr val="FF0066"/>
                </a:solidFill>
              </a:rPr>
              <a:t>億  菸稅預估增</a:t>
            </a:r>
            <a:r>
              <a:rPr lang="en-US" altLang="zh-TW" dirty="0">
                <a:solidFill>
                  <a:srgbClr val="FF0066"/>
                </a:solidFill>
              </a:rPr>
              <a:t>225</a:t>
            </a:r>
            <a:r>
              <a:rPr lang="zh-TW" altLang="en-US" dirty="0">
                <a:solidFill>
                  <a:srgbClr val="FF0066"/>
                </a:solidFill>
              </a:rPr>
              <a:t>億</a:t>
            </a:r>
          </a:p>
        </p:txBody>
      </p:sp>
      <p:sp>
        <p:nvSpPr>
          <p:cNvPr id="4" name="矩形 3"/>
          <p:cNvSpPr/>
          <p:nvPr/>
        </p:nvSpPr>
        <p:spPr>
          <a:xfrm>
            <a:off x="5134978" y="475065"/>
            <a:ext cx="3063659" cy="461665"/>
          </a:xfrm>
          <a:prstGeom prst="rect">
            <a:avLst/>
          </a:prstGeom>
        </p:spPr>
        <p:txBody>
          <a:bodyPr wrap="none">
            <a:spAutoFit/>
          </a:bodyPr>
          <a:lstStyle/>
          <a:p>
            <a:r>
              <a:rPr lang="en-US" altLang="zh-TW" sz="2400" u="sng" dirty="0"/>
              <a:t>106/01/11</a:t>
            </a:r>
            <a:r>
              <a:rPr lang="zh-TW" altLang="en-US" sz="2400" u="sng" dirty="0"/>
              <a:t>三讀修正</a:t>
            </a:r>
          </a:p>
        </p:txBody>
      </p:sp>
      <p:cxnSp>
        <p:nvCxnSpPr>
          <p:cNvPr id="12" name="直線接點 11"/>
          <p:cNvCxnSpPr/>
          <p:nvPr/>
        </p:nvCxnSpPr>
        <p:spPr>
          <a:xfrm>
            <a:off x="5076056" y="1153213"/>
            <a:ext cx="0" cy="5300123"/>
          </a:xfrm>
          <a:prstGeom prst="line">
            <a:avLst/>
          </a:prstGeom>
          <a:ln w="25400">
            <a:solidFill>
              <a:schemeClr val="bg2">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79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3864" y="980728"/>
            <a:ext cx="6347048" cy="850106"/>
          </a:xfrm>
        </p:spPr>
        <p:txBody>
          <a:bodyPr/>
          <a:lstStyle/>
          <a:p>
            <a:r>
              <a:rPr lang="zh-TW" altLang="en-US" b="1" dirty="0">
                <a:latin typeface="微軟正黑體" panose="020B0604030504040204" pitchFamily="34" charset="-120"/>
                <a:ea typeface="微軟正黑體" panose="020B0604030504040204" pitchFamily="34" charset="-120"/>
              </a:rPr>
              <a:t>長照十年</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PK</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2.0</a:t>
            </a:r>
            <a:endParaRPr lang="zh-TW" altLang="en-US" b="1" dirty="0">
              <a:latin typeface="微軟正黑體" panose="020B0604030504040204" pitchFamily="34" charset="-120"/>
              <a:ea typeface="微軟正黑體" panose="020B0604030504040204" pitchFamily="34" charset="-120"/>
            </a:endParaRPr>
          </a:p>
        </p:txBody>
      </p:sp>
      <p:sp>
        <p:nvSpPr>
          <p:cNvPr id="4" name="內容版面配置區 3"/>
          <p:cNvSpPr>
            <a:spLocks noGrp="1"/>
          </p:cNvSpPr>
          <p:nvPr>
            <p:ph sz="half" idx="2"/>
          </p:nvPr>
        </p:nvSpPr>
        <p:spPr>
          <a:xfrm>
            <a:off x="1115616" y="3140968"/>
            <a:ext cx="3251686" cy="1254125"/>
          </a:xfrm>
        </p:spPr>
        <p:txBody>
          <a:bodyPr>
            <a:normAutofit lnSpcReduction="10000"/>
          </a:bodyPr>
          <a:lstStyle/>
          <a:p>
            <a:pPr marL="0" indent="0">
              <a:buNone/>
            </a:pPr>
            <a:r>
              <a:rPr lang="en-US" altLang="zh-TW" sz="8000" dirty="0"/>
              <a:t>817</a:t>
            </a:r>
            <a:r>
              <a:rPr lang="zh-TW" altLang="en-US" sz="8000" dirty="0"/>
              <a:t>億</a:t>
            </a:r>
          </a:p>
        </p:txBody>
      </p:sp>
      <p:sp>
        <p:nvSpPr>
          <p:cNvPr id="6" name="內容版面配置區 5"/>
          <p:cNvSpPr>
            <a:spLocks noGrp="1"/>
          </p:cNvSpPr>
          <p:nvPr>
            <p:ph sz="quarter" idx="4"/>
          </p:nvPr>
        </p:nvSpPr>
        <p:spPr>
          <a:xfrm>
            <a:off x="4860032" y="3140967"/>
            <a:ext cx="4041775" cy="1254125"/>
          </a:xfrm>
        </p:spPr>
        <p:txBody>
          <a:bodyPr>
            <a:normAutofit lnSpcReduction="10000"/>
          </a:bodyPr>
          <a:lstStyle/>
          <a:p>
            <a:pPr marL="0" indent="0">
              <a:buNone/>
            </a:pPr>
            <a:r>
              <a:rPr lang="en-US" altLang="zh-TW" sz="8000" dirty="0"/>
              <a:t>4721</a:t>
            </a:r>
            <a:r>
              <a:rPr lang="zh-TW" altLang="en-US" sz="8000" dirty="0"/>
              <a:t>億</a:t>
            </a:r>
          </a:p>
        </p:txBody>
      </p:sp>
    </p:spTree>
    <p:extLst>
      <p:ext uri="{BB962C8B-B14F-4D97-AF65-F5344CB8AC3E}">
        <p14:creationId xmlns:p14="http://schemas.microsoft.com/office/powerpoint/2010/main" val="4141192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2229485" y="289732"/>
            <a:ext cx="4757445" cy="703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pPr algn="l"/>
            <a:r>
              <a:rPr lang="zh-TW" altLang="en-US"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歷年經費補助情形</a:t>
            </a:r>
          </a:p>
        </p:txBody>
      </p:sp>
      <p:grpSp>
        <p:nvGrpSpPr>
          <p:cNvPr id="4" name="Group 4"/>
          <p:cNvGrpSpPr>
            <a:grpSpLocks noChangeAspect="1"/>
          </p:cNvGrpSpPr>
          <p:nvPr/>
        </p:nvGrpSpPr>
        <p:grpSpPr bwMode="auto">
          <a:xfrm>
            <a:off x="147402" y="1340768"/>
            <a:ext cx="8761735" cy="4105275"/>
            <a:chOff x="68" y="1162"/>
            <a:chExt cx="5655" cy="2586"/>
          </a:xfrm>
        </p:grpSpPr>
        <p:sp>
          <p:nvSpPr>
            <p:cNvPr id="7" name="AutoShape 3"/>
            <p:cNvSpPr>
              <a:spLocks noChangeAspect="1" noChangeArrowheads="1" noTextEdit="1"/>
            </p:cNvSpPr>
            <p:nvPr/>
          </p:nvSpPr>
          <p:spPr bwMode="auto">
            <a:xfrm>
              <a:off x="68" y="11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endParaRPr lang="zh-TW" altLang="en-US">
                <a:solidFill>
                  <a:prstClr val="black"/>
                </a:solidFill>
                <a:latin typeface="微軟正黑體" panose="020B0604030504040204" pitchFamily="34" charset="-120"/>
                <a:ea typeface="微軟正黑體" panose="020B0604030504040204" pitchFamily="34" charset="-120"/>
              </a:endParaRPr>
            </a:p>
          </p:txBody>
        </p:sp>
        <p:grpSp>
          <p:nvGrpSpPr>
            <p:cNvPr id="8" name="Group 205"/>
            <p:cNvGrpSpPr>
              <a:grpSpLocks/>
            </p:cNvGrpSpPr>
            <p:nvPr/>
          </p:nvGrpSpPr>
          <p:grpSpPr bwMode="auto">
            <a:xfrm>
              <a:off x="68" y="1162"/>
              <a:ext cx="5649" cy="2582"/>
              <a:chOff x="68" y="1162"/>
              <a:chExt cx="5649" cy="2582"/>
            </a:xfrm>
          </p:grpSpPr>
          <p:sp>
            <p:nvSpPr>
              <p:cNvPr id="72" name="Rectangle 5"/>
              <p:cNvSpPr>
                <a:spLocks noChangeArrowheads="1"/>
              </p:cNvSpPr>
              <p:nvPr/>
            </p:nvSpPr>
            <p:spPr bwMode="auto">
              <a:xfrm>
                <a:off x="68" y="1301"/>
                <a:ext cx="5649" cy="14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3" name="Rectangle 6"/>
              <p:cNvSpPr>
                <a:spLocks noChangeArrowheads="1"/>
              </p:cNvSpPr>
              <p:nvPr/>
            </p:nvSpPr>
            <p:spPr bwMode="auto">
              <a:xfrm>
                <a:off x="669" y="2645"/>
                <a:ext cx="4592" cy="146"/>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4" name="Rectangle 7"/>
              <p:cNvSpPr>
                <a:spLocks noChangeArrowheads="1"/>
              </p:cNvSpPr>
              <p:nvPr/>
            </p:nvSpPr>
            <p:spPr bwMode="auto">
              <a:xfrm>
                <a:off x="669" y="3457"/>
                <a:ext cx="4592" cy="146"/>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5" name="Rectangle 8"/>
              <p:cNvSpPr>
                <a:spLocks noChangeArrowheads="1"/>
              </p:cNvSpPr>
              <p:nvPr/>
            </p:nvSpPr>
            <p:spPr bwMode="auto">
              <a:xfrm>
                <a:off x="68" y="3596"/>
                <a:ext cx="5649" cy="14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6" name="Rectangle 9"/>
              <p:cNvSpPr>
                <a:spLocks noChangeArrowheads="1"/>
              </p:cNvSpPr>
              <p:nvPr/>
            </p:nvSpPr>
            <p:spPr bwMode="auto">
              <a:xfrm>
                <a:off x="5274" y="1200"/>
                <a:ext cx="4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000">
                    <a:solidFill>
                      <a:srgbClr val="000000"/>
                    </a:solidFill>
                    <a:latin typeface="微軟正黑體" panose="020B0604030504040204" pitchFamily="34" charset="-120"/>
                    <a:ea typeface="微軟正黑體" panose="020B0604030504040204" pitchFamily="34" charset="-120"/>
                  </a:rPr>
                  <a:t>單位：億元</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77" name="Rectangle 10"/>
              <p:cNvSpPr>
                <a:spLocks noChangeArrowheads="1"/>
              </p:cNvSpPr>
              <p:nvPr/>
            </p:nvSpPr>
            <p:spPr bwMode="auto">
              <a:xfrm>
                <a:off x="1245" y="1333"/>
                <a:ext cx="2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97年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78" name="Rectangle 11"/>
              <p:cNvSpPr>
                <a:spLocks noChangeArrowheads="1"/>
              </p:cNvSpPr>
              <p:nvPr/>
            </p:nvSpPr>
            <p:spPr bwMode="auto">
              <a:xfrm>
                <a:off x="1700" y="1333"/>
                <a:ext cx="2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98年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79" name="Rectangle 12"/>
              <p:cNvSpPr>
                <a:spLocks noChangeArrowheads="1"/>
              </p:cNvSpPr>
              <p:nvPr/>
            </p:nvSpPr>
            <p:spPr bwMode="auto">
              <a:xfrm>
                <a:off x="2156" y="1333"/>
                <a:ext cx="2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99年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0" name="Rectangle 13"/>
              <p:cNvSpPr>
                <a:spLocks noChangeArrowheads="1"/>
              </p:cNvSpPr>
              <p:nvPr/>
            </p:nvSpPr>
            <p:spPr bwMode="auto">
              <a:xfrm>
                <a:off x="2579"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100年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1" name="Rectangle 14"/>
              <p:cNvSpPr>
                <a:spLocks noChangeArrowheads="1"/>
              </p:cNvSpPr>
              <p:nvPr/>
            </p:nvSpPr>
            <p:spPr bwMode="auto">
              <a:xfrm>
                <a:off x="3035"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101年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2" name="Rectangle 15"/>
              <p:cNvSpPr>
                <a:spLocks noChangeArrowheads="1"/>
              </p:cNvSpPr>
              <p:nvPr/>
            </p:nvSpPr>
            <p:spPr bwMode="auto">
              <a:xfrm>
                <a:off x="3490"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102年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3" name="Rectangle 16"/>
              <p:cNvSpPr>
                <a:spLocks noChangeArrowheads="1"/>
              </p:cNvSpPr>
              <p:nvPr/>
            </p:nvSpPr>
            <p:spPr bwMode="auto">
              <a:xfrm>
                <a:off x="3946"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103年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4" name="Rectangle 17"/>
              <p:cNvSpPr>
                <a:spLocks noChangeArrowheads="1"/>
              </p:cNvSpPr>
              <p:nvPr/>
            </p:nvSpPr>
            <p:spPr bwMode="auto">
              <a:xfrm>
                <a:off x="4401"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104年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5" name="Rectangle 18"/>
              <p:cNvSpPr>
                <a:spLocks noChangeArrowheads="1"/>
              </p:cNvSpPr>
              <p:nvPr/>
            </p:nvSpPr>
            <p:spPr bwMode="auto">
              <a:xfrm>
                <a:off x="4876" y="1333"/>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105年</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6" name="Rectangle 19"/>
              <p:cNvSpPr>
                <a:spLocks noChangeArrowheads="1"/>
              </p:cNvSpPr>
              <p:nvPr/>
            </p:nvSpPr>
            <p:spPr bwMode="auto">
              <a:xfrm>
                <a:off x="5375" y="1333"/>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總計</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7" name="Rectangle 20"/>
              <p:cNvSpPr>
                <a:spLocks noChangeArrowheads="1"/>
              </p:cNvSpPr>
              <p:nvPr/>
            </p:nvSpPr>
            <p:spPr bwMode="auto">
              <a:xfrm>
                <a:off x="795" y="1473"/>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預算</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8" name="Rectangle 21"/>
              <p:cNvSpPr>
                <a:spLocks noChangeArrowheads="1"/>
              </p:cNvSpPr>
              <p:nvPr/>
            </p:nvSpPr>
            <p:spPr bwMode="auto">
              <a:xfrm>
                <a:off x="1213"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25.35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89" name="Rectangle 22"/>
              <p:cNvSpPr>
                <a:spLocks noChangeArrowheads="1"/>
              </p:cNvSpPr>
              <p:nvPr/>
            </p:nvSpPr>
            <p:spPr bwMode="auto">
              <a:xfrm>
                <a:off x="1668"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26.11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0" name="Rectangle 23"/>
              <p:cNvSpPr>
                <a:spLocks noChangeArrowheads="1"/>
              </p:cNvSpPr>
              <p:nvPr/>
            </p:nvSpPr>
            <p:spPr bwMode="auto">
              <a:xfrm>
                <a:off x="2124"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18.04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1" name="Rectangle 24"/>
              <p:cNvSpPr>
                <a:spLocks noChangeArrowheads="1"/>
              </p:cNvSpPr>
              <p:nvPr/>
            </p:nvSpPr>
            <p:spPr bwMode="auto">
              <a:xfrm>
                <a:off x="2579"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19.13</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2" name="Rectangle 25"/>
              <p:cNvSpPr>
                <a:spLocks noChangeArrowheads="1"/>
              </p:cNvSpPr>
              <p:nvPr/>
            </p:nvSpPr>
            <p:spPr bwMode="auto">
              <a:xfrm>
                <a:off x="3035"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21.89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3" name="Rectangle 26"/>
              <p:cNvSpPr>
                <a:spLocks noChangeArrowheads="1"/>
              </p:cNvSpPr>
              <p:nvPr/>
            </p:nvSpPr>
            <p:spPr bwMode="auto">
              <a:xfrm>
                <a:off x="3490"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23.19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4" name="Rectangle 27"/>
              <p:cNvSpPr>
                <a:spLocks noChangeArrowheads="1"/>
              </p:cNvSpPr>
              <p:nvPr/>
            </p:nvSpPr>
            <p:spPr bwMode="auto">
              <a:xfrm>
                <a:off x="3946"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38.19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5" name="Rectangle 28"/>
              <p:cNvSpPr>
                <a:spLocks noChangeArrowheads="1"/>
              </p:cNvSpPr>
              <p:nvPr/>
            </p:nvSpPr>
            <p:spPr bwMode="auto">
              <a:xfrm>
                <a:off x="4401"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44.29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6" name="Rectangle 29"/>
              <p:cNvSpPr>
                <a:spLocks noChangeArrowheads="1"/>
              </p:cNvSpPr>
              <p:nvPr/>
            </p:nvSpPr>
            <p:spPr bwMode="auto">
              <a:xfrm>
                <a:off x="4869" y="1473"/>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45.27</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7" name="Rectangle 30"/>
              <p:cNvSpPr>
                <a:spLocks noChangeArrowheads="1"/>
              </p:cNvSpPr>
              <p:nvPr/>
            </p:nvSpPr>
            <p:spPr bwMode="auto">
              <a:xfrm>
                <a:off x="5312" y="1473"/>
                <a:ext cx="3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261.46</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8" name="Rectangle 31"/>
              <p:cNvSpPr>
                <a:spLocks noChangeArrowheads="1"/>
              </p:cNvSpPr>
              <p:nvPr/>
            </p:nvSpPr>
            <p:spPr bwMode="auto">
              <a:xfrm>
                <a:off x="694" y="1612"/>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第二預備</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99" name="Rectangle 32"/>
              <p:cNvSpPr>
                <a:spLocks noChangeArrowheads="1"/>
              </p:cNvSpPr>
              <p:nvPr/>
            </p:nvSpPr>
            <p:spPr bwMode="auto">
              <a:xfrm>
                <a:off x="846" y="1745"/>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金</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0" name="Rectangle 33"/>
              <p:cNvSpPr>
                <a:spLocks noChangeArrowheads="1"/>
              </p:cNvSpPr>
              <p:nvPr/>
            </p:nvSpPr>
            <p:spPr bwMode="auto">
              <a:xfrm>
                <a:off x="1327" y="1675"/>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1" name="Rectangle 34"/>
              <p:cNvSpPr>
                <a:spLocks noChangeArrowheads="1"/>
              </p:cNvSpPr>
              <p:nvPr/>
            </p:nvSpPr>
            <p:spPr bwMode="auto">
              <a:xfrm>
                <a:off x="1782" y="1675"/>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2" name="Rectangle 35"/>
              <p:cNvSpPr>
                <a:spLocks noChangeArrowheads="1"/>
              </p:cNvSpPr>
              <p:nvPr/>
            </p:nvSpPr>
            <p:spPr bwMode="auto">
              <a:xfrm>
                <a:off x="2162" y="1675"/>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0.78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3" name="Rectangle 36"/>
              <p:cNvSpPr>
                <a:spLocks noChangeArrowheads="1"/>
              </p:cNvSpPr>
              <p:nvPr/>
            </p:nvSpPr>
            <p:spPr bwMode="auto">
              <a:xfrm>
                <a:off x="2617" y="1675"/>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3.82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4" name="Rectangle 37"/>
              <p:cNvSpPr>
                <a:spLocks noChangeArrowheads="1"/>
              </p:cNvSpPr>
              <p:nvPr/>
            </p:nvSpPr>
            <p:spPr bwMode="auto">
              <a:xfrm>
                <a:off x="3098" y="1675"/>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5.4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5" name="Rectangle 38"/>
              <p:cNvSpPr>
                <a:spLocks noChangeArrowheads="1"/>
              </p:cNvSpPr>
              <p:nvPr/>
            </p:nvSpPr>
            <p:spPr bwMode="auto">
              <a:xfrm>
                <a:off x="3554" y="1675"/>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7.3</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6" name="Rectangle 39"/>
              <p:cNvSpPr>
                <a:spLocks noChangeArrowheads="1"/>
              </p:cNvSpPr>
              <p:nvPr/>
            </p:nvSpPr>
            <p:spPr bwMode="auto">
              <a:xfrm>
                <a:off x="4060" y="1675"/>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7" name="Rectangle 40"/>
              <p:cNvSpPr>
                <a:spLocks noChangeArrowheads="1"/>
              </p:cNvSpPr>
              <p:nvPr/>
            </p:nvSpPr>
            <p:spPr bwMode="auto">
              <a:xfrm>
                <a:off x="4515" y="1675"/>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8" name="Rectangle 41"/>
              <p:cNvSpPr>
                <a:spLocks noChangeArrowheads="1"/>
              </p:cNvSpPr>
              <p:nvPr/>
            </p:nvSpPr>
            <p:spPr bwMode="auto">
              <a:xfrm>
                <a:off x="4787" y="1675"/>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     -</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09" name="Rectangle 42"/>
              <p:cNvSpPr>
                <a:spLocks noChangeArrowheads="1"/>
              </p:cNvSpPr>
              <p:nvPr/>
            </p:nvSpPr>
            <p:spPr bwMode="auto">
              <a:xfrm>
                <a:off x="5369" y="1675"/>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17.3</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0" name="Rectangle 43"/>
              <p:cNvSpPr>
                <a:spLocks noChangeArrowheads="1"/>
              </p:cNvSpPr>
              <p:nvPr/>
            </p:nvSpPr>
            <p:spPr bwMode="auto">
              <a:xfrm>
                <a:off x="694" y="1878"/>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第一預備</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1" name="Rectangle 44"/>
              <p:cNvSpPr>
                <a:spLocks noChangeArrowheads="1"/>
              </p:cNvSpPr>
              <p:nvPr/>
            </p:nvSpPr>
            <p:spPr bwMode="auto">
              <a:xfrm>
                <a:off x="720" y="2011"/>
                <a:ext cx="3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金(原內</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2" name="Rectangle 45"/>
              <p:cNvSpPr>
                <a:spLocks noChangeArrowheads="1"/>
              </p:cNvSpPr>
              <p:nvPr/>
            </p:nvSpPr>
            <p:spPr bwMode="auto">
              <a:xfrm>
                <a:off x="745" y="2145"/>
                <a:ext cx="25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政部 )</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3" name="Rectangle 46"/>
              <p:cNvSpPr>
                <a:spLocks noChangeArrowheads="1"/>
              </p:cNvSpPr>
              <p:nvPr/>
            </p:nvSpPr>
            <p:spPr bwMode="auto">
              <a:xfrm>
                <a:off x="1327"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4" name="Rectangle 47"/>
              <p:cNvSpPr>
                <a:spLocks noChangeArrowheads="1"/>
              </p:cNvSpPr>
              <p:nvPr/>
            </p:nvSpPr>
            <p:spPr bwMode="auto">
              <a:xfrm>
                <a:off x="1782"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5" name="Rectangle 48"/>
              <p:cNvSpPr>
                <a:spLocks noChangeArrowheads="1"/>
              </p:cNvSpPr>
              <p:nvPr/>
            </p:nvSpPr>
            <p:spPr bwMode="auto">
              <a:xfrm>
                <a:off x="2162" y="2011"/>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0.22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6" name="Rectangle 49"/>
              <p:cNvSpPr>
                <a:spLocks noChangeArrowheads="1"/>
              </p:cNvSpPr>
              <p:nvPr/>
            </p:nvSpPr>
            <p:spPr bwMode="auto">
              <a:xfrm>
                <a:off x="2617" y="2011"/>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0.18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7" name="Rectangle 50"/>
              <p:cNvSpPr>
                <a:spLocks noChangeArrowheads="1"/>
              </p:cNvSpPr>
              <p:nvPr/>
            </p:nvSpPr>
            <p:spPr bwMode="auto">
              <a:xfrm>
                <a:off x="3149"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8" name="Rectangle 51"/>
              <p:cNvSpPr>
                <a:spLocks noChangeArrowheads="1"/>
              </p:cNvSpPr>
              <p:nvPr/>
            </p:nvSpPr>
            <p:spPr bwMode="auto">
              <a:xfrm>
                <a:off x="3604"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19" name="Rectangle 52"/>
              <p:cNvSpPr>
                <a:spLocks noChangeArrowheads="1"/>
              </p:cNvSpPr>
              <p:nvPr/>
            </p:nvSpPr>
            <p:spPr bwMode="auto">
              <a:xfrm>
                <a:off x="4060"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0" name="Rectangle 53"/>
              <p:cNvSpPr>
                <a:spLocks noChangeArrowheads="1"/>
              </p:cNvSpPr>
              <p:nvPr/>
            </p:nvSpPr>
            <p:spPr bwMode="auto">
              <a:xfrm>
                <a:off x="4515" y="20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1" name="Rectangle 54"/>
              <p:cNvSpPr>
                <a:spLocks noChangeArrowheads="1"/>
              </p:cNvSpPr>
              <p:nvPr/>
            </p:nvSpPr>
            <p:spPr bwMode="auto">
              <a:xfrm>
                <a:off x="4787" y="2011"/>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     -</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2" name="Rectangle 55"/>
              <p:cNvSpPr>
                <a:spLocks noChangeArrowheads="1"/>
              </p:cNvSpPr>
              <p:nvPr/>
            </p:nvSpPr>
            <p:spPr bwMode="auto">
              <a:xfrm>
                <a:off x="5401" y="2011"/>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0.4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3" name="Rectangle 56"/>
              <p:cNvSpPr>
                <a:spLocks noChangeArrowheads="1"/>
              </p:cNvSpPr>
              <p:nvPr/>
            </p:nvSpPr>
            <p:spPr bwMode="auto">
              <a:xfrm>
                <a:off x="694" y="2278"/>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其他社會</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4" name="Rectangle 57"/>
              <p:cNvSpPr>
                <a:spLocks noChangeArrowheads="1"/>
              </p:cNvSpPr>
              <p:nvPr/>
            </p:nvSpPr>
            <p:spPr bwMode="auto">
              <a:xfrm>
                <a:off x="694" y="2411"/>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福利補助</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5" name="Rectangle 58"/>
              <p:cNvSpPr>
                <a:spLocks noChangeArrowheads="1"/>
              </p:cNvSpPr>
              <p:nvPr/>
            </p:nvSpPr>
            <p:spPr bwMode="auto">
              <a:xfrm>
                <a:off x="795" y="2544"/>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200" dirty="0">
                    <a:solidFill>
                      <a:srgbClr val="000000"/>
                    </a:solidFill>
                    <a:latin typeface="微軟正黑體" panose="020B0604030504040204" pitchFamily="34" charset="-120"/>
                    <a:ea typeface="微軟正黑體" panose="020B0604030504040204" pitchFamily="34" charset="-120"/>
                  </a:rPr>
                  <a:t>經</a:t>
                </a:r>
                <a:r>
                  <a:rPr lang="zh-TW" altLang="zh-TW" sz="1200" dirty="0">
                    <a:solidFill>
                      <a:srgbClr val="000000"/>
                    </a:solidFill>
                    <a:latin typeface="微軟正黑體" panose="020B0604030504040204" pitchFamily="34" charset="-120"/>
                    <a:ea typeface="微軟正黑體" panose="020B0604030504040204" pitchFamily="34" charset="-120"/>
                  </a:rPr>
                  <a:t>費</a:t>
                </a:r>
                <a:endParaRPr lang="zh-TW" altLang="zh-TW" dirty="0">
                  <a:solidFill>
                    <a:prstClr val="black"/>
                  </a:solidFill>
                  <a:latin typeface="微軟正黑體" panose="020B0604030504040204" pitchFamily="34" charset="-120"/>
                  <a:ea typeface="微軟正黑體" panose="020B0604030504040204" pitchFamily="34" charset="-120"/>
                </a:endParaRPr>
              </a:p>
            </p:txBody>
          </p:sp>
          <p:sp>
            <p:nvSpPr>
              <p:cNvPr id="126" name="Rectangle 59"/>
              <p:cNvSpPr>
                <a:spLocks noChangeArrowheads="1"/>
              </p:cNvSpPr>
              <p:nvPr/>
            </p:nvSpPr>
            <p:spPr bwMode="auto">
              <a:xfrm>
                <a:off x="1327" y="24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7" name="Rectangle 60"/>
              <p:cNvSpPr>
                <a:spLocks noChangeArrowheads="1"/>
              </p:cNvSpPr>
              <p:nvPr/>
            </p:nvSpPr>
            <p:spPr bwMode="auto">
              <a:xfrm>
                <a:off x="1782" y="24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8" name="Rectangle 61"/>
              <p:cNvSpPr>
                <a:spLocks noChangeArrowheads="1"/>
              </p:cNvSpPr>
              <p:nvPr/>
            </p:nvSpPr>
            <p:spPr bwMode="auto">
              <a:xfrm>
                <a:off x="2162" y="2411"/>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0.59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29" name="Rectangle 62"/>
              <p:cNvSpPr>
                <a:spLocks noChangeArrowheads="1"/>
              </p:cNvSpPr>
              <p:nvPr/>
            </p:nvSpPr>
            <p:spPr bwMode="auto">
              <a:xfrm>
                <a:off x="2617" y="2411"/>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1.01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0" name="Rectangle 63"/>
              <p:cNvSpPr>
                <a:spLocks noChangeArrowheads="1"/>
              </p:cNvSpPr>
              <p:nvPr/>
            </p:nvSpPr>
            <p:spPr bwMode="auto">
              <a:xfrm>
                <a:off x="3073" y="2411"/>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0.35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1" name="Rectangle 64"/>
              <p:cNvSpPr>
                <a:spLocks noChangeArrowheads="1"/>
              </p:cNvSpPr>
              <p:nvPr/>
            </p:nvSpPr>
            <p:spPr bwMode="auto">
              <a:xfrm>
                <a:off x="3604" y="24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2" name="Rectangle 65"/>
              <p:cNvSpPr>
                <a:spLocks noChangeArrowheads="1"/>
              </p:cNvSpPr>
              <p:nvPr/>
            </p:nvSpPr>
            <p:spPr bwMode="auto">
              <a:xfrm>
                <a:off x="4060" y="24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3" name="Rectangle 66"/>
              <p:cNvSpPr>
                <a:spLocks noChangeArrowheads="1"/>
              </p:cNvSpPr>
              <p:nvPr/>
            </p:nvSpPr>
            <p:spPr bwMode="auto">
              <a:xfrm>
                <a:off x="4515" y="2411"/>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4" name="Rectangle 67"/>
              <p:cNvSpPr>
                <a:spLocks noChangeArrowheads="1"/>
              </p:cNvSpPr>
              <p:nvPr/>
            </p:nvSpPr>
            <p:spPr bwMode="auto">
              <a:xfrm>
                <a:off x="4787" y="2411"/>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     -</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5" name="Rectangle 68"/>
              <p:cNvSpPr>
                <a:spLocks noChangeArrowheads="1"/>
              </p:cNvSpPr>
              <p:nvPr/>
            </p:nvSpPr>
            <p:spPr bwMode="auto">
              <a:xfrm>
                <a:off x="5369" y="2411"/>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1.95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6" name="Rectangle 69"/>
              <p:cNvSpPr>
                <a:spLocks noChangeArrowheads="1"/>
              </p:cNvSpPr>
              <p:nvPr/>
            </p:nvSpPr>
            <p:spPr bwMode="auto">
              <a:xfrm>
                <a:off x="739" y="2677"/>
                <a:ext cx="2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小　計</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7" name="Rectangle 70"/>
              <p:cNvSpPr>
                <a:spLocks noChangeArrowheads="1"/>
              </p:cNvSpPr>
              <p:nvPr/>
            </p:nvSpPr>
            <p:spPr bwMode="auto">
              <a:xfrm>
                <a:off x="1213"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25.35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8" name="Rectangle 71"/>
              <p:cNvSpPr>
                <a:spLocks noChangeArrowheads="1"/>
              </p:cNvSpPr>
              <p:nvPr/>
            </p:nvSpPr>
            <p:spPr bwMode="auto">
              <a:xfrm>
                <a:off x="1668"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26.11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39" name="Rectangle 72"/>
              <p:cNvSpPr>
                <a:spLocks noChangeArrowheads="1"/>
              </p:cNvSpPr>
              <p:nvPr/>
            </p:nvSpPr>
            <p:spPr bwMode="auto">
              <a:xfrm>
                <a:off x="2124"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19.63</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0" name="Rectangle 73"/>
              <p:cNvSpPr>
                <a:spLocks noChangeArrowheads="1"/>
              </p:cNvSpPr>
              <p:nvPr/>
            </p:nvSpPr>
            <p:spPr bwMode="auto">
              <a:xfrm>
                <a:off x="2579"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24.14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1" name="Rectangle 74"/>
              <p:cNvSpPr>
                <a:spLocks noChangeArrowheads="1"/>
              </p:cNvSpPr>
              <p:nvPr/>
            </p:nvSpPr>
            <p:spPr bwMode="auto">
              <a:xfrm>
                <a:off x="3035"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27.64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2" name="Rectangle 75"/>
              <p:cNvSpPr>
                <a:spLocks noChangeArrowheads="1"/>
              </p:cNvSpPr>
              <p:nvPr/>
            </p:nvSpPr>
            <p:spPr bwMode="auto">
              <a:xfrm>
                <a:off x="3490"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30.49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3" name="Rectangle 76"/>
              <p:cNvSpPr>
                <a:spLocks noChangeArrowheads="1"/>
              </p:cNvSpPr>
              <p:nvPr/>
            </p:nvSpPr>
            <p:spPr bwMode="auto">
              <a:xfrm>
                <a:off x="3946"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38.19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4" name="Rectangle 77"/>
              <p:cNvSpPr>
                <a:spLocks noChangeArrowheads="1"/>
              </p:cNvSpPr>
              <p:nvPr/>
            </p:nvSpPr>
            <p:spPr bwMode="auto">
              <a:xfrm>
                <a:off x="4401" y="267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44.29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5" name="Rectangle 78"/>
              <p:cNvSpPr>
                <a:spLocks noChangeArrowheads="1"/>
              </p:cNvSpPr>
              <p:nvPr/>
            </p:nvSpPr>
            <p:spPr bwMode="auto">
              <a:xfrm>
                <a:off x="4844" y="2677"/>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 45.27</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6" name="Rectangle 79"/>
              <p:cNvSpPr>
                <a:spLocks noChangeArrowheads="1"/>
              </p:cNvSpPr>
              <p:nvPr/>
            </p:nvSpPr>
            <p:spPr bwMode="auto">
              <a:xfrm>
                <a:off x="5312" y="2677"/>
                <a:ext cx="3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281.11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7" name="Rectangle 80"/>
              <p:cNvSpPr>
                <a:spLocks noChangeArrowheads="1"/>
              </p:cNvSpPr>
              <p:nvPr/>
            </p:nvSpPr>
            <p:spPr bwMode="auto">
              <a:xfrm>
                <a:off x="795" y="2817"/>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預算</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8" name="Rectangle 81"/>
              <p:cNvSpPr>
                <a:spLocks noChangeArrowheads="1"/>
              </p:cNvSpPr>
              <p:nvPr/>
            </p:nvSpPr>
            <p:spPr bwMode="auto">
              <a:xfrm>
                <a:off x="1270" y="2817"/>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49" name="Rectangle 82"/>
              <p:cNvSpPr>
                <a:spLocks noChangeArrowheads="1"/>
              </p:cNvSpPr>
              <p:nvPr/>
            </p:nvSpPr>
            <p:spPr bwMode="auto">
              <a:xfrm>
                <a:off x="1694"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2.88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0" name="Rectangle 83"/>
              <p:cNvSpPr>
                <a:spLocks noChangeArrowheads="1"/>
              </p:cNvSpPr>
              <p:nvPr/>
            </p:nvSpPr>
            <p:spPr bwMode="auto">
              <a:xfrm>
                <a:off x="2149"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2.17</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1" name="Rectangle 84"/>
              <p:cNvSpPr>
                <a:spLocks noChangeArrowheads="1"/>
              </p:cNvSpPr>
              <p:nvPr/>
            </p:nvSpPr>
            <p:spPr bwMode="auto">
              <a:xfrm>
                <a:off x="2605"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2.32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2" name="Rectangle 85"/>
              <p:cNvSpPr>
                <a:spLocks noChangeArrowheads="1"/>
              </p:cNvSpPr>
              <p:nvPr/>
            </p:nvSpPr>
            <p:spPr bwMode="auto">
              <a:xfrm>
                <a:off x="3060"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2.68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3" name="Rectangle 86"/>
              <p:cNvSpPr>
                <a:spLocks noChangeArrowheads="1"/>
              </p:cNvSpPr>
              <p:nvPr/>
            </p:nvSpPr>
            <p:spPr bwMode="auto">
              <a:xfrm>
                <a:off x="3516"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3.11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4" name="Rectangle 87"/>
              <p:cNvSpPr>
                <a:spLocks noChangeArrowheads="1"/>
              </p:cNvSpPr>
              <p:nvPr/>
            </p:nvSpPr>
            <p:spPr bwMode="auto">
              <a:xfrm>
                <a:off x="3971"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3.42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5" name="Rectangle 88"/>
              <p:cNvSpPr>
                <a:spLocks noChangeArrowheads="1"/>
              </p:cNvSpPr>
              <p:nvPr/>
            </p:nvSpPr>
            <p:spPr bwMode="auto">
              <a:xfrm>
                <a:off x="4426"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3.81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6" name="Rectangle 89"/>
              <p:cNvSpPr>
                <a:spLocks noChangeArrowheads="1"/>
              </p:cNvSpPr>
              <p:nvPr/>
            </p:nvSpPr>
            <p:spPr bwMode="auto">
              <a:xfrm>
                <a:off x="4901" y="28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4.18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7" name="Rectangle 90"/>
              <p:cNvSpPr>
                <a:spLocks noChangeArrowheads="1"/>
              </p:cNvSpPr>
              <p:nvPr/>
            </p:nvSpPr>
            <p:spPr bwMode="auto">
              <a:xfrm>
                <a:off x="5344" y="2817"/>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27.67</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8" name="Rectangle 91"/>
              <p:cNvSpPr>
                <a:spLocks noChangeArrowheads="1"/>
              </p:cNvSpPr>
              <p:nvPr/>
            </p:nvSpPr>
            <p:spPr bwMode="auto">
              <a:xfrm>
                <a:off x="694" y="2956"/>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醫療發展</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59" name="Rectangle 92"/>
              <p:cNvSpPr>
                <a:spLocks noChangeArrowheads="1"/>
              </p:cNvSpPr>
              <p:nvPr/>
            </p:nvSpPr>
            <p:spPr bwMode="auto">
              <a:xfrm>
                <a:off x="795" y="3089"/>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基金</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0" name="Rectangle 93"/>
              <p:cNvSpPr>
                <a:spLocks noChangeArrowheads="1"/>
              </p:cNvSpPr>
              <p:nvPr/>
            </p:nvSpPr>
            <p:spPr bwMode="auto">
              <a:xfrm>
                <a:off x="1327" y="3019"/>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1" name="Rectangle 94"/>
              <p:cNvSpPr>
                <a:spLocks noChangeArrowheads="1"/>
              </p:cNvSpPr>
              <p:nvPr/>
            </p:nvSpPr>
            <p:spPr bwMode="auto">
              <a:xfrm>
                <a:off x="1782" y="3019"/>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2" name="Rectangle 95"/>
              <p:cNvSpPr>
                <a:spLocks noChangeArrowheads="1"/>
              </p:cNvSpPr>
              <p:nvPr/>
            </p:nvSpPr>
            <p:spPr bwMode="auto">
              <a:xfrm>
                <a:off x="2238" y="3019"/>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3" name="Rectangle 96"/>
              <p:cNvSpPr>
                <a:spLocks noChangeArrowheads="1"/>
              </p:cNvSpPr>
              <p:nvPr/>
            </p:nvSpPr>
            <p:spPr bwMode="auto">
              <a:xfrm>
                <a:off x="2617"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1.25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4" name="Rectangle 97"/>
              <p:cNvSpPr>
                <a:spLocks noChangeArrowheads="1"/>
              </p:cNvSpPr>
              <p:nvPr/>
            </p:nvSpPr>
            <p:spPr bwMode="auto">
              <a:xfrm>
                <a:off x="3073"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1.48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5" name="Rectangle 98"/>
              <p:cNvSpPr>
                <a:spLocks noChangeArrowheads="1"/>
              </p:cNvSpPr>
              <p:nvPr/>
            </p:nvSpPr>
            <p:spPr bwMode="auto">
              <a:xfrm>
                <a:off x="3528"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1.48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6" name="Rectangle 99"/>
              <p:cNvSpPr>
                <a:spLocks noChangeArrowheads="1"/>
              </p:cNvSpPr>
              <p:nvPr/>
            </p:nvSpPr>
            <p:spPr bwMode="auto">
              <a:xfrm>
                <a:off x="3984"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3.39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7" name="Rectangle 100"/>
              <p:cNvSpPr>
                <a:spLocks noChangeArrowheads="1"/>
              </p:cNvSpPr>
              <p:nvPr/>
            </p:nvSpPr>
            <p:spPr bwMode="auto">
              <a:xfrm>
                <a:off x="4439"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6.08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8" name="Rectangle 101"/>
              <p:cNvSpPr>
                <a:spLocks noChangeArrowheads="1"/>
              </p:cNvSpPr>
              <p:nvPr/>
            </p:nvSpPr>
            <p:spPr bwMode="auto">
              <a:xfrm>
                <a:off x="4914" y="3019"/>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4.31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69" name="Rectangle 102"/>
              <p:cNvSpPr>
                <a:spLocks noChangeArrowheads="1"/>
              </p:cNvSpPr>
              <p:nvPr/>
            </p:nvSpPr>
            <p:spPr bwMode="auto">
              <a:xfrm>
                <a:off x="5344" y="3019"/>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13.68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0" name="Rectangle 103"/>
              <p:cNvSpPr>
                <a:spLocks noChangeArrowheads="1"/>
              </p:cNvSpPr>
              <p:nvPr/>
            </p:nvSpPr>
            <p:spPr bwMode="auto">
              <a:xfrm>
                <a:off x="694" y="3222"/>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其他經費</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1" name="Rectangle 104"/>
              <p:cNvSpPr>
                <a:spLocks noChangeArrowheads="1"/>
              </p:cNvSpPr>
              <p:nvPr/>
            </p:nvSpPr>
            <p:spPr bwMode="auto">
              <a:xfrm>
                <a:off x="795" y="3355"/>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流用</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2" name="Rectangle 105"/>
              <p:cNvSpPr>
                <a:spLocks noChangeArrowheads="1"/>
              </p:cNvSpPr>
              <p:nvPr/>
            </p:nvSpPr>
            <p:spPr bwMode="auto">
              <a:xfrm>
                <a:off x="1327" y="3286"/>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3" name="Rectangle 106"/>
              <p:cNvSpPr>
                <a:spLocks noChangeArrowheads="1"/>
              </p:cNvSpPr>
              <p:nvPr/>
            </p:nvSpPr>
            <p:spPr bwMode="auto">
              <a:xfrm>
                <a:off x="1782" y="3286"/>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4" name="Rectangle 107"/>
              <p:cNvSpPr>
                <a:spLocks noChangeArrowheads="1"/>
              </p:cNvSpPr>
              <p:nvPr/>
            </p:nvSpPr>
            <p:spPr bwMode="auto">
              <a:xfrm>
                <a:off x="2187" y="3286"/>
                <a:ext cx="1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0.3</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5" name="Rectangle 108"/>
              <p:cNvSpPr>
                <a:spLocks noChangeArrowheads="1"/>
              </p:cNvSpPr>
              <p:nvPr/>
            </p:nvSpPr>
            <p:spPr bwMode="auto">
              <a:xfrm>
                <a:off x="2617" y="3286"/>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0.25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6" name="Rectangle 109"/>
              <p:cNvSpPr>
                <a:spLocks noChangeArrowheads="1"/>
              </p:cNvSpPr>
              <p:nvPr/>
            </p:nvSpPr>
            <p:spPr bwMode="auto">
              <a:xfrm>
                <a:off x="3073" y="3286"/>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0.08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7" name="Rectangle 110"/>
              <p:cNvSpPr>
                <a:spLocks noChangeArrowheads="1"/>
              </p:cNvSpPr>
              <p:nvPr/>
            </p:nvSpPr>
            <p:spPr bwMode="auto">
              <a:xfrm>
                <a:off x="3528" y="3286"/>
                <a:ext cx="1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0.02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8" name="Rectangle 111"/>
              <p:cNvSpPr>
                <a:spLocks noChangeArrowheads="1"/>
              </p:cNvSpPr>
              <p:nvPr/>
            </p:nvSpPr>
            <p:spPr bwMode="auto">
              <a:xfrm>
                <a:off x="4060" y="3286"/>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79" name="Rectangle 112"/>
              <p:cNvSpPr>
                <a:spLocks noChangeArrowheads="1"/>
              </p:cNvSpPr>
              <p:nvPr/>
            </p:nvSpPr>
            <p:spPr bwMode="auto">
              <a:xfrm>
                <a:off x="4515" y="3286"/>
                <a:ext cx="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0" name="Rectangle 113"/>
              <p:cNvSpPr>
                <a:spLocks noChangeArrowheads="1"/>
              </p:cNvSpPr>
              <p:nvPr/>
            </p:nvSpPr>
            <p:spPr bwMode="auto">
              <a:xfrm>
                <a:off x="4787" y="3286"/>
                <a:ext cx="1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     -</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1" name="Rectangle 114"/>
              <p:cNvSpPr>
                <a:spLocks noChangeArrowheads="1"/>
              </p:cNvSpPr>
              <p:nvPr/>
            </p:nvSpPr>
            <p:spPr bwMode="auto">
              <a:xfrm>
                <a:off x="5369" y="3286"/>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0.65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2" name="Rectangle 115"/>
              <p:cNvSpPr>
                <a:spLocks noChangeArrowheads="1"/>
              </p:cNvSpPr>
              <p:nvPr/>
            </p:nvSpPr>
            <p:spPr bwMode="auto">
              <a:xfrm>
                <a:off x="739" y="3488"/>
                <a:ext cx="2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小　計</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3" name="Rectangle 116"/>
              <p:cNvSpPr>
                <a:spLocks noChangeArrowheads="1"/>
              </p:cNvSpPr>
              <p:nvPr/>
            </p:nvSpPr>
            <p:spPr bwMode="auto">
              <a:xfrm>
                <a:off x="1270" y="348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4" name="Rectangle 117"/>
              <p:cNvSpPr>
                <a:spLocks noChangeArrowheads="1"/>
              </p:cNvSpPr>
              <p:nvPr/>
            </p:nvSpPr>
            <p:spPr bwMode="auto">
              <a:xfrm>
                <a:off x="1694"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2.88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5" name="Rectangle 118"/>
              <p:cNvSpPr>
                <a:spLocks noChangeArrowheads="1"/>
              </p:cNvSpPr>
              <p:nvPr/>
            </p:nvSpPr>
            <p:spPr bwMode="auto">
              <a:xfrm>
                <a:off x="2149"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2.47</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6" name="Rectangle 119"/>
              <p:cNvSpPr>
                <a:spLocks noChangeArrowheads="1"/>
              </p:cNvSpPr>
              <p:nvPr/>
            </p:nvSpPr>
            <p:spPr bwMode="auto">
              <a:xfrm>
                <a:off x="2605"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3.82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7" name="Rectangle 120"/>
              <p:cNvSpPr>
                <a:spLocks noChangeArrowheads="1"/>
              </p:cNvSpPr>
              <p:nvPr/>
            </p:nvSpPr>
            <p:spPr bwMode="auto">
              <a:xfrm>
                <a:off x="3060"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4.24</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8" name="Rectangle 121"/>
              <p:cNvSpPr>
                <a:spLocks noChangeArrowheads="1"/>
              </p:cNvSpPr>
              <p:nvPr/>
            </p:nvSpPr>
            <p:spPr bwMode="auto">
              <a:xfrm>
                <a:off x="3516"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4.61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89" name="Rectangle 122"/>
              <p:cNvSpPr>
                <a:spLocks noChangeArrowheads="1"/>
              </p:cNvSpPr>
              <p:nvPr/>
            </p:nvSpPr>
            <p:spPr bwMode="auto">
              <a:xfrm>
                <a:off x="3971"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6.81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0" name="Rectangle 123"/>
              <p:cNvSpPr>
                <a:spLocks noChangeArrowheads="1"/>
              </p:cNvSpPr>
              <p:nvPr/>
            </p:nvSpPr>
            <p:spPr bwMode="auto">
              <a:xfrm>
                <a:off x="4426"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9.89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1" name="Rectangle 124"/>
              <p:cNvSpPr>
                <a:spLocks noChangeArrowheads="1"/>
              </p:cNvSpPr>
              <p:nvPr/>
            </p:nvSpPr>
            <p:spPr bwMode="auto">
              <a:xfrm>
                <a:off x="4901" y="348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8.49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2" name="Rectangle 125"/>
              <p:cNvSpPr>
                <a:spLocks noChangeArrowheads="1"/>
              </p:cNvSpPr>
              <p:nvPr/>
            </p:nvSpPr>
            <p:spPr bwMode="auto">
              <a:xfrm>
                <a:off x="5426" y="3488"/>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42</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3" name="Rectangle 126"/>
              <p:cNvSpPr>
                <a:spLocks noChangeArrowheads="1"/>
              </p:cNvSpPr>
              <p:nvPr/>
            </p:nvSpPr>
            <p:spPr bwMode="auto">
              <a:xfrm>
                <a:off x="1213" y="3628"/>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28.45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4" name="Rectangle 127"/>
              <p:cNvSpPr>
                <a:spLocks noChangeArrowheads="1"/>
              </p:cNvSpPr>
              <p:nvPr/>
            </p:nvSpPr>
            <p:spPr bwMode="auto">
              <a:xfrm>
                <a:off x="1668" y="3628"/>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28.99</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5" name="Rectangle 128"/>
              <p:cNvSpPr>
                <a:spLocks noChangeArrowheads="1"/>
              </p:cNvSpPr>
              <p:nvPr/>
            </p:nvSpPr>
            <p:spPr bwMode="auto">
              <a:xfrm>
                <a:off x="2149" y="362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22.1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6" name="Rectangle 129"/>
              <p:cNvSpPr>
                <a:spLocks noChangeArrowheads="1"/>
              </p:cNvSpPr>
              <p:nvPr/>
            </p:nvSpPr>
            <p:spPr bwMode="auto">
              <a:xfrm>
                <a:off x="2579" y="3628"/>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27.96</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7" name="Rectangle 130"/>
              <p:cNvSpPr>
                <a:spLocks noChangeArrowheads="1"/>
              </p:cNvSpPr>
              <p:nvPr/>
            </p:nvSpPr>
            <p:spPr bwMode="auto">
              <a:xfrm>
                <a:off x="3035" y="3628"/>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31.88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8" name="Rectangle 131"/>
              <p:cNvSpPr>
                <a:spLocks noChangeArrowheads="1"/>
              </p:cNvSpPr>
              <p:nvPr/>
            </p:nvSpPr>
            <p:spPr bwMode="auto">
              <a:xfrm>
                <a:off x="3516" y="3628"/>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35.1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199" name="Rectangle 132"/>
              <p:cNvSpPr>
                <a:spLocks noChangeArrowheads="1"/>
              </p:cNvSpPr>
              <p:nvPr/>
            </p:nvSpPr>
            <p:spPr bwMode="auto">
              <a:xfrm>
                <a:off x="4028" y="3628"/>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45</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0" name="Rectangle 133"/>
              <p:cNvSpPr>
                <a:spLocks noChangeArrowheads="1"/>
              </p:cNvSpPr>
              <p:nvPr/>
            </p:nvSpPr>
            <p:spPr bwMode="auto">
              <a:xfrm>
                <a:off x="4401" y="3628"/>
                <a:ext cx="2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54.18</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1" name="Rectangle 134"/>
              <p:cNvSpPr>
                <a:spLocks noChangeArrowheads="1"/>
              </p:cNvSpPr>
              <p:nvPr/>
            </p:nvSpPr>
            <p:spPr bwMode="auto">
              <a:xfrm>
                <a:off x="4844" y="3628"/>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 53.76</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2" name="Rectangle 135"/>
              <p:cNvSpPr>
                <a:spLocks noChangeArrowheads="1"/>
              </p:cNvSpPr>
              <p:nvPr/>
            </p:nvSpPr>
            <p:spPr bwMode="auto">
              <a:xfrm>
                <a:off x="5312" y="3628"/>
                <a:ext cx="3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323.11</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3" name="Rectangle 136"/>
              <p:cNvSpPr>
                <a:spLocks noChangeArrowheads="1"/>
              </p:cNvSpPr>
              <p:nvPr/>
            </p:nvSpPr>
            <p:spPr bwMode="auto">
              <a:xfrm>
                <a:off x="448" y="3628"/>
                <a:ext cx="2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a:solidFill>
                      <a:srgbClr val="000000"/>
                    </a:solidFill>
                    <a:latin typeface="微軟正黑體" panose="020B0604030504040204" pitchFamily="34" charset="-120"/>
                    <a:ea typeface="微軟正黑體" panose="020B0604030504040204" pitchFamily="34" charset="-120"/>
                  </a:rPr>
                  <a:t>總　計</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4" name="Rectangle 137"/>
              <p:cNvSpPr>
                <a:spLocks noChangeArrowheads="1"/>
              </p:cNvSpPr>
              <p:nvPr/>
            </p:nvSpPr>
            <p:spPr bwMode="auto">
              <a:xfrm>
                <a:off x="492" y="1333"/>
                <a:ext cx="1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200" b="1">
                    <a:solidFill>
                      <a:srgbClr val="000000"/>
                    </a:solidFill>
                    <a:latin typeface="微軟正黑體" panose="020B0604030504040204" pitchFamily="34" charset="-120"/>
                    <a:ea typeface="微軟正黑體" panose="020B0604030504040204" pitchFamily="34" charset="-120"/>
                  </a:rPr>
                  <a:t>單位</a:t>
                </a:r>
                <a:endParaRPr lang="zh-TW" altLang="zh-TW">
                  <a:solidFill>
                    <a:prstClr val="black"/>
                  </a:solidFill>
                  <a:latin typeface="微軟正黑體" panose="020B0604030504040204" pitchFamily="34" charset="-120"/>
                  <a:ea typeface="微軟正黑體" panose="020B0604030504040204" pitchFamily="34" charset="-120"/>
                </a:endParaRPr>
              </a:p>
            </p:txBody>
          </p:sp>
          <p:sp>
            <p:nvSpPr>
              <p:cNvPr id="205" name="Rectangle 138"/>
              <p:cNvSpPr>
                <a:spLocks noChangeArrowheads="1"/>
              </p:cNvSpPr>
              <p:nvPr/>
            </p:nvSpPr>
            <p:spPr bwMode="auto">
              <a:xfrm>
                <a:off x="261" y="1890"/>
                <a:ext cx="23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400" b="1" dirty="0">
                    <a:solidFill>
                      <a:srgbClr val="000000"/>
                    </a:solidFill>
                    <a:latin typeface="微軟正黑體" panose="020B0604030504040204" pitchFamily="34" charset="-120"/>
                    <a:ea typeface="微軟正黑體" panose="020B0604030504040204" pitchFamily="34" charset="-120"/>
                  </a:rPr>
                  <a:t>社</a:t>
                </a:r>
                <a:r>
                  <a:rPr lang="zh-TW" altLang="en-US" sz="1400" b="1" dirty="0">
                    <a:solidFill>
                      <a:srgbClr val="000000"/>
                    </a:solidFill>
                    <a:latin typeface="微軟正黑體" panose="020B0604030504040204" pitchFamily="34" charset="-120"/>
                    <a:ea typeface="微軟正黑體" panose="020B0604030504040204" pitchFamily="34" charset="-120"/>
                  </a:rPr>
                  <a:t>政</a:t>
                </a:r>
                <a:endParaRPr lang="en-US" altLang="zh-TW" sz="1400" b="1" dirty="0">
                  <a:solidFill>
                    <a:srgbClr val="000000"/>
                  </a:solidFill>
                  <a:latin typeface="微軟正黑體" panose="020B0604030504040204" pitchFamily="34" charset="-120"/>
                  <a:ea typeface="微軟正黑體" panose="020B0604030504040204" pitchFamily="34" charset="-120"/>
                </a:endParaRPr>
              </a:p>
              <a:p>
                <a:r>
                  <a:rPr lang="zh-TW" altLang="en-US" sz="1400" b="1" dirty="0">
                    <a:solidFill>
                      <a:srgbClr val="000000"/>
                    </a:solidFill>
                    <a:latin typeface="微軟正黑體" panose="020B0604030504040204" pitchFamily="34" charset="-120"/>
                    <a:ea typeface="微軟正黑體" panose="020B0604030504040204" pitchFamily="34" charset="-120"/>
                  </a:rPr>
                  <a:t>項目</a:t>
                </a:r>
                <a:endParaRPr lang="zh-TW" altLang="zh-TW" sz="1400" dirty="0">
                  <a:solidFill>
                    <a:prstClr val="black"/>
                  </a:solidFill>
                  <a:latin typeface="微軟正黑體" panose="020B0604030504040204" pitchFamily="34" charset="-120"/>
                  <a:ea typeface="微軟正黑體" panose="020B0604030504040204" pitchFamily="34" charset="-120"/>
                </a:endParaRPr>
              </a:p>
            </p:txBody>
          </p:sp>
          <p:sp>
            <p:nvSpPr>
              <p:cNvPr id="206" name="Rectangle 139"/>
              <p:cNvSpPr>
                <a:spLocks noChangeArrowheads="1"/>
              </p:cNvSpPr>
              <p:nvPr/>
            </p:nvSpPr>
            <p:spPr bwMode="auto">
              <a:xfrm>
                <a:off x="254" y="2951"/>
                <a:ext cx="23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400" b="1" dirty="0">
                    <a:solidFill>
                      <a:prstClr val="black"/>
                    </a:solidFill>
                    <a:latin typeface="微軟正黑體" panose="020B0604030504040204" pitchFamily="34" charset="-120"/>
                    <a:ea typeface="微軟正黑體" panose="020B0604030504040204" pitchFamily="34" charset="-120"/>
                  </a:rPr>
                  <a:t>衛政</a:t>
                </a:r>
                <a:endParaRPr lang="en-US" altLang="zh-TW" sz="1400" b="1" dirty="0">
                  <a:solidFill>
                    <a:prstClr val="black"/>
                  </a:solidFill>
                  <a:latin typeface="微軟正黑體" panose="020B0604030504040204" pitchFamily="34" charset="-120"/>
                  <a:ea typeface="微軟正黑體" panose="020B0604030504040204" pitchFamily="34" charset="-120"/>
                </a:endParaRPr>
              </a:p>
              <a:p>
                <a:r>
                  <a:rPr lang="zh-TW" altLang="en-US" sz="1400" b="1" dirty="0">
                    <a:solidFill>
                      <a:prstClr val="black"/>
                    </a:solidFill>
                    <a:latin typeface="微軟正黑體" panose="020B0604030504040204" pitchFamily="34" charset="-120"/>
                    <a:ea typeface="微軟正黑體" panose="020B0604030504040204" pitchFamily="34" charset="-120"/>
                  </a:rPr>
                  <a:t>項目</a:t>
                </a:r>
                <a:endParaRPr lang="zh-TW" altLang="zh-TW" sz="1400" b="1" dirty="0">
                  <a:solidFill>
                    <a:prstClr val="black"/>
                  </a:solidFill>
                  <a:latin typeface="微軟正黑體" panose="020B0604030504040204" pitchFamily="34" charset="-120"/>
                  <a:ea typeface="微軟正黑體" panose="020B0604030504040204" pitchFamily="34" charset="-120"/>
                </a:endParaRPr>
              </a:p>
            </p:txBody>
          </p:sp>
          <p:sp>
            <p:nvSpPr>
              <p:cNvPr id="207" name="Line 140"/>
              <p:cNvSpPr>
                <a:spLocks noChangeShapeType="1"/>
              </p:cNvSpPr>
              <p:nvPr/>
            </p:nvSpPr>
            <p:spPr bwMode="auto">
              <a:xfrm>
                <a:off x="68"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08" name="Rectangle 141"/>
              <p:cNvSpPr>
                <a:spLocks noChangeArrowheads="1"/>
              </p:cNvSpPr>
              <p:nvPr/>
            </p:nvSpPr>
            <p:spPr bwMode="auto">
              <a:xfrm>
                <a:off x="68"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09" name="Line 142"/>
              <p:cNvSpPr>
                <a:spLocks noChangeShapeType="1"/>
              </p:cNvSpPr>
              <p:nvPr/>
            </p:nvSpPr>
            <p:spPr bwMode="auto">
              <a:xfrm>
                <a:off x="1124"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0" name="Rectangle 143"/>
              <p:cNvSpPr>
                <a:spLocks noChangeArrowheads="1"/>
              </p:cNvSpPr>
              <p:nvPr/>
            </p:nvSpPr>
            <p:spPr bwMode="auto">
              <a:xfrm>
                <a:off x="1124" y="1162"/>
                <a:ext cx="7"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1" name="Line 144"/>
              <p:cNvSpPr>
                <a:spLocks noChangeShapeType="1"/>
              </p:cNvSpPr>
              <p:nvPr/>
            </p:nvSpPr>
            <p:spPr bwMode="auto">
              <a:xfrm>
                <a:off x="1580"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2" name="Rectangle 145"/>
              <p:cNvSpPr>
                <a:spLocks noChangeArrowheads="1"/>
              </p:cNvSpPr>
              <p:nvPr/>
            </p:nvSpPr>
            <p:spPr bwMode="auto">
              <a:xfrm>
                <a:off x="1580"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3" name="Line 146"/>
              <p:cNvSpPr>
                <a:spLocks noChangeShapeType="1"/>
              </p:cNvSpPr>
              <p:nvPr/>
            </p:nvSpPr>
            <p:spPr bwMode="auto">
              <a:xfrm>
                <a:off x="2035"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4" name="Rectangle 147"/>
              <p:cNvSpPr>
                <a:spLocks noChangeArrowheads="1"/>
              </p:cNvSpPr>
              <p:nvPr/>
            </p:nvSpPr>
            <p:spPr bwMode="auto">
              <a:xfrm>
                <a:off x="2035" y="1162"/>
                <a:ext cx="7"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5" name="Line 148"/>
              <p:cNvSpPr>
                <a:spLocks noChangeShapeType="1"/>
              </p:cNvSpPr>
              <p:nvPr/>
            </p:nvSpPr>
            <p:spPr bwMode="auto">
              <a:xfrm>
                <a:off x="2491"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6" name="Rectangle 149"/>
              <p:cNvSpPr>
                <a:spLocks noChangeArrowheads="1"/>
              </p:cNvSpPr>
              <p:nvPr/>
            </p:nvSpPr>
            <p:spPr bwMode="auto">
              <a:xfrm>
                <a:off x="2491"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7" name="Line 150"/>
              <p:cNvSpPr>
                <a:spLocks noChangeShapeType="1"/>
              </p:cNvSpPr>
              <p:nvPr/>
            </p:nvSpPr>
            <p:spPr bwMode="auto">
              <a:xfrm>
                <a:off x="2946"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8" name="Rectangle 151"/>
              <p:cNvSpPr>
                <a:spLocks noChangeArrowheads="1"/>
              </p:cNvSpPr>
              <p:nvPr/>
            </p:nvSpPr>
            <p:spPr bwMode="auto">
              <a:xfrm>
                <a:off x="2946" y="1162"/>
                <a:ext cx="7"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9" name="Line 152"/>
              <p:cNvSpPr>
                <a:spLocks noChangeShapeType="1"/>
              </p:cNvSpPr>
              <p:nvPr/>
            </p:nvSpPr>
            <p:spPr bwMode="auto">
              <a:xfrm>
                <a:off x="3402"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0" name="Rectangle 153"/>
              <p:cNvSpPr>
                <a:spLocks noChangeArrowheads="1"/>
              </p:cNvSpPr>
              <p:nvPr/>
            </p:nvSpPr>
            <p:spPr bwMode="auto">
              <a:xfrm>
                <a:off x="3402"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1" name="Line 154"/>
              <p:cNvSpPr>
                <a:spLocks noChangeShapeType="1"/>
              </p:cNvSpPr>
              <p:nvPr/>
            </p:nvSpPr>
            <p:spPr bwMode="auto">
              <a:xfrm>
                <a:off x="3857"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2" name="Rectangle 155"/>
              <p:cNvSpPr>
                <a:spLocks noChangeArrowheads="1"/>
              </p:cNvSpPr>
              <p:nvPr/>
            </p:nvSpPr>
            <p:spPr bwMode="auto">
              <a:xfrm>
                <a:off x="3857"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3" name="Line 156"/>
              <p:cNvSpPr>
                <a:spLocks noChangeShapeType="1"/>
              </p:cNvSpPr>
              <p:nvPr/>
            </p:nvSpPr>
            <p:spPr bwMode="auto">
              <a:xfrm>
                <a:off x="4313"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4" name="Rectangle 157"/>
              <p:cNvSpPr>
                <a:spLocks noChangeArrowheads="1"/>
              </p:cNvSpPr>
              <p:nvPr/>
            </p:nvSpPr>
            <p:spPr bwMode="auto">
              <a:xfrm>
                <a:off x="4313"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5" name="Line 158"/>
              <p:cNvSpPr>
                <a:spLocks noChangeShapeType="1"/>
              </p:cNvSpPr>
              <p:nvPr/>
            </p:nvSpPr>
            <p:spPr bwMode="auto">
              <a:xfrm>
                <a:off x="4768"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6" name="Rectangle 159"/>
              <p:cNvSpPr>
                <a:spLocks noChangeArrowheads="1"/>
              </p:cNvSpPr>
              <p:nvPr/>
            </p:nvSpPr>
            <p:spPr bwMode="auto">
              <a:xfrm>
                <a:off x="4768"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7" name="Line 160"/>
              <p:cNvSpPr>
                <a:spLocks noChangeShapeType="1"/>
              </p:cNvSpPr>
              <p:nvPr/>
            </p:nvSpPr>
            <p:spPr bwMode="auto">
              <a:xfrm>
                <a:off x="5255"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8" name="Rectangle 161"/>
              <p:cNvSpPr>
                <a:spLocks noChangeArrowheads="1"/>
              </p:cNvSpPr>
              <p:nvPr/>
            </p:nvSpPr>
            <p:spPr bwMode="auto">
              <a:xfrm>
                <a:off x="5255"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9" name="Line 162"/>
              <p:cNvSpPr>
                <a:spLocks noChangeShapeType="1"/>
              </p:cNvSpPr>
              <p:nvPr/>
            </p:nvSpPr>
            <p:spPr bwMode="auto">
              <a:xfrm>
                <a:off x="74" y="1301"/>
                <a:ext cx="564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0" name="Rectangle 163"/>
              <p:cNvSpPr>
                <a:spLocks noChangeArrowheads="1"/>
              </p:cNvSpPr>
              <p:nvPr/>
            </p:nvSpPr>
            <p:spPr bwMode="auto">
              <a:xfrm>
                <a:off x="74" y="1301"/>
                <a:ext cx="564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1" name="Line 164"/>
              <p:cNvSpPr>
                <a:spLocks noChangeShapeType="1"/>
              </p:cNvSpPr>
              <p:nvPr/>
            </p:nvSpPr>
            <p:spPr bwMode="auto">
              <a:xfrm>
                <a:off x="5711"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2" name="Rectangle 165"/>
              <p:cNvSpPr>
                <a:spLocks noChangeArrowheads="1"/>
              </p:cNvSpPr>
              <p:nvPr/>
            </p:nvSpPr>
            <p:spPr bwMode="auto">
              <a:xfrm>
                <a:off x="5711"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3" name="Line 166"/>
              <p:cNvSpPr>
                <a:spLocks noChangeShapeType="1"/>
              </p:cNvSpPr>
              <p:nvPr/>
            </p:nvSpPr>
            <p:spPr bwMode="auto">
              <a:xfrm>
                <a:off x="669" y="1162"/>
                <a:ext cx="0" cy="13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4" name="Rectangle 167"/>
              <p:cNvSpPr>
                <a:spLocks noChangeArrowheads="1"/>
              </p:cNvSpPr>
              <p:nvPr/>
            </p:nvSpPr>
            <p:spPr bwMode="auto">
              <a:xfrm>
                <a:off x="669" y="1162"/>
                <a:ext cx="6" cy="13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5" name="Line 168"/>
              <p:cNvSpPr>
                <a:spLocks noChangeShapeType="1"/>
              </p:cNvSpPr>
              <p:nvPr/>
            </p:nvSpPr>
            <p:spPr bwMode="auto">
              <a:xfrm>
                <a:off x="74" y="1441"/>
                <a:ext cx="564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6" name="Rectangle 169"/>
              <p:cNvSpPr>
                <a:spLocks noChangeArrowheads="1"/>
              </p:cNvSpPr>
              <p:nvPr/>
            </p:nvSpPr>
            <p:spPr bwMode="auto">
              <a:xfrm>
                <a:off x="74" y="1441"/>
                <a:ext cx="564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7" name="Line 170"/>
              <p:cNvSpPr>
                <a:spLocks noChangeShapeType="1"/>
              </p:cNvSpPr>
              <p:nvPr/>
            </p:nvSpPr>
            <p:spPr bwMode="auto">
              <a:xfrm>
                <a:off x="675" y="1580"/>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8" name="Rectangle 171"/>
              <p:cNvSpPr>
                <a:spLocks noChangeArrowheads="1"/>
              </p:cNvSpPr>
              <p:nvPr/>
            </p:nvSpPr>
            <p:spPr bwMode="auto">
              <a:xfrm>
                <a:off x="675" y="1580"/>
                <a:ext cx="50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9" name="Line 172"/>
              <p:cNvSpPr>
                <a:spLocks noChangeShapeType="1"/>
              </p:cNvSpPr>
              <p:nvPr/>
            </p:nvSpPr>
            <p:spPr bwMode="auto">
              <a:xfrm>
                <a:off x="675" y="1847"/>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0" name="Rectangle 173"/>
              <p:cNvSpPr>
                <a:spLocks noChangeArrowheads="1"/>
              </p:cNvSpPr>
              <p:nvPr/>
            </p:nvSpPr>
            <p:spPr bwMode="auto">
              <a:xfrm>
                <a:off x="675" y="1847"/>
                <a:ext cx="504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1" name="Line 174"/>
              <p:cNvSpPr>
                <a:spLocks noChangeShapeType="1"/>
              </p:cNvSpPr>
              <p:nvPr/>
            </p:nvSpPr>
            <p:spPr bwMode="auto">
              <a:xfrm>
                <a:off x="675" y="2246"/>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2" name="Rectangle 175"/>
              <p:cNvSpPr>
                <a:spLocks noChangeArrowheads="1"/>
              </p:cNvSpPr>
              <p:nvPr/>
            </p:nvSpPr>
            <p:spPr bwMode="auto">
              <a:xfrm>
                <a:off x="675" y="2246"/>
                <a:ext cx="504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3" name="Line 176"/>
              <p:cNvSpPr>
                <a:spLocks noChangeShapeType="1"/>
              </p:cNvSpPr>
              <p:nvPr/>
            </p:nvSpPr>
            <p:spPr bwMode="auto">
              <a:xfrm>
                <a:off x="675" y="2645"/>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4" name="Rectangle 177"/>
              <p:cNvSpPr>
                <a:spLocks noChangeArrowheads="1"/>
              </p:cNvSpPr>
              <p:nvPr/>
            </p:nvSpPr>
            <p:spPr bwMode="auto">
              <a:xfrm>
                <a:off x="675" y="2645"/>
                <a:ext cx="50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5" name="Line 178"/>
              <p:cNvSpPr>
                <a:spLocks noChangeShapeType="1"/>
              </p:cNvSpPr>
              <p:nvPr/>
            </p:nvSpPr>
            <p:spPr bwMode="auto">
              <a:xfrm>
                <a:off x="74" y="2785"/>
                <a:ext cx="564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6" name="Rectangle 179"/>
              <p:cNvSpPr>
                <a:spLocks noChangeArrowheads="1"/>
              </p:cNvSpPr>
              <p:nvPr/>
            </p:nvSpPr>
            <p:spPr bwMode="auto">
              <a:xfrm>
                <a:off x="74" y="2785"/>
                <a:ext cx="564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7" name="Line 180"/>
              <p:cNvSpPr>
                <a:spLocks noChangeShapeType="1"/>
              </p:cNvSpPr>
              <p:nvPr/>
            </p:nvSpPr>
            <p:spPr bwMode="auto">
              <a:xfrm>
                <a:off x="675" y="2924"/>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8" name="Rectangle 181"/>
              <p:cNvSpPr>
                <a:spLocks noChangeArrowheads="1"/>
              </p:cNvSpPr>
              <p:nvPr/>
            </p:nvSpPr>
            <p:spPr bwMode="auto">
              <a:xfrm>
                <a:off x="675" y="2924"/>
                <a:ext cx="50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9" name="Line 182"/>
              <p:cNvSpPr>
                <a:spLocks noChangeShapeType="1"/>
              </p:cNvSpPr>
              <p:nvPr/>
            </p:nvSpPr>
            <p:spPr bwMode="auto">
              <a:xfrm>
                <a:off x="675" y="3191"/>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0" name="Rectangle 183"/>
              <p:cNvSpPr>
                <a:spLocks noChangeArrowheads="1"/>
              </p:cNvSpPr>
              <p:nvPr/>
            </p:nvSpPr>
            <p:spPr bwMode="auto">
              <a:xfrm>
                <a:off x="675" y="3191"/>
                <a:ext cx="504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1" name="Line 184"/>
              <p:cNvSpPr>
                <a:spLocks noChangeShapeType="1"/>
              </p:cNvSpPr>
              <p:nvPr/>
            </p:nvSpPr>
            <p:spPr bwMode="auto">
              <a:xfrm>
                <a:off x="675" y="3457"/>
                <a:ext cx="50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2" name="Rectangle 185"/>
              <p:cNvSpPr>
                <a:spLocks noChangeArrowheads="1"/>
              </p:cNvSpPr>
              <p:nvPr/>
            </p:nvSpPr>
            <p:spPr bwMode="auto">
              <a:xfrm>
                <a:off x="675" y="3457"/>
                <a:ext cx="504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3" name="Line 186"/>
              <p:cNvSpPr>
                <a:spLocks noChangeShapeType="1"/>
              </p:cNvSpPr>
              <p:nvPr/>
            </p:nvSpPr>
            <p:spPr bwMode="auto">
              <a:xfrm>
                <a:off x="74" y="3596"/>
                <a:ext cx="564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4" name="Rectangle 187"/>
              <p:cNvSpPr>
                <a:spLocks noChangeArrowheads="1"/>
              </p:cNvSpPr>
              <p:nvPr/>
            </p:nvSpPr>
            <p:spPr bwMode="auto">
              <a:xfrm>
                <a:off x="74" y="3596"/>
                <a:ext cx="564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5" name="Line 188"/>
              <p:cNvSpPr>
                <a:spLocks noChangeShapeType="1"/>
              </p:cNvSpPr>
              <p:nvPr/>
            </p:nvSpPr>
            <p:spPr bwMode="auto">
              <a:xfrm>
                <a:off x="68" y="1301"/>
                <a:ext cx="0" cy="24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6" name="Rectangle 189"/>
              <p:cNvSpPr>
                <a:spLocks noChangeArrowheads="1"/>
              </p:cNvSpPr>
              <p:nvPr/>
            </p:nvSpPr>
            <p:spPr bwMode="auto">
              <a:xfrm>
                <a:off x="68" y="1301"/>
                <a:ext cx="6" cy="2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7" name="Line 190"/>
              <p:cNvSpPr>
                <a:spLocks noChangeShapeType="1"/>
              </p:cNvSpPr>
              <p:nvPr/>
            </p:nvSpPr>
            <p:spPr bwMode="auto">
              <a:xfrm>
                <a:off x="669" y="1447"/>
                <a:ext cx="0" cy="21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8" name="Rectangle 191"/>
              <p:cNvSpPr>
                <a:spLocks noChangeArrowheads="1"/>
              </p:cNvSpPr>
              <p:nvPr/>
            </p:nvSpPr>
            <p:spPr bwMode="auto">
              <a:xfrm>
                <a:off x="669" y="1447"/>
                <a:ext cx="6" cy="21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9" name="Line 192"/>
              <p:cNvSpPr>
                <a:spLocks noChangeShapeType="1"/>
              </p:cNvSpPr>
              <p:nvPr/>
            </p:nvSpPr>
            <p:spPr bwMode="auto">
              <a:xfrm>
                <a:off x="1124"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0" name="Rectangle 193"/>
              <p:cNvSpPr>
                <a:spLocks noChangeArrowheads="1"/>
              </p:cNvSpPr>
              <p:nvPr/>
            </p:nvSpPr>
            <p:spPr bwMode="auto">
              <a:xfrm>
                <a:off x="1124" y="1308"/>
                <a:ext cx="7"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1" name="Line 194"/>
              <p:cNvSpPr>
                <a:spLocks noChangeShapeType="1"/>
              </p:cNvSpPr>
              <p:nvPr/>
            </p:nvSpPr>
            <p:spPr bwMode="auto">
              <a:xfrm>
                <a:off x="1580"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2" name="Rectangle 195"/>
              <p:cNvSpPr>
                <a:spLocks noChangeArrowheads="1"/>
              </p:cNvSpPr>
              <p:nvPr/>
            </p:nvSpPr>
            <p:spPr bwMode="auto">
              <a:xfrm>
                <a:off x="1580"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3" name="Line 196"/>
              <p:cNvSpPr>
                <a:spLocks noChangeShapeType="1"/>
              </p:cNvSpPr>
              <p:nvPr/>
            </p:nvSpPr>
            <p:spPr bwMode="auto">
              <a:xfrm>
                <a:off x="2035"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4" name="Rectangle 197"/>
              <p:cNvSpPr>
                <a:spLocks noChangeArrowheads="1"/>
              </p:cNvSpPr>
              <p:nvPr/>
            </p:nvSpPr>
            <p:spPr bwMode="auto">
              <a:xfrm>
                <a:off x="2035" y="1308"/>
                <a:ext cx="7"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5" name="Line 198"/>
              <p:cNvSpPr>
                <a:spLocks noChangeShapeType="1"/>
              </p:cNvSpPr>
              <p:nvPr/>
            </p:nvSpPr>
            <p:spPr bwMode="auto">
              <a:xfrm>
                <a:off x="2491"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6" name="Rectangle 199"/>
              <p:cNvSpPr>
                <a:spLocks noChangeArrowheads="1"/>
              </p:cNvSpPr>
              <p:nvPr/>
            </p:nvSpPr>
            <p:spPr bwMode="auto">
              <a:xfrm>
                <a:off x="2491"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7" name="Line 200"/>
              <p:cNvSpPr>
                <a:spLocks noChangeShapeType="1"/>
              </p:cNvSpPr>
              <p:nvPr/>
            </p:nvSpPr>
            <p:spPr bwMode="auto">
              <a:xfrm>
                <a:off x="2946"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8" name="Rectangle 201"/>
              <p:cNvSpPr>
                <a:spLocks noChangeArrowheads="1"/>
              </p:cNvSpPr>
              <p:nvPr/>
            </p:nvSpPr>
            <p:spPr bwMode="auto">
              <a:xfrm>
                <a:off x="2946" y="1308"/>
                <a:ext cx="7"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9" name="Line 202"/>
              <p:cNvSpPr>
                <a:spLocks noChangeShapeType="1"/>
              </p:cNvSpPr>
              <p:nvPr/>
            </p:nvSpPr>
            <p:spPr bwMode="auto">
              <a:xfrm>
                <a:off x="3402"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70" name="Rectangle 203"/>
              <p:cNvSpPr>
                <a:spLocks noChangeArrowheads="1"/>
              </p:cNvSpPr>
              <p:nvPr/>
            </p:nvSpPr>
            <p:spPr bwMode="auto">
              <a:xfrm>
                <a:off x="3402"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71" name="Line 204"/>
              <p:cNvSpPr>
                <a:spLocks noChangeShapeType="1"/>
              </p:cNvSpPr>
              <p:nvPr/>
            </p:nvSpPr>
            <p:spPr bwMode="auto">
              <a:xfrm>
                <a:off x="3857"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grpSp>
        <p:sp>
          <p:nvSpPr>
            <p:cNvPr id="9" name="Rectangle 206"/>
            <p:cNvSpPr>
              <a:spLocks noChangeArrowheads="1"/>
            </p:cNvSpPr>
            <p:nvPr/>
          </p:nvSpPr>
          <p:spPr bwMode="auto">
            <a:xfrm>
              <a:off x="3857"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0" name="Line 207"/>
            <p:cNvSpPr>
              <a:spLocks noChangeShapeType="1"/>
            </p:cNvSpPr>
            <p:nvPr/>
          </p:nvSpPr>
          <p:spPr bwMode="auto">
            <a:xfrm>
              <a:off x="4313"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1" name="Rectangle 208"/>
            <p:cNvSpPr>
              <a:spLocks noChangeArrowheads="1"/>
            </p:cNvSpPr>
            <p:nvPr/>
          </p:nvSpPr>
          <p:spPr bwMode="auto">
            <a:xfrm>
              <a:off x="4313"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2" name="Line 209"/>
            <p:cNvSpPr>
              <a:spLocks noChangeShapeType="1"/>
            </p:cNvSpPr>
            <p:nvPr/>
          </p:nvSpPr>
          <p:spPr bwMode="auto">
            <a:xfrm>
              <a:off x="4768"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3" name="Rectangle 210"/>
            <p:cNvSpPr>
              <a:spLocks noChangeArrowheads="1"/>
            </p:cNvSpPr>
            <p:nvPr/>
          </p:nvSpPr>
          <p:spPr bwMode="auto">
            <a:xfrm>
              <a:off x="4768"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4" name="Line 211"/>
            <p:cNvSpPr>
              <a:spLocks noChangeShapeType="1"/>
            </p:cNvSpPr>
            <p:nvPr/>
          </p:nvSpPr>
          <p:spPr bwMode="auto">
            <a:xfrm>
              <a:off x="5255"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5" name="Rectangle 212"/>
            <p:cNvSpPr>
              <a:spLocks noChangeArrowheads="1"/>
            </p:cNvSpPr>
            <p:nvPr/>
          </p:nvSpPr>
          <p:spPr bwMode="auto">
            <a:xfrm>
              <a:off x="5255"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6" name="Line 213"/>
            <p:cNvSpPr>
              <a:spLocks noChangeShapeType="1"/>
            </p:cNvSpPr>
            <p:nvPr/>
          </p:nvSpPr>
          <p:spPr bwMode="auto">
            <a:xfrm>
              <a:off x="74" y="3736"/>
              <a:ext cx="564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7" name="Rectangle 214"/>
            <p:cNvSpPr>
              <a:spLocks noChangeArrowheads="1"/>
            </p:cNvSpPr>
            <p:nvPr/>
          </p:nvSpPr>
          <p:spPr bwMode="auto">
            <a:xfrm>
              <a:off x="74" y="3736"/>
              <a:ext cx="564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8" name="Line 215"/>
            <p:cNvSpPr>
              <a:spLocks noChangeShapeType="1"/>
            </p:cNvSpPr>
            <p:nvPr/>
          </p:nvSpPr>
          <p:spPr bwMode="auto">
            <a:xfrm>
              <a:off x="5711" y="1308"/>
              <a:ext cx="0" cy="24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19" name="Rectangle 216"/>
            <p:cNvSpPr>
              <a:spLocks noChangeArrowheads="1"/>
            </p:cNvSpPr>
            <p:nvPr/>
          </p:nvSpPr>
          <p:spPr bwMode="auto">
            <a:xfrm>
              <a:off x="5711" y="1308"/>
              <a:ext cx="6" cy="24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0" name="Line 217"/>
            <p:cNvSpPr>
              <a:spLocks noChangeShapeType="1"/>
            </p:cNvSpPr>
            <p:nvPr/>
          </p:nvSpPr>
          <p:spPr bwMode="auto">
            <a:xfrm>
              <a:off x="68"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1" name="Rectangle 218"/>
            <p:cNvSpPr>
              <a:spLocks noChangeArrowheads="1"/>
            </p:cNvSpPr>
            <p:nvPr/>
          </p:nvSpPr>
          <p:spPr bwMode="auto">
            <a:xfrm>
              <a:off x="68"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2" name="Line 219"/>
            <p:cNvSpPr>
              <a:spLocks noChangeShapeType="1"/>
            </p:cNvSpPr>
            <p:nvPr/>
          </p:nvSpPr>
          <p:spPr bwMode="auto">
            <a:xfrm>
              <a:off x="669"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3" name="Rectangle 220"/>
            <p:cNvSpPr>
              <a:spLocks noChangeArrowheads="1"/>
            </p:cNvSpPr>
            <p:nvPr/>
          </p:nvSpPr>
          <p:spPr bwMode="auto">
            <a:xfrm>
              <a:off x="669"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4" name="Line 221"/>
            <p:cNvSpPr>
              <a:spLocks noChangeShapeType="1"/>
            </p:cNvSpPr>
            <p:nvPr/>
          </p:nvSpPr>
          <p:spPr bwMode="auto">
            <a:xfrm>
              <a:off x="1124"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5" name="Rectangle 222"/>
            <p:cNvSpPr>
              <a:spLocks noChangeArrowheads="1"/>
            </p:cNvSpPr>
            <p:nvPr/>
          </p:nvSpPr>
          <p:spPr bwMode="auto">
            <a:xfrm>
              <a:off x="1124" y="3742"/>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6" name="Line 223"/>
            <p:cNvSpPr>
              <a:spLocks noChangeShapeType="1"/>
            </p:cNvSpPr>
            <p:nvPr/>
          </p:nvSpPr>
          <p:spPr bwMode="auto">
            <a:xfrm>
              <a:off x="1580"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7" name="Rectangle 224"/>
            <p:cNvSpPr>
              <a:spLocks noChangeArrowheads="1"/>
            </p:cNvSpPr>
            <p:nvPr/>
          </p:nvSpPr>
          <p:spPr bwMode="auto">
            <a:xfrm>
              <a:off x="1580"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8" name="Line 225"/>
            <p:cNvSpPr>
              <a:spLocks noChangeShapeType="1"/>
            </p:cNvSpPr>
            <p:nvPr/>
          </p:nvSpPr>
          <p:spPr bwMode="auto">
            <a:xfrm>
              <a:off x="2035"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29" name="Rectangle 226"/>
            <p:cNvSpPr>
              <a:spLocks noChangeArrowheads="1"/>
            </p:cNvSpPr>
            <p:nvPr/>
          </p:nvSpPr>
          <p:spPr bwMode="auto">
            <a:xfrm>
              <a:off x="2035" y="3742"/>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0" name="Line 227"/>
            <p:cNvSpPr>
              <a:spLocks noChangeShapeType="1"/>
            </p:cNvSpPr>
            <p:nvPr/>
          </p:nvSpPr>
          <p:spPr bwMode="auto">
            <a:xfrm>
              <a:off x="2491"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1" name="Rectangle 228"/>
            <p:cNvSpPr>
              <a:spLocks noChangeArrowheads="1"/>
            </p:cNvSpPr>
            <p:nvPr/>
          </p:nvSpPr>
          <p:spPr bwMode="auto">
            <a:xfrm>
              <a:off x="2491"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2" name="Line 229"/>
            <p:cNvSpPr>
              <a:spLocks noChangeShapeType="1"/>
            </p:cNvSpPr>
            <p:nvPr/>
          </p:nvSpPr>
          <p:spPr bwMode="auto">
            <a:xfrm>
              <a:off x="2946"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3" name="Rectangle 230"/>
            <p:cNvSpPr>
              <a:spLocks noChangeArrowheads="1"/>
            </p:cNvSpPr>
            <p:nvPr/>
          </p:nvSpPr>
          <p:spPr bwMode="auto">
            <a:xfrm>
              <a:off x="2946" y="3742"/>
              <a:ext cx="7"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4" name="Line 231"/>
            <p:cNvSpPr>
              <a:spLocks noChangeShapeType="1"/>
            </p:cNvSpPr>
            <p:nvPr/>
          </p:nvSpPr>
          <p:spPr bwMode="auto">
            <a:xfrm>
              <a:off x="3402"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5" name="Rectangle 232"/>
            <p:cNvSpPr>
              <a:spLocks noChangeArrowheads="1"/>
            </p:cNvSpPr>
            <p:nvPr/>
          </p:nvSpPr>
          <p:spPr bwMode="auto">
            <a:xfrm>
              <a:off x="3402"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6" name="Line 233"/>
            <p:cNvSpPr>
              <a:spLocks noChangeShapeType="1"/>
            </p:cNvSpPr>
            <p:nvPr/>
          </p:nvSpPr>
          <p:spPr bwMode="auto">
            <a:xfrm>
              <a:off x="3857"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7" name="Rectangle 234"/>
            <p:cNvSpPr>
              <a:spLocks noChangeArrowheads="1"/>
            </p:cNvSpPr>
            <p:nvPr/>
          </p:nvSpPr>
          <p:spPr bwMode="auto">
            <a:xfrm>
              <a:off x="3857"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8" name="Line 235"/>
            <p:cNvSpPr>
              <a:spLocks noChangeShapeType="1"/>
            </p:cNvSpPr>
            <p:nvPr/>
          </p:nvSpPr>
          <p:spPr bwMode="auto">
            <a:xfrm>
              <a:off x="4313"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39" name="Rectangle 236"/>
            <p:cNvSpPr>
              <a:spLocks noChangeArrowheads="1"/>
            </p:cNvSpPr>
            <p:nvPr/>
          </p:nvSpPr>
          <p:spPr bwMode="auto">
            <a:xfrm>
              <a:off x="4313"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0" name="Line 237"/>
            <p:cNvSpPr>
              <a:spLocks noChangeShapeType="1"/>
            </p:cNvSpPr>
            <p:nvPr/>
          </p:nvSpPr>
          <p:spPr bwMode="auto">
            <a:xfrm>
              <a:off x="4768"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1" name="Rectangle 238"/>
            <p:cNvSpPr>
              <a:spLocks noChangeArrowheads="1"/>
            </p:cNvSpPr>
            <p:nvPr/>
          </p:nvSpPr>
          <p:spPr bwMode="auto">
            <a:xfrm>
              <a:off x="4768"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2" name="Line 239"/>
            <p:cNvSpPr>
              <a:spLocks noChangeShapeType="1"/>
            </p:cNvSpPr>
            <p:nvPr/>
          </p:nvSpPr>
          <p:spPr bwMode="auto">
            <a:xfrm>
              <a:off x="5255"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3" name="Rectangle 240"/>
            <p:cNvSpPr>
              <a:spLocks noChangeArrowheads="1"/>
            </p:cNvSpPr>
            <p:nvPr/>
          </p:nvSpPr>
          <p:spPr bwMode="auto">
            <a:xfrm>
              <a:off x="5255"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4" name="Line 241"/>
            <p:cNvSpPr>
              <a:spLocks noChangeShapeType="1"/>
            </p:cNvSpPr>
            <p:nvPr/>
          </p:nvSpPr>
          <p:spPr bwMode="auto">
            <a:xfrm>
              <a:off x="5711" y="37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5" name="Rectangle 242"/>
            <p:cNvSpPr>
              <a:spLocks noChangeArrowheads="1"/>
            </p:cNvSpPr>
            <p:nvPr/>
          </p:nvSpPr>
          <p:spPr bwMode="auto">
            <a:xfrm>
              <a:off x="5711" y="374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7" name="Rectangle 244"/>
            <p:cNvSpPr>
              <a:spLocks noChangeArrowheads="1"/>
            </p:cNvSpPr>
            <p:nvPr/>
          </p:nvSpPr>
          <p:spPr bwMode="auto">
            <a:xfrm>
              <a:off x="68" y="1162"/>
              <a:ext cx="565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8" name="Line 245"/>
            <p:cNvSpPr>
              <a:spLocks noChangeShapeType="1"/>
            </p:cNvSpPr>
            <p:nvPr/>
          </p:nvSpPr>
          <p:spPr bwMode="auto">
            <a:xfrm>
              <a:off x="5717" y="13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49" name="Rectangle 246"/>
            <p:cNvSpPr>
              <a:spLocks noChangeArrowheads="1"/>
            </p:cNvSpPr>
            <p:nvPr/>
          </p:nvSpPr>
          <p:spPr bwMode="auto">
            <a:xfrm>
              <a:off x="5717" y="1301"/>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0" name="Line 247"/>
            <p:cNvSpPr>
              <a:spLocks noChangeShapeType="1"/>
            </p:cNvSpPr>
            <p:nvPr/>
          </p:nvSpPr>
          <p:spPr bwMode="auto">
            <a:xfrm>
              <a:off x="5717" y="14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1" name="Rectangle 248"/>
            <p:cNvSpPr>
              <a:spLocks noChangeArrowheads="1"/>
            </p:cNvSpPr>
            <p:nvPr/>
          </p:nvSpPr>
          <p:spPr bwMode="auto">
            <a:xfrm>
              <a:off x="5717" y="14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2" name="Line 249"/>
            <p:cNvSpPr>
              <a:spLocks noChangeShapeType="1"/>
            </p:cNvSpPr>
            <p:nvPr/>
          </p:nvSpPr>
          <p:spPr bwMode="auto">
            <a:xfrm>
              <a:off x="5717" y="15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3" name="Rectangle 250"/>
            <p:cNvSpPr>
              <a:spLocks noChangeArrowheads="1"/>
            </p:cNvSpPr>
            <p:nvPr/>
          </p:nvSpPr>
          <p:spPr bwMode="auto">
            <a:xfrm>
              <a:off x="5717" y="1580"/>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4" name="Line 251"/>
            <p:cNvSpPr>
              <a:spLocks noChangeShapeType="1"/>
            </p:cNvSpPr>
            <p:nvPr/>
          </p:nvSpPr>
          <p:spPr bwMode="auto">
            <a:xfrm>
              <a:off x="5717" y="18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5" name="Rectangle 252"/>
            <p:cNvSpPr>
              <a:spLocks noChangeArrowheads="1"/>
            </p:cNvSpPr>
            <p:nvPr/>
          </p:nvSpPr>
          <p:spPr bwMode="auto">
            <a:xfrm>
              <a:off x="5717" y="184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6" name="Line 253"/>
            <p:cNvSpPr>
              <a:spLocks noChangeShapeType="1"/>
            </p:cNvSpPr>
            <p:nvPr/>
          </p:nvSpPr>
          <p:spPr bwMode="auto">
            <a:xfrm>
              <a:off x="5717" y="224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7" name="Rectangle 254"/>
            <p:cNvSpPr>
              <a:spLocks noChangeArrowheads="1"/>
            </p:cNvSpPr>
            <p:nvPr/>
          </p:nvSpPr>
          <p:spPr bwMode="auto">
            <a:xfrm>
              <a:off x="5717" y="224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8" name="Line 255"/>
            <p:cNvSpPr>
              <a:spLocks noChangeShapeType="1"/>
            </p:cNvSpPr>
            <p:nvPr/>
          </p:nvSpPr>
          <p:spPr bwMode="auto">
            <a:xfrm>
              <a:off x="5717" y="26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59" name="Rectangle 256"/>
            <p:cNvSpPr>
              <a:spLocks noChangeArrowheads="1"/>
            </p:cNvSpPr>
            <p:nvPr/>
          </p:nvSpPr>
          <p:spPr bwMode="auto">
            <a:xfrm>
              <a:off x="5717" y="264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0" name="Line 257"/>
            <p:cNvSpPr>
              <a:spLocks noChangeShapeType="1"/>
            </p:cNvSpPr>
            <p:nvPr/>
          </p:nvSpPr>
          <p:spPr bwMode="auto">
            <a:xfrm>
              <a:off x="5717" y="27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1" name="Rectangle 258"/>
            <p:cNvSpPr>
              <a:spLocks noChangeArrowheads="1"/>
            </p:cNvSpPr>
            <p:nvPr/>
          </p:nvSpPr>
          <p:spPr bwMode="auto">
            <a:xfrm>
              <a:off x="5717" y="278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2" name="Line 259"/>
            <p:cNvSpPr>
              <a:spLocks noChangeShapeType="1"/>
            </p:cNvSpPr>
            <p:nvPr/>
          </p:nvSpPr>
          <p:spPr bwMode="auto">
            <a:xfrm>
              <a:off x="5717" y="29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3" name="Rectangle 260"/>
            <p:cNvSpPr>
              <a:spLocks noChangeArrowheads="1"/>
            </p:cNvSpPr>
            <p:nvPr/>
          </p:nvSpPr>
          <p:spPr bwMode="auto">
            <a:xfrm>
              <a:off x="5717" y="292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4" name="Line 261"/>
            <p:cNvSpPr>
              <a:spLocks noChangeShapeType="1"/>
            </p:cNvSpPr>
            <p:nvPr/>
          </p:nvSpPr>
          <p:spPr bwMode="auto">
            <a:xfrm>
              <a:off x="5717" y="31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5" name="Rectangle 262"/>
            <p:cNvSpPr>
              <a:spLocks noChangeArrowheads="1"/>
            </p:cNvSpPr>
            <p:nvPr/>
          </p:nvSpPr>
          <p:spPr bwMode="auto">
            <a:xfrm>
              <a:off x="5717" y="319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6" name="Line 263"/>
            <p:cNvSpPr>
              <a:spLocks noChangeShapeType="1"/>
            </p:cNvSpPr>
            <p:nvPr/>
          </p:nvSpPr>
          <p:spPr bwMode="auto">
            <a:xfrm>
              <a:off x="5717" y="345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7" name="Rectangle 264"/>
            <p:cNvSpPr>
              <a:spLocks noChangeArrowheads="1"/>
            </p:cNvSpPr>
            <p:nvPr/>
          </p:nvSpPr>
          <p:spPr bwMode="auto">
            <a:xfrm>
              <a:off x="5717" y="345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8" name="Line 265"/>
            <p:cNvSpPr>
              <a:spLocks noChangeShapeType="1"/>
            </p:cNvSpPr>
            <p:nvPr/>
          </p:nvSpPr>
          <p:spPr bwMode="auto">
            <a:xfrm>
              <a:off x="5717" y="35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69" name="Rectangle 266"/>
            <p:cNvSpPr>
              <a:spLocks noChangeArrowheads="1"/>
            </p:cNvSpPr>
            <p:nvPr/>
          </p:nvSpPr>
          <p:spPr bwMode="auto">
            <a:xfrm>
              <a:off x="5717" y="3596"/>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0" name="Line 267"/>
            <p:cNvSpPr>
              <a:spLocks noChangeShapeType="1"/>
            </p:cNvSpPr>
            <p:nvPr/>
          </p:nvSpPr>
          <p:spPr bwMode="auto">
            <a:xfrm>
              <a:off x="5717" y="37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sp>
          <p:nvSpPr>
            <p:cNvPr id="71" name="Rectangle 268"/>
            <p:cNvSpPr>
              <a:spLocks noChangeArrowheads="1"/>
            </p:cNvSpPr>
            <p:nvPr/>
          </p:nvSpPr>
          <p:spPr bwMode="auto">
            <a:xfrm>
              <a:off x="5717" y="373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prstClr val="black"/>
                </a:solidFill>
                <a:latin typeface="微軟正黑體" panose="020B0604030504040204" pitchFamily="34" charset="-120"/>
                <a:ea typeface="微軟正黑體" panose="020B0604030504040204" pitchFamily="34" charset="-120"/>
              </a:endParaRPr>
            </a:p>
          </p:txBody>
        </p:sp>
      </p:grpSp>
      <p:sp>
        <p:nvSpPr>
          <p:cNvPr id="2" name="文字方塊 1"/>
          <p:cNvSpPr txBox="1"/>
          <p:nvPr/>
        </p:nvSpPr>
        <p:spPr>
          <a:xfrm>
            <a:off x="5163211" y="5579393"/>
            <a:ext cx="3731131" cy="369332"/>
          </a:xfrm>
          <a:prstGeom prst="rect">
            <a:avLst/>
          </a:prstGeom>
          <a:noFill/>
        </p:spPr>
        <p:txBody>
          <a:bodyPr wrap="square" rtlCol="0">
            <a:spAutoFit/>
          </a:bodyPr>
          <a:lstStyle/>
          <a:p>
            <a:r>
              <a:rPr lang="en-US" altLang="zh-TW" b="1" dirty="0">
                <a:solidFill>
                  <a:srgbClr val="FF0066"/>
                </a:solidFill>
              </a:rPr>
              <a:t>106</a:t>
            </a:r>
            <a:r>
              <a:rPr lang="zh-TW" altLang="en-US" b="1" dirty="0">
                <a:solidFill>
                  <a:srgbClr val="FF0066"/>
                </a:solidFill>
              </a:rPr>
              <a:t>年：合計達</a:t>
            </a:r>
            <a:r>
              <a:rPr lang="en-US" altLang="zh-TW" b="1" dirty="0">
                <a:solidFill>
                  <a:srgbClr val="FF0066"/>
                </a:solidFill>
              </a:rPr>
              <a:t>177</a:t>
            </a:r>
            <a:r>
              <a:rPr lang="zh-TW" altLang="en-US" b="1" dirty="0">
                <a:solidFill>
                  <a:srgbClr val="FF0066"/>
                </a:solidFill>
              </a:rPr>
              <a:t>億</a:t>
            </a:r>
            <a:r>
              <a:rPr lang="en-US" altLang="zh-TW" b="1" dirty="0">
                <a:solidFill>
                  <a:srgbClr val="FF0066"/>
                </a:solidFill>
              </a:rPr>
              <a:t>(</a:t>
            </a:r>
            <a:r>
              <a:rPr lang="zh-TW" altLang="en-US" b="1" dirty="0">
                <a:solidFill>
                  <a:srgbClr val="FF0066"/>
                </a:solidFill>
              </a:rPr>
              <a:t>增加三倍</a:t>
            </a:r>
            <a:r>
              <a:rPr lang="en-US" altLang="zh-TW" b="1" dirty="0">
                <a:solidFill>
                  <a:srgbClr val="FF0066"/>
                </a:solidFill>
              </a:rPr>
              <a:t>)</a:t>
            </a:r>
            <a:endParaRPr lang="zh-TW" altLang="en-US" b="1" dirty="0">
              <a:solidFill>
                <a:srgbClr val="FF0066"/>
              </a:solidFill>
            </a:endParaRPr>
          </a:p>
        </p:txBody>
      </p:sp>
    </p:spTree>
    <p:extLst>
      <p:ext uri="{BB962C8B-B14F-4D97-AF65-F5344CB8AC3E}">
        <p14:creationId xmlns:p14="http://schemas.microsoft.com/office/powerpoint/2010/main" val="751353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913" y="116632"/>
            <a:ext cx="8243887" cy="936104"/>
          </a:xfrm>
        </p:spPr>
        <p:txBody>
          <a:bodyPr/>
          <a:lstStyle/>
          <a:p>
            <a:r>
              <a:rPr lang="zh-TW" altLang="en-US" b="1" dirty="0">
                <a:latin typeface="微軟正黑體" panose="020B0604030504040204" pitchFamily="34" charset="-120"/>
                <a:ea typeface="微軟正黑體" panose="020B0604030504040204" pitchFamily="34" charset="-120"/>
              </a:rPr>
              <a:t>三種經費撥補方式的演進</a:t>
            </a:r>
          </a:p>
        </p:txBody>
      </p:sp>
      <p:sp>
        <p:nvSpPr>
          <p:cNvPr id="3" name="內容版面配置區 2"/>
          <p:cNvSpPr>
            <a:spLocks noGrp="1"/>
          </p:cNvSpPr>
          <p:nvPr>
            <p:ph idx="1"/>
          </p:nvPr>
        </p:nvSpPr>
        <p:spPr>
          <a:xfrm>
            <a:off x="492259" y="1700808"/>
            <a:ext cx="8229600" cy="4456113"/>
          </a:xfrm>
        </p:spPr>
        <p:txBody>
          <a:bodyPr>
            <a:noAutofit/>
          </a:bodyPr>
          <a:lstStyle/>
          <a:p>
            <a:pPr marL="0" indent="0">
              <a:buNone/>
            </a:pPr>
            <a:r>
              <a:rPr lang="zh-TW" altLang="en-US" sz="6600" dirty="0"/>
              <a:t>委託</a:t>
            </a:r>
            <a:r>
              <a:rPr lang="en-US" altLang="zh-TW" sz="2800" dirty="0"/>
              <a:t>(</a:t>
            </a:r>
            <a:r>
              <a:rPr lang="zh-TW" altLang="en-US" sz="2800" dirty="0"/>
              <a:t>政府採購</a:t>
            </a:r>
            <a:r>
              <a:rPr lang="en-US" altLang="zh-TW" sz="2800" dirty="0"/>
              <a:t>)</a:t>
            </a:r>
          </a:p>
          <a:p>
            <a:pPr marL="0" indent="0">
              <a:buNone/>
            </a:pPr>
            <a:r>
              <a:rPr lang="zh-TW" altLang="en-US" sz="6600" dirty="0"/>
              <a:t>補助</a:t>
            </a:r>
            <a:r>
              <a:rPr lang="en-US" altLang="zh-TW" sz="2800" dirty="0"/>
              <a:t>(</a:t>
            </a:r>
            <a:r>
              <a:rPr lang="zh-TW" altLang="en-US" sz="2800" dirty="0"/>
              <a:t>補助作業規定</a:t>
            </a:r>
            <a:r>
              <a:rPr lang="en-US" altLang="zh-TW" sz="2800" dirty="0"/>
              <a:t>)</a:t>
            </a:r>
          </a:p>
          <a:p>
            <a:pPr marL="0" indent="0">
              <a:buNone/>
            </a:pPr>
            <a:r>
              <a:rPr lang="zh-TW" altLang="en-US" sz="6600" b="1" dirty="0"/>
              <a:t>特約</a:t>
            </a:r>
            <a:r>
              <a:rPr lang="en-US" altLang="zh-TW" sz="2800" b="1" dirty="0"/>
              <a:t>(</a:t>
            </a:r>
            <a:r>
              <a:rPr lang="zh-TW" altLang="en-US" sz="2800" b="1" dirty="0"/>
              <a:t>行政程序法，長期照顧服務提供者特約簽訂及費用支付作業要點</a:t>
            </a:r>
            <a:r>
              <a:rPr lang="en-US" altLang="zh-TW" sz="2800" b="1" dirty="0"/>
              <a:t>)</a:t>
            </a:r>
            <a:endParaRPr lang="zh-TW" altLang="en-US" sz="2800" b="1" dirty="0"/>
          </a:p>
        </p:txBody>
      </p:sp>
      <p:cxnSp>
        <p:nvCxnSpPr>
          <p:cNvPr id="5" name="直線接點 4"/>
          <p:cNvCxnSpPr/>
          <p:nvPr/>
        </p:nvCxnSpPr>
        <p:spPr>
          <a:xfrm>
            <a:off x="539552" y="4149080"/>
            <a:ext cx="63367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28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群組 4"/>
          <p:cNvGrpSpPr/>
          <p:nvPr/>
        </p:nvGrpSpPr>
        <p:grpSpPr>
          <a:xfrm>
            <a:off x="267965" y="1245270"/>
            <a:ext cx="8624515" cy="5577284"/>
            <a:chOff x="267965" y="1245270"/>
            <a:chExt cx="8624515" cy="5577284"/>
          </a:xfrm>
        </p:grpSpPr>
        <p:pic>
          <p:nvPicPr>
            <p:cNvPr id="2560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 t="22934" r="3518" b="-204"/>
            <a:stretch/>
          </p:blipFill>
          <p:spPr bwMode="auto">
            <a:xfrm>
              <a:off x="267965" y="1493962"/>
              <a:ext cx="862451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67965" y="1245270"/>
              <a:ext cx="775643" cy="7786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grpSp>
      <p:sp>
        <p:nvSpPr>
          <p:cNvPr id="2" name="橢圓 1"/>
          <p:cNvSpPr/>
          <p:nvPr/>
        </p:nvSpPr>
        <p:spPr>
          <a:xfrm>
            <a:off x="5868144" y="3852258"/>
            <a:ext cx="1080120" cy="61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1"/>
          <p:cNvSpPr txBox="1">
            <a:spLocks/>
          </p:cNvSpPr>
          <p:nvPr/>
        </p:nvSpPr>
        <p:spPr>
          <a:xfrm>
            <a:off x="0" y="463228"/>
            <a:ext cx="8964488" cy="877540"/>
          </a:xfrm>
          <a:prstGeom prst="rect">
            <a:avLst/>
          </a:prstGeom>
        </p:spPr>
        <p:txBody>
          <a:bodyPr/>
          <a:lst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a:lstStyle>
          <a:p>
            <a:r>
              <a:rPr lang="zh-TW" altLang="en-US" sz="4000" b="1" kern="0" dirty="0">
                <a:latin typeface="微軟正黑體" panose="020B0604030504040204" pitchFamily="34" charset="-120"/>
                <a:ea typeface="微軟正黑體" panose="020B0604030504040204" pitchFamily="34" charset="-120"/>
              </a:rPr>
              <a:t>居家服務給付及支付試辦計畫服務流程</a:t>
            </a:r>
          </a:p>
        </p:txBody>
      </p:sp>
    </p:spTree>
    <p:extLst>
      <p:ext uri="{BB962C8B-B14F-4D97-AF65-F5344CB8AC3E}">
        <p14:creationId xmlns:p14="http://schemas.microsoft.com/office/powerpoint/2010/main" val="2723025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標題 1"/>
          <p:cNvSpPr txBox="1">
            <a:spLocks/>
          </p:cNvSpPr>
          <p:nvPr/>
        </p:nvSpPr>
        <p:spPr>
          <a:xfrm>
            <a:off x="0" y="463228"/>
            <a:ext cx="8964488" cy="877540"/>
          </a:xfrm>
          <a:prstGeom prst="rect">
            <a:avLst/>
          </a:prstGeom>
        </p:spPr>
        <p:txBody>
          <a:bodyPr/>
          <a:lst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a:lstStyle>
          <a:p>
            <a:r>
              <a:rPr lang="zh-TW" altLang="en-US" sz="4200" b="1" kern="0" dirty="0">
                <a:latin typeface="微軟正黑體" panose="020B0604030504040204" pitchFamily="34" charset="-120"/>
                <a:ea typeface="微軟正黑體" panose="020B0604030504040204" pitchFamily="34" charset="-120"/>
              </a:rPr>
              <a:t>給付額度、政府補助及民眾部分負擔</a:t>
            </a:r>
          </a:p>
        </p:txBody>
      </p:sp>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415" t="26164" r="5449" b="7803"/>
          <a:stretch/>
        </p:blipFill>
        <p:spPr bwMode="auto">
          <a:xfrm>
            <a:off x="151947" y="1484784"/>
            <a:ext cx="8660594" cy="48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350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1"/>
          <p:cNvSpPr>
            <a:spLocks noChangeArrowheads="1"/>
          </p:cNvSpPr>
          <p:nvPr/>
        </p:nvSpPr>
        <p:spPr bwMode="auto">
          <a:xfrm>
            <a:off x="7253288" y="1016918"/>
            <a:ext cx="1728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r">
              <a:lnSpc>
                <a:spcPts val="1800"/>
              </a:lnSpc>
              <a:spcBef>
                <a:spcPct val="0"/>
              </a:spcBef>
              <a:buSzPct val="110000"/>
              <a:buFontTx/>
              <a:buNone/>
            </a:pPr>
            <a:r>
              <a:rPr lang="en-US" altLang="zh-TW" sz="1800" dirty="0">
                <a:solidFill>
                  <a:srgbClr val="FF0066"/>
                </a:solidFill>
              </a:rPr>
              <a:t>(104</a:t>
            </a:r>
            <a:r>
              <a:rPr lang="zh-TW" altLang="en-US" sz="1800" dirty="0">
                <a:solidFill>
                  <a:srgbClr val="FF0066"/>
                </a:solidFill>
              </a:rPr>
              <a:t>年底</a:t>
            </a:r>
            <a:r>
              <a:rPr lang="en-US" altLang="zh-TW" sz="1800" dirty="0">
                <a:solidFill>
                  <a:srgbClr val="FF0066"/>
                </a:solidFill>
              </a:rPr>
              <a:t>)</a:t>
            </a:r>
          </a:p>
        </p:txBody>
      </p:sp>
      <p:sp>
        <p:nvSpPr>
          <p:cNvPr id="4101" name="Rectangle 2"/>
          <p:cNvSpPr>
            <a:spLocks noChangeArrowheads="1"/>
          </p:cNvSpPr>
          <p:nvPr/>
        </p:nvSpPr>
        <p:spPr bwMode="auto">
          <a:xfrm>
            <a:off x="72132" y="360015"/>
            <a:ext cx="8964364"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kumimoji="1" sz="3000" b="1">
                <a:solidFill>
                  <a:srgbClr val="0000FF"/>
                </a:solidFill>
                <a:latin typeface="標楷體" pitchFamily="65" charset="-120"/>
                <a:ea typeface="標楷體" pitchFamily="65" charset="-120"/>
              </a:defRPr>
            </a:lvl1pPr>
            <a:lvl2pPr marL="742950" indent="-285750" eaLnBrk="0" hangingPunct="0">
              <a:spcBef>
                <a:spcPct val="20000"/>
              </a:spcBef>
              <a:buChar char="–"/>
              <a:defRPr kumimoji="1" sz="26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defRPr/>
            </a:pPr>
            <a:r>
              <a:rPr lang="zh-TW" altLang="en-US"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現況</a:t>
            </a:r>
            <a:r>
              <a:rPr lang="en-US" altLang="zh-TW"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長照機構</a:t>
            </a:r>
            <a:r>
              <a:rPr lang="en-US" altLang="zh-TW"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住宿式</a:t>
            </a:r>
            <a:r>
              <a:rPr lang="en-US" altLang="zh-TW"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家數及床位</a:t>
            </a:r>
            <a:endParaRPr lang="zh-TW" altLang="en-US" sz="4400" baseline="-250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9" name="Group 75"/>
          <p:cNvGraphicFramePr>
            <a:graphicFrameLocks noGrp="1"/>
          </p:cNvGraphicFramePr>
          <p:nvPr>
            <p:extLst>
              <p:ext uri="{D42A27DB-BD31-4B8C-83A1-F6EECF244321}">
                <p14:modId xmlns:p14="http://schemas.microsoft.com/office/powerpoint/2010/main" val="1837400127"/>
              </p:ext>
            </p:extLst>
          </p:nvPr>
        </p:nvGraphicFramePr>
        <p:xfrm>
          <a:off x="262131" y="1494190"/>
          <a:ext cx="8686800" cy="4599106"/>
        </p:xfrm>
        <a:graphic>
          <a:graphicData uri="http://schemas.openxmlformats.org/drawingml/2006/table">
            <a:tbl>
              <a:tblPr/>
              <a:tblGrid>
                <a:gridCol w="1233785">
                  <a:extLst>
                    <a:ext uri="{9D8B030D-6E8A-4147-A177-3AD203B41FA5}">
                      <a16:colId xmlns:a16="http://schemas.microsoft.com/office/drawing/2014/main" val="20000"/>
                    </a:ext>
                  </a:extLst>
                </a:gridCol>
                <a:gridCol w="2047978">
                  <a:extLst>
                    <a:ext uri="{9D8B030D-6E8A-4147-A177-3AD203B41FA5}">
                      <a16:colId xmlns:a16="http://schemas.microsoft.com/office/drawing/2014/main" val="20001"/>
                    </a:ext>
                  </a:extLst>
                </a:gridCol>
                <a:gridCol w="1106406">
                  <a:extLst>
                    <a:ext uri="{9D8B030D-6E8A-4147-A177-3AD203B41FA5}">
                      <a16:colId xmlns:a16="http://schemas.microsoft.com/office/drawing/2014/main" val="20002"/>
                    </a:ext>
                  </a:extLst>
                </a:gridCol>
                <a:gridCol w="1525474">
                  <a:extLst>
                    <a:ext uri="{9D8B030D-6E8A-4147-A177-3AD203B41FA5}">
                      <a16:colId xmlns:a16="http://schemas.microsoft.com/office/drawing/2014/main" val="20003"/>
                    </a:ext>
                  </a:extLst>
                </a:gridCol>
                <a:gridCol w="1174663">
                  <a:extLst>
                    <a:ext uri="{9D8B030D-6E8A-4147-A177-3AD203B41FA5}">
                      <a16:colId xmlns:a16="http://schemas.microsoft.com/office/drawing/2014/main" val="20004"/>
                    </a:ext>
                  </a:extLst>
                </a:gridCol>
                <a:gridCol w="1598494">
                  <a:extLst>
                    <a:ext uri="{9D8B030D-6E8A-4147-A177-3AD203B41FA5}">
                      <a16:colId xmlns:a16="http://schemas.microsoft.com/office/drawing/2014/main" val="20005"/>
                    </a:ext>
                  </a:extLst>
                </a:gridCol>
              </a:tblGrid>
              <a:tr h="746150">
                <a:tc gridSpan="2">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機構類型</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家數</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床位數</a:t>
                      </a:r>
                      <a:endPar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endParaRPr>
                    </a:p>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（開放數）</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空床數</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空床率</a:t>
                      </a: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a:t>
                      </a:r>
                      <a:endPar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endParaRP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9162">
                <a:tc gridSpan="2">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總　計</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zh-TW" altLang="en-US"/>
                    </a:p>
                  </a:txBody>
                  <a:tcPr/>
                </a:tc>
                <a:tc>
                  <a:txBody>
                    <a:bodyPr/>
                    <a:lstStyle/>
                    <a:p>
                      <a:pPr algn="ctr" rtl="0" fontAlgn="ctr">
                        <a:lnSpc>
                          <a:spcPct val="100000"/>
                        </a:lnSpc>
                        <a:spcBef>
                          <a:spcPts val="0"/>
                        </a:spcBef>
                        <a:spcAft>
                          <a:spcPts val="0"/>
                        </a:spcAft>
                      </a:pPr>
                      <a:r>
                        <a:rPr lang="en-US" altLang="zh-TW" sz="2000" b="1" i="0" u="none" strike="noStrike" baseline="0" dirty="0">
                          <a:solidFill>
                            <a:srgbClr val="000000"/>
                          </a:solidFill>
                          <a:effectLst/>
                          <a:latin typeface="標楷體"/>
                          <a:ea typeface="新細明體" panose="02020500000000000000" pitchFamily="18" charset="-120"/>
                        </a:rPr>
                        <a:t>1,618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ctr" rtl="0" fontAlgn="ctr">
                        <a:lnSpc>
                          <a:spcPct val="100000"/>
                        </a:lnSpc>
                        <a:spcBef>
                          <a:spcPts val="0"/>
                        </a:spcBef>
                        <a:spcAft>
                          <a:spcPts val="0"/>
                        </a:spcAft>
                      </a:pPr>
                      <a:r>
                        <a:rPr lang="en-US" altLang="zh-TW" sz="2000" b="1" i="0" u="none" strike="noStrike" baseline="0">
                          <a:solidFill>
                            <a:srgbClr val="000000"/>
                          </a:solidFill>
                          <a:effectLst/>
                          <a:latin typeface="標楷體"/>
                          <a:ea typeface="新細明體" panose="02020500000000000000" pitchFamily="18" charset="-120"/>
                        </a:rPr>
                        <a:t>108,514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ctr" rtl="0" fontAlgn="ctr">
                        <a:lnSpc>
                          <a:spcPct val="100000"/>
                        </a:lnSpc>
                        <a:spcBef>
                          <a:spcPts val="0"/>
                        </a:spcBef>
                        <a:spcAft>
                          <a:spcPts val="0"/>
                        </a:spcAft>
                      </a:pPr>
                      <a:r>
                        <a:rPr lang="en-US" altLang="zh-TW" sz="2000" b="1" i="0" u="none" strike="noStrike" baseline="0" dirty="0">
                          <a:solidFill>
                            <a:srgbClr val="000000"/>
                          </a:solidFill>
                          <a:effectLst/>
                          <a:latin typeface="標楷體"/>
                          <a:ea typeface="新細明體" panose="02020500000000000000" pitchFamily="18" charset="-120"/>
                        </a:rPr>
                        <a:t>19,728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ctr" rtl="0" fontAlgn="ctr">
                        <a:lnSpc>
                          <a:spcPct val="100000"/>
                        </a:lnSpc>
                        <a:spcBef>
                          <a:spcPts val="0"/>
                        </a:spcBef>
                        <a:spcAft>
                          <a:spcPts val="0"/>
                        </a:spcAft>
                      </a:pPr>
                      <a:r>
                        <a:rPr lang="en-US" altLang="zh-TW" sz="2000" b="1" i="0" u="none" strike="noStrike" baseline="0" dirty="0">
                          <a:solidFill>
                            <a:schemeClr val="tx2"/>
                          </a:solidFill>
                          <a:effectLst/>
                          <a:latin typeface="標楷體"/>
                          <a:ea typeface="新細明體" panose="02020500000000000000" pitchFamily="18" charset="-120"/>
                        </a:rPr>
                        <a:t>18.18%</a:t>
                      </a:r>
                    </a:p>
                  </a:txBody>
                  <a:tcPr marL="7619" marR="7619" marT="7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449162">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老人福利機構</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安養</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1,066</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5,898</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13,042</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a:ln>
                            <a:noFill/>
                          </a:ln>
                          <a:solidFill>
                            <a:schemeClr val="tx1"/>
                          </a:solidFill>
                          <a:effectLst/>
                          <a:latin typeface="新細明體" panose="02020500000000000000" pitchFamily="18" charset="-120"/>
                          <a:ea typeface="新細明體" panose="02020500000000000000" pitchFamily="18" charset="-120"/>
                          <a:cs typeface="Arial" charset="0"/>
                        </a:rPr>
                        <a:t>22.4%</a:t>
                      </a:r>
                      <a:endPar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endParaRP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396211">
                <a:tc vMerge="1">
                  <a:txBody>
                    <a:bodyPr/>
                    <a:lstStyle/>
                    <a:p>
                      <a:endParaRPr lang="zh-TW" altLang="en-US"/>
                    </a:p>
                  </a:txBody>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養護</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51,448</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433657">
                <a:tc vMerge="1">
                  <a:txBody>
                    <a:bodyPr/>
                    <a:lstStyle/>
                    <a:p>
                      <a:endParaRPr lang="zh-TW" altLang="en-US"/>
                    </a:p>
                  </a:txBody>
                  <a:tcPr/>
                </a:tc>
                <a:tc>
                  <a:txBody>
                    <a:body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長期照護</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2,442</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504056">
                <a:tc rowSpan="2">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護理之家</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一般護理之家</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499</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37,032</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5,260</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14.2%</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5"/>
                  </a:ext>
                </a:extLst>
              </a:tr>
              <a:tr h="432048">
                <a:tc vMerge="1">
                  <a:txBody>
                    <a:bodyPr/>
                    <a:lstStyle/>
                    <a:p>
                      <a:endParaRPr lang="zh-TW" altLang="en-US"/>
                    </a:p>
                  </a:txBody>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精神護理之家</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37</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3,494</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389</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11.1%</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6"/>
                  </a:ext>
                </a:extLst>
              </a:tr>
              <a:tr h="360040">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榮民之家</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安養</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rowSpan="3">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16</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5,136</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818</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lvl1pPr eaLnBrk="0" hangingPunct="0">
                        <a:spcBef>
                          <a:spcPct val="20000"/>
                        </a:spcBef>
                        <a:buClr>
                          <a:schemeClr val="hlink"/>
                        </a:buClr>
                        <a:buSzPct val="110000"/>
                        <a:buFont typeface="Wingdings" pitchFamily="2" charset="2"/>
                        <a:defRPr kumimoji="1" sz="2800">
                          <a:solidFill>
                            <a:schemeClr val="tx1"/>
                          </a:solidFill>
                          <a:latin typeface="Tahoma" pitchFamily="34" charset="0"/>
                          <a:ea typeface="標楷體" pitchFamily="65" charset="-120"/>
                        </a:defRPr>
                      </a:lvl1pPr>
                      <a:lvl2pPr marL="742950" indent="-285750" eaLnBrk="0" hangingPunct="0">
                        <a:spcBef>
                          <a:spcPct val="20000"/>
                        </a:spcBef>
                        <a:buClr>
                          <a:schemeClr val="tx1"/>
                        </a:buClr>
                        <a:buSzPct val="60000"/>
                        <a:buFont typeface="Wingdings" pitchFamily="2" charset="2"/>
                        <a:defRPr kumimoji="1" sz="2400">
                          <a:solidFill>
                            <a:schemeClr val="tx1"/>
                          </a:solidFill>
                          <a:latin typeface="Tahoma" pitchFamily="34" charset="0"/>
                          <a:ea typeface="標楷體" pitchFamily="65" charset="-120"/>
                        </a:defRPr>
                      </a:lvl2pPr>
                      <a:lvl3pPr marL="1143000" indent="-228600" eaLnBrk="0" hangingPunct="0">
                        <a:spcBef>
                          <a:spcPct val="20000"/>
                        </a:spcBef>
                        <a:buClr>
                          <a:schemeClr val="hlink"/>
                        </a:buClr>
                        <a:buSzPct val="95000"/>
                        <a:buFont typeface="Wingdings" pitchFamily="2" charset="2"/>
                        <a:defRPr kumimoji="1" sz="2000">
                          <a:solidFill>
                            <a:schemeClr val="tx1"/>
                          </a:solidFill>
                          <a:latin typeface="Tahoma" pitchFamily="34" charset="0"/>
                          <a:ea typeface="標楷體" pitchFamily="65" charset="-120"/>
                        </a:defRPr>
                      </a:lvl3pPr>
                      <a:lvl4pPr marL="1600200" indent="-228600" eaLnBrk="0" hangingPunct="0">
                        <a:spcBef>
                          <a:spcPct val="20000"/>
                        </a:spcBef>
                        <a:buClr>
                          <a:schemeClr val="tx1"/>
                        </a:buClr>
                        <a:buSzPct val="65000"/>
                        <a:buFont typeface="Wingdings" pitchFamily="2" charset="2"/>
                        <a:defRPr kumimoji="1">
                          <a:solidFill>
                            <a:schemeClr val="tx1"/>
                          </a:solidFill>
                          <a:latin typeface="Tahoma" pitchFamily="34" charset="0"/>
                          <a:ea typeface="標楷體" pitchFamily="65" charset="-120"/>
                        </a:defRPr>
                      </a:lvl4pPr>
                      <a:lvl5pPr marL="2057400" indent="-228600" eaLnBrk="0" hangingPunct="0">
                        <a:spcBef>
                          <a:spcPct val="20000"/>
                        </a:spcBef>
                        <a:buClr>
                          <a:schemeClr val="hlink"/>
                        </a:buClr>
                        <a:buSzPct val="60000"/>
                        <a:buFont typeface="Wingdings" pitchFamily="2" charset="2"/>
                        <a:defRPr kumimoji="1">
                          <a:solidFill>
                            <a:schemeClr val="tx1"/>
                          </a:solidFill>
                          <a:latin typeface="Tahoma" pitchFamily="34" charset="0"/>
                          <a:ea typeface="標楷體" pitchFamily="65" charset="-120"/>
                        </a:defRPr>
                      </a:lvl5pPr>
                      <a:lvl6pPr marL="25146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6pPr>
                      <a:lvl7pPr marL="29718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7pPr>
                      <a:lvl8pPr marL="34290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8pPr>
                      <a:lvl9pPr marL="3886200" indent="-228600" eaLnBrk="0" fontAlgn="base" hangingPunct="0">
                        <a:spcBef>
                          <a:spcPct val="20000"/>
                        </a:spcBef>
                        <a:spcAft>
                          <a:spcPct val="0"/>
                        </a:spcAft>
                        <a:buClr>
                          <a:schemeClr val="hlink"/>
                        </a:buClr>
                        <a:buSzPct val="60000"/>
                        <a:buFont typeface="Wingdings" pitchFamily="2" charset="2"/>
                        <a:defRPr kumimoji="1">
                          <a:solidFill>
                            <a:schemeClr val="tx1"/>
                          </a:solidFill>
                          <a:latin typeface="Tahoma" pitchFamily="34" charset="0"/>
                          <a:ea typeface="標楷體" pitchFamily="65" charset="-120"/>
                        </a:defRPr>
                      </a:lvl9p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16%</a:t>
                      </a:r>
                    </a:p>
                  </a:txBody>
                  <a:tcPr marL="9524" marR="9524"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7"/>
                  </a:ext>
                </a:extLst>
              </a:tr>
              <a:tr h="324758">
                <a:tc vMerge="1">
                  <a:txBody>
                    <a:bodyPr/>
                    <a:lstStyle/>
                    <a:p>
                      <a:endParaRPr lang="zh-TW" altLang="en-US"/>
                    </a:p>
                  </a:txBody>
                  <a:tcPr/>
                </a:tc>
                <a:tc>
                  <a:txBody>
                    <a:body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失能養護</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2,560</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156</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6%</a:t>
                      </a:r>
                    </a:p>
                  </a:txBody>
                  <a:tcPr marL="9524" marR="9524"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8"/>
                  </a:ext>
                </a:extLst>
              </a:tr>
              <a:tr h="287680">
                <a:tc vMerge="1">
                  <a:txBody>
                    <a:bodyPr/>
                    <a:lstStyle/>
                    <a:p>
                      <a:endParaRPr lang="zh-TW" altLang="en-US"/>
                    </a:p>
                  </a:txBody>
                  <a:tcPr/>
                </a:tc>
                <a:tc>
                  <a:txBody>
                    <a:bodyPr/>
                    <a:lstStyle/>
                    <a:p>
                      <a:pPr marL="0" marR="0" lvl="0" indent="0" algn="l" defTabSz="914400" rtl="0" eaLnBrk="1" fontAlgn="t" latinLnBrk="0" hangingPunct="1">
                        <a:lnSpc>
                          <a:spcPct val="100000"/>
                        </a:lnSpc>
                        <a:spcBef>
                          <a:spcPts val="0"/>
                        </a:spcBef>
                        <a:spcAft>
                          <a:spcPts val="0"/>
                        </a:spcAft>
                        <a:buClr>
                          <a:schemeClr val="hlink"/>
                        </a:buClr>
                        <a:buSzPct val="110000"/>
                        <a:buFont typeface="Wingdings" pitchFamily="2" charset="2"/>
                        <a:buNone/>
                        <a:tabLst/>
                      </a:pPr>
                      <a:r>
                        <a:rPr kumimoji="1" lang="zh-TW" altLang="en-US"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失智養護</a:t>
                      </a:r>
                    </a:p>
                  </a:txBody>
                  <a:tcPr marL="91411" marR="9141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504</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63</a:t>
                      </a:r>
                    </a:p>
                  </a:txBody>
                  <a:tcPr marL="91433" marR="91433"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
                          <a:schemeClr val="hlink"/>
                        </a:buClr>
                        <a:buSzPct val="110000"/>
                        <a:buFont typeface="Wingdings" pitchFamily="2" charset="2"/>
                        <a:buNone/>
                        <a:tabLst/>
                      </a:pPr>
                      <a:r>
                        <a:rPr kumimoji="1" lang="en-US" altLang="zh-TW" sz="20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cs typeface="Arial" charset="0"/>
                        </a:rPr>
                        <a:t>12.5%</a:t>
                      </a:r>
                    </a:p>
                  </a:txBody>
                  <a:tcPr marL="9524" marR="9524"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5100896"/>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向右箭號 38"/>
          <p:cNvSpPr/>
          <p:nvPr/>
        </p:nvSpPr>
        <p:spPr>
          <a:xfrm>
            <a:off x="4752975" y="5975350"/>
            <a:ext cx="917575" cy="36988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a:p>
        </p:txBody>
      </p:sp>
      <p:sp>
        <p:nvSpPr>
          <p:cNvPr id="38" name="向右箭號 37"/>
          <p:cNvSpPr/>
          <p:nvPr/>
        </p:nvSpPr>
        <p:spPr>
          <a:xfrm>
            <a:off x="4764088" y="4960938"/>
            <a:ext cx="906462" cy="3683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a:p>
        </p:txBody>
      </p:sp>
      <p:sp>
        <p:nvSpPr>
          <p:cNvPr id="37" name="向右箭號 36"/>
          <p:cNvSpPr/>
          <p:nvPr/>
        </p:nvSpPr>
        <p:spPr>
          <a:xfrm>
            <a:off x="4752975" y="3998913"/>
            <a:ext cx="917575" cy="36988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a:p>
        </p:txBody>
      </p:sp>
      <p:sp>
        <p:nvSpPr>
          <p:cNvPr id="57349" name="標題 1"/>
          <p:cNvSpPr>
            <a:spLocks noGrp="1"/>
          </p:cNvSpPr>
          <p:nvPr>
            <p:ph type="title"/>
          </p:nvPr>
        </p:nvSpPr>
        <p:spPr>
          <a:xfrm>
            <a:off x="1739898" y="44991"/>
            <a:ext cx="5832475" cy="471488"/>
          </a:xfrm>
        </p:spPr>
        <p:txBody>
          <a:bodyPr>
            <a:normAutofit/>
          </a:bodyPr>
          <a:lstStyle/>
          <a:p>
            <a:r>
              <a:rPr lang="zh-TW" altLang="en-US" sz="2400" dirty="0">
                <a:solidFill>
                  <a:srgbClr val="663300"/>
                </a:solidFill>
                <a:latin typeface="標楷體" pitchFamily="65" charset="-120"/>
              </a:rPr>
              <a:t>長照服務法</a:t>
            </a:r>
            <a:r>
              <a:rPr lang="zh-TW" altLang="en-US" sz="2400" dirty="0">
                <a:solidFill>
                  <a:srgbClr val="663300"/>
                </a:solidFill>
                <a:latin typeface="新細明體"/>
                <a:ea typeface="新細明體"/>
              </a:rPr>
              <a:t>、</a:t>
            </a:r>
            <a:r>
              <a:rPr lang="zh-TW" altLang="en-US" sz="2400" dirty="0">
                <a:solidFill>
                  <a:srgbClr val="663300"/>
                </a:solidFill>
                <a:latin typeface="標楷體" pitchFamily="65" charset="-120"/>
              </a:rPr>
              <a:t>子法及相關法律關係示意圖</a:t>
            </a:r>
            <a:endParaRPr lang="zh-TW" altLang="en-US" sz="2400" dirty="0"/>
          </a:p>
        </p:txBody>
      </p:sp>
      <p:sp>
        <p:nvSpPr>
          <p:cNvPr id="5" name="圓角矩形 4"/>
          <p:cNvSpPr/>
          <p:nvPr/>
        </p:nvSpPr>
        <p:spPr>
          <a:xfrm>
            <a:off x="2195513" y="555625"/>
            <a:ext cx="5329237" cy="31067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grpSp>
        <p:nvGrpSpPr>
          <p:cNvPr id="57351" name="群組 21"/>
          <p:cNvGrpSpPr>
            <a:grpSpLocks/>
          </p:cNvGrpSpPr>
          <p:nvPr/>
        </p:nvGrpSpPr>
        <p:grpSpPr bwMode="auto">
          <a:xfrm>
            <a:off x="2484438" y="3756025"/>
            <a:ext cx="2171698" cy="3005138"/>
            <a:chOff x="1973547" y="2354974"/>
            <a:chExt cx="1779810" cy="3065948"/>
          </a:xfrm>
        </p:grpSpPr>
        <p:grpSp>
          <p:nvGrpSpPr>
            <p:cNvPr id="57372" name="群組 18"/>
            <p:cNvGrpSpPr>
              <a:grpSpLocks/>
            </p:cNvGrpSpPr>
            <p:nvPr/>
          </p:nvGrpSpPr>
          <p:grpSpPr bwMode="auto">
            <a:xfrm>
              <a:off x="1980052" y="4437810"/>
              <a:ext cx="1751190" cy="983112"/>
              <a:chOff x="1980052" y="4437810"/>
              <a:chExt cx="1751190" cy="983112"/>
            </a:xfrm>
          </p:grpSpPr>
          <p:sp>
            <p:nvSpPr>
              <p:cNvPr id="7" name="橢圓 6"/>
              <p:cNvSpPr/>
              <p:nvPr/>
            </p:nvSpPr>
            <p:spPr>
              <a:xfrm>
                <a:off x="1980052" y="4437810"/>
                <a:ext cx="1751190" cy="983112"/>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380" name="文字方塊 10"/>
              <p:cNvSpPr txBox="1">
                <a:spLocks noChangeArrowheads="1"/>
              </p:cNvSpPr>
              <p:nvPr/>
            </p:nvSpPr>
            <p:spPr bwMode="auto">
              <a:xfrm>
                <a:off x="2381765" y="4708317"/>
                <a:ext cx="991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dirty="0"/>
                  <a:t>  </a:t>
                </a:r>
                <a:r>
                  <a:rPr lang="zh-TW" altLang="en-US" sz="1800" b="1" dirty="0">
                    <a:solidFill>
                      <a:srgbClr val="FF0000"/>
                    </a:solidFill>
                  </a:rPr>
                  <a:t>身權法</a:t>
                </a:r>
                <a:endParaRPr lang="en-US" altLang="zh-TW" sz="1800" b="1" dirty="0">
                  <a:solidFill>
                    <a:srgbClr val="FF0000"/>
                  </a:solidFill>
                </a:endParaRPr>
              </a:p>
            </p:txBody>
          </p:sp>
        </p:grpSp>
        <p:grpSp>
          <p:nvGrpSpPr>
            <p:cNvPr id="57373" name="群組 16"/>
            <p:cNvGrpSpPr>
              <a:grpSpLocks/>
            </p:cNvGrpSpPr>
            <p:nvPr/>
          </p:nvGrpSpPr>
          <p:grpSpPr bwMode="auto">
            <a:xfrm>
              <a:off x="1979712" y="2354974"/>
              <a:ext cx="1773645" cy="972403"/>
              <a:chOff x="1979712" y="2354974"/>
              <a:chExt cx="1773645" cy="972403"/>
            </a:xfrm>
          </p:grpSpPr>
          <p:sp>
            <p:nvSpPr>
              <p:cNvPr id="9" name="橢圓 8"/>
              <p:cNvSpPr/>
              <p:nvPr/>
            </p:nvSpPr>
            <p:spPr>
              <a:xfrm>
                <a:off x="1980050" y="2354974"/>
                <a:ext cx="1727770" cy="971775"/>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378" name="文字方塊 11"/>
              <p:cNvSpPr txBox="1">
                <a:spLocks noChangeArrowheads="1"/>
              </p:cNvSpPr>
              <p:nvPr/>
            </p:nvSpPr>
            <p:spPr bwMode="auto">
              <a:xfrm>
                <a:off x="2156407" y="2656509"/>
                <a:ext cx="1596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800" b="1">
                    <a:solidFill>
                      <a:srgbClr val="FF0000"/>
                    </a:solidFill>
                  </a:rPr>
                  <a:t>  護理人員 法 </a:t>
                </a:r>
              </a:p>
            </p:txBody>
          </p:sp>
        </p:grpSp>
        <p:grpSp>
          <p:nvGrpSpPr>
            <p:cNvPr id="57374" name="群組 17"/>
            <p:cNvGrpSpPr>
              <a:grpSpLocks/>
            </p:cNvGrpSpPr>
            <p:nvPr/>
          </p:nvGrpSpPr>
          <p:grpSpPr bwMode="auto">
            <a:xfrm>
              <a:off x="1973547" y="3435263"/>
              <a:ext cx="1727770" cy="936142"/>
              <a:chOff x="1973547" y="3435263"/>
              <a:chExt cx="1727770" cy="936142"/>
            </a:xfrm>
          </p:grpSpPr>
          <p:sp>
            <p:nvSpPr>
              <p:cNvPr id="8" name="橢圓 7"/>
              <p:cNvSpPr/>
              <p:nvPr/>
            </p:nvSpPr>
            <p:spPr>
              <a:xfrm>
                <a:off x="1973547" y="3435263"/>
                <a:ext cx="1727770" cy="936142"/>
              </a:xfrm>
              <a:prstGeom prst="ellipse">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376" name="文字方塊 12"/>
              <p:cNvSpPr txBox="1">
                <a:spLocks noChangeArrowheads="1"/>
              </p:cNvSpPr>
              <p:nvPr/>
            </p:nvSpPr>
            <p:spPr bwMode="auto">
              <a:xfrm>
                <a:off x="2359952" y="3718217"/>
                <a:ext cx="991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dirty="0"/>
                  <a:t>  </a:t>
                </a:r>
                <a:r>
                  <a:rPr lang="zh-TW" altLang="en-US" sz="1800" b="1" dirty="0">
                    <a:solidFill>
                      <a:srgbClr val="FF0000"/>
                    </a:solidFill>
                  </a:rPr>
                  <a:t>老福法</a:t>
                </a:r>
                <a:endParaRPr lang="en-US" altLang="zh-TW" sz="1800" b="1" dirty="0">
                  <a:solidFill>
                    <a:srgbClr val="FF0000"/>
                  </a:solidFill>
                </a:endParaRPr>
              </a:p>
            </p:txBody>
          </p:sp>
        </p:grpSp>
      </p:grpSp>
      <p:cxnSp>
        <p:nvCxnSpPr>
          <p:cNvPr id="15" name="直線接點 14"/>
          <p:cNvCxnSpPr/>
          <p:nvPr/>
        </p:nvCxnSpPr>
        <p:spPr>
          <a:xfrm>
            <a:off x="5364163" y="554038"/>
            <a:ext cx="0" cy="6223000"/>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sp>
        <p:nvSpPr>
          <p:cNvPr id="20" name="矩形 19"/>
          <p:cNvSpPr/>
          <p:nvPr/>
        </p:nvSpPr>
        <p:spPr>
          <a:xfrm>
            <a:off x="58738" y="399688"/>
            <a:ext cx="1210588" cy="584775"/>
          </a:xfrm>
          <a:prstGeom prst="rect">
            <a:avLst/>
          </a:prstGeom>
        </p:spPr>
        <p:txBody>
          <a:bodyPr wrap="none">
            <a:spAutoFit/>
          </a:bodyPr>
          <a:lstStyle/>
          <a:p>
            <a:pPr>
              <a:defRPr/>
            </a:pP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a:t>
            </a:r>
            <a:r>
              <a:rPr lang="zh-TW" altLang="en-US" sz="1600" b="1" dirty="0">
                <a:solidFill>
                  <a:srgbClr val="FF0000"/>
                </a:solidFill>
                <a:effectLst>
                  <a:outerShdw blurRad="38100" dist="38100" dir="2700000" algn="tl">
                    <a:srgbClr val="000000">
                      <a:alpha val="43137"/>
                    </a:srgbClr>
                  </a:outerShdw>
                </a:effectLst>
                <a:latin typeface="新細明體" panose="02020500000000000000" pitchFamily="18" charset="-120"/>
              </a:rPr>
              <a:t>修法前</a:t>
            </a: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a:t>
            </a:r>
          </a:p>
          <a:p>
            <a:pPr>
              <a:defRPr/>
            </a:pP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104.6.3</a:t>
            </a:r>
            <a:r>
              <a:rPr lang="zh-TW" altLang="en-US" sz="1600" b="1" dirty="0">
                <a:solidFill>
                  <a:srgbClr val="FF0000"/>
                </a:solidFill>
                <a:effectLst>
                  <a:outerShdw blurRad="38100" dist="38100" dir="2700000" algn="tl">
                    <a:srgbClr val="000000">
                      <a:alpha val="43137"/>
                    </a:srgbClr>
                  </a:outerShdw>
                </a:effectLst>
                <a:latin typeface="新細明體" panose="02020500000000000000" pitchFamily="18" charset="-120"/>
              </a:rPr>
              <a:t>公布</a:t>
            </a:r>
            <a:endParaRPr lang="zh-TW" altLang="en-US" sz="1600" b="1" dirty="0">
              <a:solidFill>
                <a:srgbClr val="FF0000"/>
              </a:solidFill>
              <a:effectLst>
                <a:outerShdw blurRad="38100" dist="38100" dir="2700000" algn="tl">
                  <a:srgbClr val="000000">
                    <a:alpha val="43137"/>
                  </a:srgbClr>
                </a:outerShdw>
              </a:effectLst>
            </a:endParaRPr>
          </a:p>
        </p:txBody>
      </p:sp>
      <p:sp>
        <p:nvSpPr>
          <p:cNvPr id="21" name="矩形 20"/>
          <p:cNvSpPr/>
          <p:nvPr/>
        </p:nvSpPr>
        <p:spPr>
          <a:xfrm>
            <a:off x="7849466" y="554038"/>
            <a:ext cx="1268296" cy="584775"/>
          </a:xfrm>
          <a:prstGeom prst="rect">
            <a:avLst/>
          </a:prstGeom>
        </p:spPr>
        <p:txBody>
          <a:bodyPr wrap="none">
            <a:spAutoFit/>
          </a:bodyPr>
          <a:lstStyle/>
          <a:p>
            <a:pPr>
              <a:defRPr/>
            </a:pP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a:t>
            </a:r>
            <a:r>
              <a:rPr lang="zh-TW" altLang="en-US" sz="1600" b="1" dirty="0">
                <a:solidFill>
                  <a:srgbClr val="FF0000"/>
                </a:solidFill>
                <a:effectLst>
                  <a:outerShdw blurRad="38100" dist="38100" dir="2700000" algn="tl">
                    <a:srgbClr val="000000">
                      <a:alpha val="43137"/>
                    </a:srgbClr>
                  </a:outerShdw>
                </a:effectLst>
                <a:latin typeface="新細明體" panose="02020500000000000000" pitchFamily="18" charset="-120"/>
              </a:rPr>
              <a:t>修法後</a:t>
            </a: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a:t>
            </a:r>
          </a:p>
          <a:p>
            <a:pPr>
              <a:defRPr/>
            </a:pPr>
            <a:r>
              <a:rPr lang="en-US" altLang="zh-TW" sz="1600" b="1" dirty="0">
                <a:solidFill>
                  <a:srgbClr val="FF0000"/>
                </a:solidFill>
                <a:effectLst>
                  <a:outerShdw blurRad="38100" dist="38100" dir="2700000" algn="tl">
                    <a:srgbClr val="000000">
                      <a:alpha val="43137"/>
                    </a:srgbClr>
                  </a:outerShdw>
                </a:effectLst>
                <a:latin typeface="新細明體" panose="02020500000000000000" pitchFamily="18" charset="-120"/>
              </a:rPr>
              <a:t>106.1.26</a:t>
            </a:r>
            <a:r>
              <a:rPr lang="zh-TW" altLang="en-US" sz="1600" b="1" dirty="0">
                <a:solidFill>
                  <a:srgbClr val="FF0000"/>
                </a:solidFill>
                <a:effectLst>
                  <a:outerShdw blurRad="38100" dist="38100" dir="2700000" algn="tl">
                    <a:srgbClr val="000000">
                      <a:alpha val="43137"/>
                    </a:srgbClr>
                  </a:outerShdw>
                </a:effectLst>
                <a:latin typeface="新細明體" panose="02020500000000000000" pitchFamily="18" charset="-120"/>
              </a:rPr>
              <a:t>公布</a:t>
            </a:r>
            <a:endParaRPr lang="zh-TW" altLang="en-US" sz="1600" b="1" dirty="0">
              <a:solidFill>
                <a:srgbClr val="FF0000"/>
              </a:solidFill>
              <a:effectLst>
                <a:outerShdw blurRad="38100" dist="38100" dir="2700000" algn="tl">
                  <a:srgbClr val="000000">
                    <a:alpha val="43137"/>
                  </a:srgbClr>
                </a:outerShdw>
              </a:effectLst>
            </a:endParaRPr>
          </a:p>
        </p:txBody>
      </p:sp>
      <p:sp>
        <p:nvSpPr>
          <p:cNvPr id="24" name="文字方塊 23"/>
          <p:cNvSpPr txBox="1"/>
          <p:nvPr/>
        </p:nvSpPr>
        <p:spPr>
          <a:xfrm>
            <a:off x="1401429" y="577400"/>
            <a:ext cx="903287" cy="338554"/>
          </a:xfrm>
          <a:prstGeom prst="rect">
            <a:avLst/>
          </a:prstGeom>
          <a:noFill/>
        </p:spPr>
        <p:txBody>
          <a:bodyPr>
            <a:spAutoFit/>
          </a:bodyPr>
          <a:lstStyle/>
          <a:p>
            <a:pPr>
              <a:defRPr/>
            </a:pPr>
            <a:r>
              <a:rPr lang="zh-TW" altLang="en-US" sz="1600" b="1" u="sng" dirty="0">
                <a:solidFill>
                  <a:srgbClr val="FF0000"/>
                </a:solidFill>
                <a:effectLst>
                  <a:outerShdw blurRad="38100" dist="38100" dir="2700000" algn="tl">
                    <a:srgbClr val="000000">
                      <a:alpha val="43137"/>
                    </a:srgbClr>
                  </a:outerShdw>
                </a:effectLst>
              </a:rPr>
              <a:t>長服法</a:t>
            </a:r>
            <a:endParaRPr lang="en-US" altLang="zh-TW" sz="1600" b="1" u="sng" dirty="0">
              <a:solidFill>
                <a:srgbClr val="FF0000"/>
              </a:solidFill>
              <a:effectLst>
                <a:outerShdw blurRad="38100" dist="38100" dir="2700000" algn="tl">
                  <a:srgbClr val="000000">
                    <a:alpha val="43137"/>
                  </a:srgbClr>
                </a:outerShdw>
              </a:effectLst>
            </a:endParaRPr>
          </a:p>
        </p:txBody>
      </p:sp>
      <p:sp>
        <p:nvSpPr>
          <p:cNvPr id="57356" name="文字方塊 24"/>
          <p:cNvSpPr txBox="1">
            <a:spLocks noChangeArrowheads="1"/>
          </p:cNvSpPr>
          <p:nvPr/>
        </p:nvSpPr>
        <p:spPr bwMode="auto">
          <a:xfrm>
            <a:off x="2278063" y="554038"/>
            <a:ext cx="33924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en-US" altLang="zh-TW" sz="1400" dirty="0"/>
              <a:t>§14 </a:t>
            </a:r>
            <a:r>
              <a:rPr lang="zh-TW" altLang="en-US" sz="1400" dirty="0"/>
              <a:t>長照服務網獎助</a:t>
            </a:r>
            <a:endParaRPr lang="en-US" altLang="zh-TW" sz="1400" dirty="0"/>
          </a:p>
          <a:p>
            <a:pPr>
              <a:spcBef>
                <a:spcPct val="0"/>
              </a:spcBef>
              <a:buFontTx/>
              <a:buNone/>
            </a:pPr>
            <a:r>
              <a:rPr lang="zh-TW" altLang="zh-TW" sz="1400" dirty="0"/>
              <a:t>§</a:t>
            </a:r>
            <a:r>
              <a:rPr lang="en-US" altLang="zh-TW" sz="1400" dirty="0"/>
              <a:t>17</a:t>
            </a:r>
            <a:r>
              <a:rPr lang="zh-TW" altLang="zh-TW" sz="1400" dirty="0"/>
              <a:t>長照機構公有財產租用特別優惠</a:t>
            </a:r>
            <a:endParaRPr lang="en-US" altLang="zh-TW" sz="1400" dirty="0"/>
          </a:p>
          <a:p>
            <a:pPr>
              <a:spcBef>
                <a:spcPct val="0"/>
              </a:spcBef>
              <a:buFontTx/>
              <a:buNone/>
            </a:pPr>
            <a:r>
              <a:rPr lang="zh-TW" altLang="zh-TW" sz="1400" dirty="0"/>
              <a:t>§</a:t>
            </a:r>
            <a:r>
              <a:rPr lang="en-US" altLang="zh-TW" sz="1400" dirty="0"/>
              <a:t>18</a:t>
            </a:r>
            <a:r>
              <a:rPr lang="zh-TW" altLang="zh-TW" sz="1400" dirty="0"/>
              <a:t>長照人員訓練、認證、繼續教育</a:t>
            </a:r>
            <a:endParaRPr lang="en-US" altLang="zh-TW" sz="1400" dirty="0"/>
          </a:p>
          <a:p>
            <a:pPr>
              <a:spcBef>
                <a:spcPct val="0"/>
              </a:spcBef>
              <a:buFontTx/>
              <a:buNone/>
            </a:pPr>
            <a:r>
              <a:rPr lang="zh-TW" altLang="zh-TW" sz="1400" dirty="0"/>
              <a:t>§</a:t>
            </a:r>
            <a:r>
              <a:rPr lang="en-US" altLang="zh-TW" sz="1400" dirty="0"/>
              <a:t>19</a:t>
            </a:r>
            <a:r>
              <a:rPr lang="zh-TW" altLang="zh-TW" sz="1400" dirty="0"/>
              <a:t>長照人員登錄於長照機構之要件</a:t>
            </a:r>
            <a:endParaRPr lang="en-US" altLang="zh-TW" sz="1400" dirty="0"/>
          </a:p>
          <a:p>
            <a:pPr>
              <a:spcBef>
                <a:spcPct val="0"/>
              </a:spcBef>
              <a:buFontTx/>
              <a:buNone/>
            </a:pPr>
            <a:r>
              <a:rPr lang="zh-TW" altLang="en-US" sz="1400" dirty="0"/>
              <a:t>      </a:t>
            </a:r>
            <a:r>
              <a:rPr lang="zh-TW" altLang="zh-TW" sz="1400" dirty="0"/>
              <a:t>、程序、資格</a:t>
            </a:r>
            <a:endParaRPr lang="en-US" altLang="zh-TW" sz="1400" dirty="0"/>
          </a:p>
          <a:p>
            <a:pPr>
              <a:spcBef>
                <a:spcPct val="0"/>
              </a:spcBef>
              <a:buFontTx/>
              <a:buNone/>
            </a:pPr>
            <a:r>
              <a:rPr lang="en-US" altLang="zh-TW" sz="1400" dirty="0"/>
              <a:t>§22</a:t>
            </a:r>
            <a:r>
              <a:rPr lang="zh-TW" altLang="en-US" sz="1400" dirty="0"/>
              <a:t>住宿式機構法人化</a:t>
            </a:r>
            <a:endParaRPr lang="en-US" altLang="zh-TW" sz="1400" dirty="0"/>
          </a:p>
          <a:p>
            <a:pPr>
              <a:spcBef>
                <a:spcPct val="0"/>
              </a:spcBef>
              <a:buFontTx/>
              <a:buNone/>
            </a:pPr>
            <a:r>
              <a:rPr lang="en-US" altLang="zh-TW" sz="1400" dirty="0"/>
              <a:t>§24 </a:t>
            </a:r>
            <a:r>
              <a:rPr lang="zh-TW" altLang="en-US" sz="1400" dirty="0"/>
              <a:t>長照機構之申請要件、設立標準</a:t>
            </a:r>
            <a:endParaRPr lang="en-US" altLang="zh-TW" sz="1400" dirty="0"/>
          </a:p>
          <a:p>
            <a:pPr>
              <a:spcBef>
                <a:spcPct val="0"/>
              </a:spcBef>
              <a:buFontTx/>
              <a:buNone/>
            </a:pPr>
            <a:r>
              <a:rPr lang="zh-TW" altLang="en-US" sz="1400" dirty="0"/>
              <a:t>       、負責人資格</a:t>
            </a:r>
            <a:endParaRPr lang="en-US" altLang="zh-TW" sz="1400" dirty="0"/>
          </a:p>
          <a:p>
            <a:pPr>
              <a:spcBef>
                <a:spcPct val="0"/>
              </a:spcBef>
              <a:buFontTx/>
              <a:buNone/>
            </a:pPr>
            <a:r>
              <a:rPr lang="en-US" altLang="zh-TW" sz="1400" dirty="0"/>
              <a:t>§25</a:t>
            </a:r>
            <a:r>
              <a:rPr lang="zh-TW" altLang="zh-TW" sz="1400" dirty="0"/>
              <a:t>長照機構之停業、歇業、復業</a:t>
            </a:r>
            <a:endParaRPr lang="en-US" altLang="zh-TW" sz="1400" dirty="0"/>
          </a:p>
          <a:p>
            <a:pPr>
              <a:spcBef>
                <a:spcPct val="0"/>
              </a:spcBef>
              <a:buFontTx/>
              <a:buNone/>
            </a:pPr>
            <a:r>
              <a:rPr lang="en-US" altLang="zh-TW" sz="1400" dirty="0"/>
              <a:t>§39</a:t>
            </a:r>
            <a:r>
              <a:rPr lang="zh-TW" altLang="en-US" sz="1400" dirty="0"/>
              <a:t>長照機構評鑑之對象、內容、方式</a:t>
            </a:r>
            <a:endParaRPr lang="en-US" altLang="zh-TW" sz="1400" dirty="0"/>
          </a:p>
          <a:p>
            <a:pPr>
              <a:spcBef>
                <a:spcPct val="0"/>
              </a:spcBef>
              <a:buFontTx/>
              <a:buNone/>
            </a:pPr>
            <a:r>
              <a:rPr lang="en-US" altLang="zh-TW" sz="1400" dirty="0"/>
              <a:t>§61</a:t>
            </a:r>
            <a:r>
              <a:rPr lang="zh-TW" altLang="en-US" sz="1400" dirty="0"/>
              <a:t> 訓練課程之整合</a:t>
            </a:r>
            <a:endParaRPr lang="en-US" altLang="zh-TW" sz="1400" dirty="0"/>
          </a:p>
          <a:p>
            <a:pPr>
              <a:spcBef>
                <a:spcPct val="0"/>
              </a:spcBef>
              <a:buFontTx/>
              <a:buNone/>
            </a:pPr>
            <a:r>
              <a:rPr lang="en-US" altLang="zh-TW" sz="1400" dirty="0"/>
              <a:t>§62</a:t>
            </a:r>
            <a:r>
              <a:rPr lang="zh-TW" altLang="en-US" sz="1400" dirty="0"/>
              <a:t>改制銜接</a:t>
            </a:r>
            <a:r>
              <a:rPr lang="en-US" altLang="zh-TW" sz="1400" dirty="0"/>
              <a:t>-</a:t>
            </a:r>
            <a:r>
              <a:rPr lang="zh-TW" altLang="en-US" sz="1400" dirty="0"/>
              <a:t>設立許可或完成改制辦法</a:t>
            </a:r>
            <a:endParaRPr lang="en-US" altLang="zh-TW" sz="1400" dirty="0"/>
          </a:p>
          <a:p>
            <a:pPr>
              <a:spcBef>
                <a:spcPct val="0"/>
              </a:spcBef>
              <a:buFontTx/>
              <a:buNone/>
            </a:pPr>
            <a:r>
              <a:rPr lang="en-US" altLang="zh-TW" sz="1400" dirty="0"/>
              <a:t>§64</a:t>
            </a:r>
            <a:r>
              <a:rPr lang="zh-TW" altLang="en-US" sz="1400" dirty="0"/>
              <a:t>外籍看護工補充訓練</a:t>
            </a:r>
            <a:endParaRPr lang="en-US" altLang="zh-TW" sz="1400" dirty="0"/>
          </a:p>
          <a:p>
            <a:pPr>
              <a:spcBef>
                <a:spcPct val="0"/>
              </a:spcBef>
              <a:buFontTx/>
              <a:buNone/>
            </a:pPr>
            <a:r>
              <a:rPr lang="en-US" altLang="zh-TW" sz="1400" dirty="0"/>
              <a:t>§65</a:t>
            </a:r>
            <a:r>
              <a:rPr lang="zh-TW" altLang="en-US" sz="1400" dirty="0"/>
              <a:t> 施行細則</a:t>
            </a:r>
            <a:r>
              <a:rPr lang="en-US" altLang="zh-TW" sz="1400" dirty="0"/>
              <a:t> </a:t>
            </a:r>
          </a:p>
        </p:txBody>
      </p:sp>
      <p:sp>
        <p:nvSpPr>
          <p:cNvPr id="27" name="直線圖說文字 2 26"/>
          <p:cNvSpPr/>
          <p:nvPr/>
        </p:nvSpPr>
        <p:spPr>
          <a:xfrm>
            <a:off x="58738" y="1422400"/>
            <a:ext cx="2120900" cy="5411788"/>
          </a:xfrm>
          <a:prstGeom prst="borderCallout2">
            <a:avLst>
              <a:gd name="adj1" fmla="val -1253"/>
              <a:gd name="adj2" fmla="val 49908"/>
              <a:gd name="adj3" fmla="val -9523"/>
              <a:gd name="adj4" fmla="val 52619"/>
              <a:gd name="adj5" fmla="val -6523"/>
              <a:gd name="adj6" fmla="val 9554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57358" name="文字方塊 27"/>
          <p:cNvSpPr txBox="1">
            <a:spLocks noChangeArrowheads="1"/>
          </p:cNvSpPr>
          <p:nvPr/>
        </p:nvSpPr>
        <p:spPr bwMode="auto">
          <a:xfrm>
            <a:off x="44450" y="1355725"/>
            <a:ext cx="22193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en-US" altLang="zh-TW" sz="1600" b="1" u="sng">
                <a:solidFill>
                  <a:srgbClr val="FF0000"/>
                </a:solidFill>
                <a:latin typeface="標楷體" pitchFamily="65" charset="-120"/>
              </a:rPr>
              <a:t>《</a:t>
            </a:r>
            <a:r>
              <a:rPr lang="en-US" altLang="zh-TW" sz="1600" b="1" u="sng">
                <a:solidFill>
                  <a:srgbClr val="FF0000"/>
                </a:solidFill>
              </a:rPr>
              <a:t>1</a:t>
            </a:r>
            <a:r>
              <a:rPr lang="zh-TW" altLang="en-US" sz="1600" b="1" u="sng">
                <a:solidFill>
                  <a:srgbClr val="FF0000"/>
                </a:solidFill>
              </a:rPr>
              <a:t>部法律</a:t>
            </a:r>
            <a:r>
              <a:rPr lang="en-US" altLang="zh-TW" sz="1600" b="1" u="sng">
                <a:solidFill>
                  <a:srgbClr val="FF0000"/>
                </a:solidFill>
              </a:rPr>
              <a:t>+9</a:t>
            </a:r>
            <a:r>
              <a:rPr lang="zh-TW" altLang="en-US" sz="1600" b="1" u="sng">
                <a:solidFill>
                  <a:srgbClr val="FF0000"/>
                </a:solidFill>
              </a:rPr>
              <a:t>個子法</a:t>
            </a:r>
            <a:r>
              <a:rPr lang="en-US" altLang="zh-TW" sz="1600" b="1" u="sng">
                <a:solidFill>
                  <a:srgbClr val="FF0000"/>
                </a:solidFill>
                <a:latin typeface="標楷體" pitchFamily="65" charset="-120"/>
              </a:rPr>
              <a:t>》</a:t>
            </a:r>
            <a:endParaRPr lang="en-US" altLang="zh-TW" sz="1600" b="1" u="sng">
              <a:solidFill>
                <a:srgbClr val="FF0000"/>
              </a:solidFill>
            </a:endParaRPr>
          </a:p>
          <a:p>
            <a:pPr>
              <a:spcBef>
                <a:spcPct val="0"/>
              </a:spcBef>
              <a:buFontTx/>
              <a:buNone/>
            </a:pPr>
            <a:r>
              <a:rPr lang="en-US" altLang="zh-TW" sz="1600"/>
              <a:t>1.</a:t>
            </a:r>
            <a:r>
              <a:rPr lang="zh-TW" altLang="en-US" sz="1600"/>
              <a:t>長照服務資源發展</a:t>
            </a:r>
            <a:endParaRPr lang="en-US" altLang="zh-TW" sz="1600"/>
          </a:p>
          <a:p>
            <a:pPr>
              <a:spcBef>
                <a:spcPct val="0"/>
              </a:spcBef>
              <a:buFontTx/>
              <a:buNone/>
            </a:pPr>
            <a:r>
              <a:rPr lang="zh-TW" altLang="en-US" sz="1600"/>
              <a:t>    獎助辦法</a:t>
            </a:r>
            <a:r>
              <a:rPr lang="en-US" altLang="zh-TW" sz="1600"/>
              <a:t>(§14)</a:t>
            </a:r>
          </a:p>
          <a:p>
            <a:pPr>
              <a:spcBef>
                <a:spcPct val="0"/>
              </a:spcBef>
              <a:buFontTx/>
              <a:buNone/>
            </a:pPr>
            <a:r>
              <a:rPr lang="en-US" altLang="zh-TW" sz="1600"/>
              <a:t>2.</a:t>
            </a:r>
            <a:r>
              <a:rPr lang="zh-TW" altLang="en-US" sz="1600"/>
              <a:t>長照機構專案申請</a:t>
            </a:r>
            <a:endParaRPr lang="en-US" altLang="zh-TW" sz="1600"/>
          </a:p>
          <a:p>
            <a:pPr>
              <a:spcBef>
                <a:spcPct val="0"/>
              </a:spcBef>
              <a:buFontTx/>
              <a:buNone/>
            </a:pPr>
            <a:r>
              <a:rPr lang="zh-TW" altLang="en-US" sz="1600"/>
              <a:t>   租用公有非公用不</a:t>
            </a:r>
            <a:endParaRPr lang="en-US" altLang="zh-TW" sz="1600"/>
          </a:p>
          <a:p>
            <a:pPr>
              <a:spcBef>
                <a:spcPct val="0"/>
              </a:spcBef>
              <a:buFontTx/>
              <a:buNone/>
            </a:pPr>
            <a:r>
              <a:rPr lang="zh-TW" altLang="en-US" sz="1600"/>
              <a:t>   動產審查辦法</a:t>
            </a:r>
            <a:r>
              <a:rPr lang="en-US" altLang="zh-TW" sz="1600"/>
              <a:t>(§17)</a:t>
            </a:r>
          </a:p>
          <a:p>
            <a:pPr>
              <a:spcBef>
                <a:spcPct val="0"/>
              </a:spcBef>
              <a:buFontTx/>
              <a:buNone/>
            </a:pPr>
            <a:r>
              <a:rPr lang="en-US" altLang="zh-TW" sz="1600"/>
              <a:t>3.</a:t>
            </a:r>
            <a:r>
              <a:rPr lang="zh-TW" altLang="en-US" sz="1600"/>
              <a:t>長照人員訓練認證</a:t>
            </a:r>
            <a:endParaRPr lang="en-US" altLang="zh-TW" sz="1600"/>
          </a:p>
          <a:p>
            <a:pPr>
              <a:spcBef>
                <a:spcPct val="0"/>
              </a:spcBef>
              <a:buFontTx/>
              <a:buNone/>
            </a:pPr>
            <a:r>
              <a:rPr lang="zh-TW" altLang="en-US" sz="1600"/>
              <a:t>   繼續教育及登錄辦  </a:t>
            </a:r>
            <a:endParaRPr lang="en-US" altLang="zh-TW" sz="1600"/>
          </a:p>
          <a:p>
            <a:pPr>
              <a:spcBef>
                <a:spcPct val="0"/>
              </a:spcBef>
              <a:buFontTx/>
              <a:buNone/>
            </a:pPr>
            <a:r>
              <a:rPr lang="zh-TW" altLang="en-US" sz="1600"/>
              <a:t>   法</a:t>
            </a:r>
            <a:r>
              <a:rPr lang="en-US" altLang="zh-TW" sz="1600"/>
              <a:t>(§18</a:t>
            </a:r>
            <a:r>
              <a:rPr lang="zh-TW" altLang="en-US" sz="1600">
                <a:latin typeface="新細明體" charset="-120"/>
              </a:rPr>
              <a:t>、</a:t>
            </a:r>
            <a:r>
              <a:rPr lang="en-US" altLang="zh-TW" sz="1600"/>
              <a:t>19</a:t>
            </a:r>
            <a:r>
              <a:rPr lang="zh-TW" altLang="en-US" sz="1600"/>
              <a:t>、</a:t>
            </a:r>
            <a:r>
              <a:rPr lang="en-US" altLang="zh-TW" sz="1600"/>
              <a:t>61)</a:t>
            </a:r>
          </a:p>
          <a:p>
            <a:pPr>
              <a:spcBef>
                <a:spcPct val="0"/>
              </a:spcBef>
              <a:buFontTx/>
              <a:buNone/>
            </a:pPr>
            <a:r>
              <a:rPr lang="en-US" altLang="zh-TW" sz="1600"/>
              <a:t>4.</a:t>
            </a:r>
            <a:r>
              <a:rPr lang="zh-TW" altLang="en-US" sz="1600"/>
              <a:t>長照法人法</a:t>
            </a:r>
            <a:r>
              <a:rPr lang="en-US" altLang="zh-TW" sz="1600"/>
              <a:t>(§22</a:t>
            </a:r>
            <a:r>
              <a:rPr lang="zh-TW" altLang="en-US" sz="1600">
                <a:latin typeface="新細明體" charset="-120"/>
                <a:ea typeface="新細明體" charset="-120"/>
              </a:rPr>
              <a:t>、</a:t>
            </a:r>
            <a:r>
              <a:rPr lang="en-US" altLang="zh-TW" sz="1600"/>
              <a:t>62)</a:t>
            </a:r>
          </a:p>
          <a:p>
            <a:pPr>
              <a:spcBef>
                <a:spcPct val="0"/>
              </a:spcBef>
              <a:buFontTx/>
              <a:buNone/>
            </a:pPr>
            <a:r>
              <a:rPr lang="en-US" altLang="zh-TW" sz="1600"/>
              <a:t>5.</a:t>
            </a:r>
            <a:r>
              <a:rPr lang="zh-TW" altLang="en-US" sz="1600"/>
              <a:t>長照機構設立許可</a:t>
            </a:r>
            <a:endParaRPr lang="en-US" altLang="zh-TW" sz="1600"/>
          </a:p>
          <a:p>
            <a:pPr>
              <a:spcBef>
                <a:spcPct val="0"/>
              </a:spcBef>
              <a:buFontTx/>
              <a:buNone/>
            </a:pPr>
            <a:r>
              <a:rPr lang="zh-TW" altLang="en-US" sz="1600"/>
              <a:t>   及管理辦法</a:t>
            </a:r>
            <a:r>
              <a:rPr lang="en-US" altLang="zh-TW" sz="1600"/>
              <a:t>(§24</a:t>
            </a:r>
            <a:r>
              <a:rPr lang="zh-TW" altLang="en-US" sz="1600">
                <a:latin typeface="新細明體" charset="-120"/>
              </a:rPr>
              <a:t>、</a:t>
            </a:r>
            <a:r>
              <a:rPr lang="en-US" altLang="zh-TW" sz="1600"/>
              <a:t>25)</a:t>
            </a:r>
          </a:p>
          <a:p>
            <a:pPr>
              <a:spcBef>
                <a:spcPct val="0"/>
              </a:spcBef>
              <a:buFontTx/>
              <a:buNone/>
            </a:pPr>
            <a:r>
              <a:rPr lang="en-US" altLang="zh-TW" sz="1600"/>
              <a:t>6.</a:t>
            </a:r>
            <a:r>
              <a:rPr lang="zh-TW" altLang="en-US" sz="1600"/>
              <a:t>長照機構設立標準  </a:t>
            </a:r>
            <a:endParaRPr lang="en-US" altLang="zh-TW" sz="1600"/>
          </a:p>
          <a:p>
            <a:pPr>
              <a:spcBef>
                <a:spcPct val="0"/>
              </a:spcBef>
              <a:buFontTx/>
              <a:buNone/>
            </a:pPr>
            <a:r>
              <a:rPr lang="en-US" altLang="zh-TW" sz="1600"/>
              <a:t>    (§24</a:t>
            </a:r>
            <a:r>
              <a:rPr lang="zh-TW" altLang="en-US" sz="1600">
                <a:latin typeface="新細明體" charset="-120"/>
              </a:rPr>
              <a:t>、</a:t>
            </a:r>
            <a:r>
              <a:rPr lang="en-US" altLang="zh-TW" sz="1600"/>
              <a:t>30)</a:t>
            </a:r>
          </a:p>
          <a:p>
            <a:pPr>
              <a:spcBef>
                <a:spcPct val="0"/>
              </a:spcBef>
              <a:buFontTx/>
              <a:buNone/>
            </a:pPr>
            <a:r>
              <a:rPr lang="en-US" altLang="zh-TW" sz="1600"/>
              <a:t>7.</a:t>
            </a:r>
            <a:r>
              <a:rPr lang="zh-TW" altLang="zh-TW" sz="1600"/>
              <a:t>長照機構評鑑辦法</a:t>
            </a:r>
            <a:r>
              <a:rPr lang="en-US" altLang="zh-TW" sz="1600"/>
              <a:t>  </a:t>
            </a:r>
          </a:p>
          <a:p>
            <a:pPr>
              <a:spcBef>
                <a:spcPct val="0"/>
              </a:spcBef>
              <a:buFontTx/>
              <a:buNone/>
            </a:pPr>
            <a:r>
              <a:rPr lang="en-US" altLang="zh-TW" sz="1600"/>
              <a:t>   (§39)</a:t>
            </a:r>
          </a:p>
          <a:p>
            <a:pPr>
              <a:spcBef>
                <a:spcPct val="0"/>
              </a:spcBef>
              <a:buFontTx/>
              <a:buNone/>
            </a:pPr>
            <a:r>
              <a:rPr lang="en-US" altLang="zh-TW" sz="1600"/>
              <a:t>8.</a:t>
            </a:r>
            <a:r>
              <a:rPr lang="zh-TW" altLang="en-US" sz="1600"/>
              <a:t>長照機構改制辦法  </a:t>
            </a:r>
            <a:endParaRPr lang="en-US" altLang="zh-TW" sz="1600"/>
          </a:p>
          <a:p>
            <a:pPr>
              <a:spcBef>
                <a:spcPct val="0"/>
              </a:spcBef>
              <a:buFontTx/>
              <a:buNone/>
            </a:pPr>
            <a:r>
              <a:rPr lang="en-US" altLang="zh-TW" sz="1600"/>
              <a:t>   (§62)</a:t>
            </a:r>
          </a:p>
          <a:p>
            <a:pPr>
              <a:spcBef>
                <a:spcPct val="0"/>
              </a:spcBef>
              <a:buFontTx/>
              <a:buNone/>
            </a:pPr>
            <a:r>
              <a:rPr lang="en-US" altLang="zh-TW" sz="1600"/>
              <a:t>9.</a:t>
            </a:r>
            <a:r>
              <a:rPr lang="zh-TW" altLang="en-US" sz="1600"/>
              <a:t>外國人從事家庭看 </a:t>
            </a:r>
            <a:endParaRPr lang="en-US" altLang="zh-TW" sz="1600"/>
          </a:p>
          <a:p>
            <a:pPr>
              <a:spcBef>
                <a:spcPct val="0"/>
              </a:spcBef>
              <a:buFontTx/>
              <a:buNone/>
            </a:pPr>
            <a:r>
              <a:rPr lang="en-US" altLang="zh-TW" sz="1600"/>
              <a:t>   </a:t>
            </a:r>
            <a:r>
              <a:rPr lang="zh-TW" altLang="en-US" sz="1600"/>
              <a:t>護工作補充訓練辦</a:t>
            </a:r>
            <a:endParaRPr lang="en-US" altLang="zh-TW" sz="1600"/>
          </a:p>
          <a:p>
            <a:pPr>
              <a:spcBef>
                <a:spcPct val="0"/>
              </a:spcBef>
              <a:buFontTx/>
              <a:buNone/>
            </a:pPr>
            <a:r>
              <a:rPr lang="en-US" altLang="zh-TW" sz="1600"/>
              <a:t>   </a:t>
            </a:r>
            <a:r>
              <a:rPr lang="zh-TW" altLang="en-US" sz="1600"/>
              <a:t>法  </a:t>
            </a:r>
            <a:r>
              <a:rPr lang="en-US" altLang="zh-TW" sz="1600"/>
              <a:t>(§64)</a:t>
            </a:r>
          </a:p>
          <a:p>
            <a:pPr>
              <a:spcBef>
                <a:spcPct val="0"/>
              </a:spcBef>
              <a:buFontTx/>
              <a:buNone/>
            </a:pPr>
            <a:r>
              <a:rPr lang="en-US" altLang="zh-TW" sz="1600"/>
              <a:t>10.</a:t>
            </a:r>
            <a:r>
              <a:rPr lang="zh-TW" altLang="en-US" sz="1600"/>
              <a:t>施行細則</a:t>
            </a:r>
            <a:r>
              <a:rPr lang="en-US" altLang="zh-TW" sz="1600"/>
              <a:t>(§65)</a:t>
            </a:r>
            <a:endParaRPr lang="zh-TW" altLang="en-US" sz="1600"/>
          </a:p>
        </p:txBody>
      </p:sp>
      <p:sp>
        <p:nvSpPr>
          <p:cNvPr id="57359" name="文字方塊 28"/>
          <p:cNvSpPr txBox="1">
            <a:spLocks noChangeArrowheads="1"/>
          </p:cNvSpPr>
          <p:nvPr/>
        </p:nvSpPr>
        <p:spPr bwMode="auto">
          <a:xfrm>
            <a:off x="5373688" y="939800"/>
            <a:ext cx="215106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en-US" altLang="zh-TW" sz="1400"/>
              <a:t>§15 </a:t>
            </a:r>
            <a:r>
              <a:rPr lang="zh-TW" altLang="en-US" sz="1400"/>
              <a:t>長照財源增列遺贈</a:t>
            </a:r>
            <a:endParaRPr lang="en-US" altLang="zh-TW" sz="1400"/>
          </a:p>
          <a:p>
            <a:pPr>
              <a:spcBef>
                <a:spcPct val="0"/>
              </a:spcBef>
              <a:buFontTx/>
              <a:buNone/>
            </a:pPr>
            <a:r>
              <a:rPr lang="zh-TW" altLang="en-US" sz="1400"/>
              <a:t>        稅及菸稅</a:t>
            </a:r>
            <a:endParaRPr lang="en-US" altLang="zh-TW" sz="1400"/>
          </a:p>
          <a:p>
            <a:pPr>
              <a:spcBef>
                <a:spcPct val="0"/>
              </a:spcBef>
              <a:buFontTx/>
              <a:buNone/>
            </a:pPr>
            <a:r>
              <a:rPr lang="zh-TW" altLang="zh-TW" sz="1400"/>
              <a:t>§</a:t>
            </a:r>
            <a:r>
              <a:rPr lang="en-US" altLang="zh-TW" sz="1400"/>
              <a:t>22</a:t>
            </a:r>
            <a:r>
              <a:rPr lang="zh-TW" altLang="en-US" sz="1400"/>
              <a:t> 住宿式機構法人化，</a:t>
            </a:r>
            <a:endParaRPr lang="en-US" altLang="zh-TW" sz="1400"/>
          </a:p>
          <a:p>
            <a:pPr>
              <a:spcBef>
                <a:spcPct val="0"/>
              </a:spcBef>
              <a:buFontTx/>
              <a:buNone/>
            </a:pPr>
            <a:r>
              <a:rPr lang="zh-TW" altLang="en-US" sz="1400"/>
              <a:t>        </a:t>
            </a:r>
            <a:r>
              <a:rPr lang="zh-TW" altLang="en-US" sz="1400" u="sng">
                <a:solidFill>
                  <a:srgbClr val="FF0000"/>
                </a:solidFill>
              </a:rPr>
              <a:t>現行機構如有擴充</a:t>
            </a:r>
            <a:r>
              <a:rPr lang="zh-TW" altLang="en-US" sz="1400" u="sng">
                <a:solidFill>
                  <a:srgbClr val="FF0000"/>
                </a:solidFill>
                <a:latin typeface="新細明體" charset="-120"/>
                <a:ea typeface="新細明體" charset="-120"/>
              </a:rPr>
              <a:t>、</a:t>
            </a:r>
            <a:endParaRPr lang="en-US" altLang="zh-TW" sz="1400" u="sng">
              <a:solidFill>
                <a:srgbClr val="FF0000"/>
              </a:solidFill>
              <a:latin typeface="新細明體" charset="-120"/>
              <a:ea typeface="新細明體" charset="-120"/>
            </a:endParaRPr>
          </a:p>
          <a:p>
            <a:pPr>
              <a:spcBef>
                <a:spcPct val="0"/>
              </a:spcBef>
              <a:buFontTx/>
              <a:buNone/>
            </a:pPr>
            <a:r>
              <a:rPr lang="zh-TW" altLang="en-US" sz="1400">
                <a:solidFill>
                  <a:srgbClr val="FF0000"/>
                </a:solidFill>
                <a:latin typeface="新細明體" charset="-120"/>
                <a:ea typeface="新細明體" charset="-120"/>
              </a:rPr>
              <a:t>       </a:t>
            </a:r>
            <a:r>
              <a:rPr lang="zh-TW" altLang="en-US" sz="1400" u="sng">
                <a:solidFill>
                  <a:srgbClr val="FF0000"/>
                </a:solidFill>
                <a:latin typeface="新細明體" charset="-120"/>
                <a:ea typeface="新細明體" charset="-120"/>
              </a:rPr>
              <a:t>遷移，應法人化。</a:t>
            </a:r>
            <a:endParaRPr lang="en-US" altLang="zh-TW" sz="1400" u="sng">
              <a:solidFill>
                <a:srgbClr val="FF0000"/>
              </a:solidFill>
            </a:endParaRPr>
          </a:p>
          <a:p>
            <a:pPr>
              <a:spcBef>
                <a:spcPct val="0"/>
              </a:spcBef>
              <a:buFontTx/>
              <a:buNone/>
            </a:pPr>
            <a:r>
              <a:rPr lang="zh-TW" altLang="zh-TW" sz="1400"/>
              <a:t>§</a:t>
            </a:r>
            <a:r>
              <a:rPr lang="en-US" altLang="zh-TW" sz="1400"/>
              <a:t>62</a:t>
            </a:r>
            <a:r>
              <a:rPr lang="zh-TW" altLang="en-US" sz="1400"/>
              <a:t> 現行已依法設立提</a:t>
            </a:r>
            <a:endParaRPr lang="en-US" altLang="zh-TW" sz="1400"/>
          </a:p>
          <a:p>
            <a:pPr>
              <a:spcBef>
                <a:spcPct val="0"/>
              </a:spcBef>
              <a:buFontTx/>
              <a:buNone/>
            </a:pPr>
            <a:r>
              <a:rPr lang="zh-TW" altLang="en-US" sz="1400"/>
              <a:t>        供長照服務之機構，</a:t>
            </a:r>
            <a:endParaRPr lang="en-US" altLang="zh-TW" sz="1400"/>
          </a:p>
          <a:p>
            <a:pPr>
              <a:spcBef>
                <a:spcPct val="0"/>
              </a:spcBef>
              <a:buFontTx/>
              <a:buNone/>
            </a:pPr>
            <a:r>
              <a:rPr lang="zh-TW" altLang="en-US" sz="1400"/>
              <a:t>        </a:t>
            </a:r>
            <a:r>
              <a:rPr lang="zh-TW" altLang="en-US" sz="1400" u="sng">
                <a:solidFill>
                  <a:srgbClr val="FF0000"/>
                </a:solidFill>
              </a:rPr>
              <a:t>仍得依原適用法令</a:t>
            </a:r>
            <a:endParaRPr lang="en-US" altLang="zh-TW" sz="1400" u="sng">
              <a:solidFill>
                <a:srgbClr val="FF0000"/>
              </a:solidFill>
            </a:endParaRPr>
          </a:p>
          <a:p>
            <a:pPr>
              <a:spcBef>
                <a:spcPct val="0"/>
              </a:spcBef>
              <a:buFontTx/>
              <a:buNone/>
            </a:pPr>
            <a:r>
              <a:rPr lang="zh-TW" altLang="en-US" sz="1400">
                <a:solidFill>
                  <a:srgbClr val="FF0000"/>
                </a:solidFill>
              </a:rPr>
              <a:t>       </a:t>
            </a:r>
            <a:r>
              <a:rPr lang="zh-TW" altLang="en-US" sz="1400" u="sng">
                <a:solidFill>
                  <a:srgbClr val="FF0000"/>
                </a:solidFill>
              </a:rPr>
              <a:t> 繼續提供長照服務</a:t>
            </a:r>
            <a:r>
              <a:rPr lang="zh-TW" altLang="en-US" sz="1400"/>
              <a:t>。</a:t>
            </a:r>
            <a:endParaRPr lang="en-US" altLang="zh-TW" sz="1400"/>
          </a:p>
          <a:p>
            <a:pPr>
              <a:spcBef>
                <a:spcPct val="0"/>
              </a:spcBef>
              <a:buFontTx/>
              <a:buNone/>
            </a:pPr>
            <a:r>
              <a:rPr lang="zh-TW" altLang="zh-TW" sz="1400"/>
              <a:t>§</a:t>
            </a:r>
            <a:r>
              <a:rPr lang="en-US" altLang="zh-TW" sz="1400"/>
              <a:t>66</a:t>
            </a:r>
            <a:r>
              <a:rPr lang="zh-TW" altLang="en-US" sz="1400"/>
              <a:t> 修正條文自長服施</a:t>
            </a:r>
            <a:endParaRPr lang="en-US" altLang="zh-TW" sz="1400"/>
          </a:p>
          <a:p>
            <a:pPr>
              <a:spcBef>
                <a:spcPct val="0"/>
              </a:spcBef>
              <a:buFontTx/>
              <a:buNone/>
            </a:pPr>
            <a:r>
              <a:rPr lang="zh-TW" altLang="en-US" sz="1400"/>
              <a:t>        行日施行</a:t>
            </a:r>
            <a:endParaRPr lang="en-US" altLang="zh-TW" sz="1400"/>
          </a:p>
        </p:txBody>
      </p:sp>
      <p:sp>
        <p:nvSpPr>
          <p:cNvPr id="32" name="直線圖說文字 2 31"/>
          <p:cNvSpPr/>
          <p:nvPr/>
        </p:nvSpPr>
        <p:spPr>
          <a:xfrm>
            <a:off x="7723188" y="1479550"/>
            <a:ext cx="1312862" cy="2057400"/>
          </a:xfrm>
          <a:prstGeom prst="borderCallout2">
            <a:avLst>
              <a:gd name="adj1" fmla="val 2397"/>
              <a:gd name="adj2" fmla="val -15502"/>
              <a:gd name="adj3" fmla="val -18434"/>
              <a:gd name="adj4" fmla="val 25690"/>
              <a:gd name="adj5" fmla="val -4124"/>
              <a:gd name="adj6" fmla="val 6015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361" name="文字方塊 32"/>
          <p:cNvSpPr txBox="1">
            <a:spLocks noChangeArrowheads="1"/>
          </p:cNvSpPr>
          <p:nvPr/>
        </p:nvSpPr>
        <p:spPr bwMode="auto">
          <a:xfrm>
            <a:off x="7810500" y="1492250"/>
            <a:ext cx="1225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en-US" altLang="zh-TW" sz="1600" b="1" u="sng">
                <a:solidFill>
                  <a:srgbClr val="FF0000"/>
                </a:solidFill>
                <a:latin typeface="標楷體" pitchFamily="65" charset="-120"/>
              </a:rPr>
              <a:t>《</a:t>
            </a:r>
            <a:r>
              <a:rPr lang="en-US" altLang="zh-TW" sz="1600" b="1" u="sng">
                <a:solidFill>
                  <a:srgbClr val="FF0000"/>
                </a:solidFill>
              </a:rPr>
              <a:t>1</a:t>
            </a:r>
            <a:r>
              <a:rPr lang="zh-TW" altLang="en-US" sz="1600" b="1" u="sng">
                <a:solidFill>
                  <a:srgbClr val="FF0000"/>
                </a:solidFill>
              </a:rPr>
              <a:t>部法律</a:t>
            </a:r>
            <a:r>
              <a:rPr lang="en-US" altLang="zh-TW" sz="1600" b="1" u="sng">
                <a:solidFill>
                  <a:srgbClr val="FF0000"/>
                </a:solidFill>
              </a:rPr>
              <a:t>+8</a:t>
            </a:r>
            <a:r>
              <a:rPr lang="zh-TW" altLang="en-US" sz="1600" b="1" u="sng">
                <a:solidFill>
                  <a:srgbClr val="FF0000"/>
                </a:solidFill>
              </a:rPr>
              <a:t>個子法</a:t>
            </a:r>
            <a:r>
              <a:rPr lang="en-US" altLang="zh-TW" sz="1600" b="1" u="sng">
                <a:solidFill>
                  <a:srgbClr val="FF0000"/>
                </a:solidFill>
                <a:latin typeface="標楷體" pitchFamily="65" charset="-120"/>
              </a:rPr>
              <a:t>》</a:t>
            </a:r>
            <a:endParaRPr lang="en-US" altLang="zh-TW" sz="1600" b="1" u="sng">
              <a:solidFill>
                <a:srgbClr val="FF0000"/>
              </a:solidFill>
            </a:endParaRPr>
          </a:p>
          <a:p>
            <a:pPr>
              <a:spcBef>
                <a:spcPct val="0"/>
              </a:spcBef>
              <a:buFontTx/>
              <a:buNone/>
            </a:pPr>
            <a:endParaRPr lang="en-US" altLang="zh-TW" sz="1600"/>
          </a:p>
          <a:p>
            <a:pPr>
              <a:spcBef>
                <a:spcPct val="0"/>
              </a:spcBef>
              <a:buFontTx/>
              <a:buNone/>
            </a:pPr>
            <a:r>
              <a:rPr lang="zh-TW" altLang="en-US" sz="1600"/>
              <a:t>刪除</a:t>
            </a:r>
            <a:r>
              <a:rPr lang="zh-TW" altLang="en-US" sz="1600">
                <a:latin typeface="新細明體" charset="-120"/>
                <a:ea typeface="新細明體" charset="-120"/>
              </a:rPr>
              <a:t>：</a:t>
            </a:r>
            <a:endParaRPr lang="en-US" altLang="zh-TW" sz="1600">
              <a:latin typeface="新細明體" charset="-120"/>
              <a:ea typeface="新細明體" charset="-120"/>
            </a:endParaRPr>
          </a:p>
          <a:p>
            <a:pPr>
              <a:spcBef>
                <a:spcPct val="0"/>
              </a:spcBef>
              <a:buFontTx/>
              <a:buNone/>
            </a:pPr>
            <a:r>
              <a:rPr lang="zh-TW" altLang="en-US" sz="1600"/>
              <a:t>長照機構改制辦法</a:t>
            </a:r>
          </a:p>
        </p:txBody>
      </p:sp>
      <p:sp>
        <p:nvSpPr>
          <p:cNvPr id="57362" name="文字方塊 39"/>
          <p:cNvSpPr txBox="1">
            <a:spLocks noChangeArrowheads="1"/>
          </p:cNvSpPr>
          <p:nvPr/>
        </p:nvSpPr>
        <p:spPr bwMode="auto">
          <a:xfrm>
            <a:off x="5549900" y="3965575"/>
            <a:ext cx="142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a:solidFill>
                  <a:srgbClr val="663300"/>
                </a:solidFill>
              </a:rPr>
              <a:t>護理機構設置或擴充許可辦法</a:t>
            </a:r>
          </a:p>
        </p:txBody>
      </p:sp>
      <p:sp>
        <p:nvSpPr>
          <p:cNvPr id="57363" name="文字方塊 40"/>
          <p:cNvSpPr txBox="1">
            <a:spLocks noChangeArrowheads="1"/>
          </p:cNvSpPr>
          <p:nvPr/>
        </p:nvSpPr>
        <p:spPr bwMode="auto">
          <a:xfrm>
            <a:off x="6696075" y="4554538"/>
            <a:ext cx="2400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a:t>老福法、施行細則、設立標準、老人機構接管辦法、評鑑及獎勵辦法、專業人員資格及訓練辦法、補助或委託辦理老人服務及照顧辦法</a:t>
            </a:r>
            <a:r>
              <a:rPr lang="en-US" altLang="zh-TW" sz="1400" b="1"/>
              <a:t>…</a:t>
            </a:r>
            <a:r>
              <a:rPr lang="zh-TW" altLang="en-US" sz="1400" b="1"/>
              <a:t>等</a:t>
            </a:r>
            <a:r>
              <a:rPr lang="en-US" altLang="zh-TW" sz="1400" b="1"/>
              <a:t>(11</a:t>
            </a:r>
            <a:r>
              <a:rPr lang="zh-TW" altLang="en-US" sz="1400" b="1"/>
              <a:t>項</a:t>
            </a:r>
            <a:r>
              <a:rPr lang="en-US" altLang="zh-TW" sz="1400" b="1"/>
              <a:t>)</a:t>
            </a:r>
            <a:endParaRPr lang="zh-TW" altLang="en-US" sz="1400" b="1"/>
          </a:p>
        </p:txBody>
      </p:sp>
      <p:sp>
        <p:nvSpPr>
          <p:cNvPr id="42" name="矩形 41"/>
          <p:cNvSpPr/>
          <p:nvPr/>
        </p:nvSpPr>
        <p:spPr>
          <a:xfrm>
            <a:off x="3203575" y="3630613"/>
            <a:ext cx="2170113" cy="369332"/>
          </a:xfrm>
          <a:prstGeom prst="rect">
            <a:avLst/>
          </a:prstGeom>
        </p:spPr>
        <p:txBody>
          <a:bodyPr>
            <a:spAutoFit/>
          </a:bodyPr>
          <a:lstStyle/>
          <a:p>
            <a:pPr>
              <a:defRPr/>
            </a:pPr>
            <a:r>
              <a:rPr lang="en-US" altLang="zh-TW" b="1" dirty="0">
                <a:solidFill>
                  <a:srgbClr val="FF0000"/>
                </a:solidFill>
                <a:effectLst>
                  <a:outerShdw blurRad="38100" dist="38100" dir="2700000" algn="tl">
                    <a:srgbClr val="000000">
                      <a:alpha val="43137"/>
                    </a:srgbClr>
                  </a:outerShdw>
                </a:effectLst>
                <a:latin typeface="新細明體" panose="02020500000000000000" pitchFamily="18" charset="-120"/>
              </a:rPr>
              <a:t>【</a:t>
            </a:r>
            <a:r>
              <a:rPr lang="zh-TW" altLang="en-US" b="1" dirty="0">
                <a:solidFill>
                  <a:srgbClr val="FF0000"/>
                </a:solidFill>
                <a:effectLst>
                  <a:outerShdw blurRad="38100" dist="38100" dir="2700000" algn="tl">
                    <a:srgbClr val="000000">
                      <a:alpha val="43137"/>
                    </a:srgbClr>
                  </a:outerShdw>
                </a:effectLst>
                <a:latin typeface="新細明體" panose="02020500000000000000" pitchFamily="18" charset="-120"/>
              </a:rPr>
              <a:t>相關法律修改</a:t>
            </a:r>
            <a:r>
              <a:rPr lang="en-US" altLang="zh-TW" b="1" dirty="0">
                <a:solidFill>
                  <a:srgbClr val="FF0000"/>
                </a:solidFill>
                <a:effectLst>
                  <a:outerShdw blurRad="38100" dist="38100" dir="2700000" algn="tl">
                    <a:srgbClr val="000000">
                      <a:alpha val="43137"/>
                    </a:srgbClr>
                  </a:outerShdw>
                </a:effectLst>
                <a:latin typeface="新細明體" panose="02020500000000000000" pitchFamily="18" charset="-120"/>
              </a:rPr>
              <a:t>】</a:t>
            </a:r>
            <a:endParaRPr lang="zh-TW" altLang="en-US" b="1" dirty="0">
              <a:solidFill>
                <a:srgbClr val="FF0000"/>
              </a:solidFill>
              <a:effectLst>
                <a:outerShdw blurRad="38100" dist="38100" dir="2700000" algn="tl">
                  <a:srgbClr val="000000">
                    <a:alpha val="43137"/>
                  </a:srgbClr>
                </a:outerShdw>
              </a:effectLst>
            </a:endParaRPr>
          </a:p>
        </p:txBody>
      </p:sp>
      <p:sp>
        <p:nvSpPr>
          <p:cNvPr id="57365" name="文字方塊 42"/>
          <p:cNvSpPr txBox="1">
            <a:spLocks noChangeArrowheads="1"/>
          </p:cNvSpPr>
          <p:nvPr/>
        </p:nvSpPr>
        <p:spPr bwMode="auto">
          <a:xfrm>
            <a:off x="6648450" y="5880100"/>
            <a:ext cx="2447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dirty="0"/>
              <a:t>身權法、施行細則</a:t>
            </a:r>
            <a:r>
              <a:rPr lang="zh-TW" altLang="en-US" sz="1400" b="1" dirty="0">
                <a:latin typeface="新細明體" charset="-120"/>
              </a:rPr>
              <a:t>、設施及人員配置標準</a:t>
            </a:r>
            <a:r>
              <a:rPr lang="zh-TW" altLang="en-US" sz="1400" b="1" dirty="0"/>
              <a:t>、身障機構接管辦法、評鑑及獎勵辦法、</a:t>
            </a:r>
            <a:r>
              <a:rPr lang="en-US" altLang="zh-TW" sz="1400" b="1" dirty="0"/>
              <a:t>…</a:t>
            </a:r>
            <a:r>
              <a:rPr lang="zh-TW" altLang="en-US" sz="1400" b="1" dirty="0"/>
              <a:t>等</a:t>
            </a:r>
            <a:r>
              <a:rPr lang="en-US" altLang="zh-TW" sz="1400" b="1" dirty="0"/>
              <a:t>(11</a:t>
            </a:r>
            <a:r>
              <a:rPr lang="zh-TW" altLang="en-US" sz="1400" b="1" dirty="0"/>
              <a:t>項</a:t>
            </a:r>
            <a:r>
              <a:rPr lang="en-US" altLang="zh-TW" sz="1400" b="1" dirty="0"/>
              <a:t>)</a:t>
            </a:r>
            <a:endParaRPr lang="zh-TW" altLang="en-US" sz="1400" b="1" dirty="0"/>
          </a:p>
        </p:txBody>
      </p:sp>
      <p:sp>
        <p:nvSpPr>
          <p:cNvPr id="31" name="文字方塊 30"/>
          <p:cNvSpPr txBox="1"/>
          <p:nvPr/>
        </p:nvSpPr>
        <p:spPr>
          <a:xfrm>
            <a:off x="5416550" y="571500"/>
            <a:ext cx="1963738" cy="368300"/>
          </a:xfrm>
          <a:prstGeom prst="rect">
            <a:avLst/>
          </a:prstGeom>
          <a:noFill/>
        </p:spPr>
        <p:txBody>
          <a:bodyPr>
            <a:spAutoFit/>
          </a:bodyPr>
          <a:lstStyle/>
          <a:p>
            <a:pPr>
              <a:defRPr/>
            </a:pPr>
            <a:r>
              <a:rPr lang="zh-TW" altLang="en-US" b="1" u="sng" dirty="0">
                <a:solidFill>
                  <a:srgbClr val="FF0000"/>
                </a:solidFill>
                <a:effectLst>
                  <a:outerShdw blurRad="38100" dist="38100" dir="2700000" algn="tl">
                    <a:srgbClr val="000000">
                      <a:alpha val="43137"/>
                    </a:srgbClr>
                  </a:outerShdw>
                </a:effectLst>
              </a:rPr>
              <a:t>長服法修法重點</a:t>
            </a:r>
            <a:endParaRPr lang="en-US" altLang="zh-TW" b="1" u="sng" dirty="0">
              <a:solidFill>
                <a:srgbClr val="FF0000"/>
              </a:solidFill>
              <a:effectLst>
                <a:outerShdw blurRad="38100" dist="38100" dir="2700000" algn="tl">
                  <a:srgbClr val="000000">
                    <a:alpha val="43137"/>
                  </a:srgbClr>
                </a:outerShdw>
              </a:effectLst>
            </a:endParaRPr>
          </a:p>
        </p:txBody>
      </p:sp>
      <p:sp>
        <p:nvSpPr>
          <p:cNvPr id="34" name="矩形 33"/>
          <p:cNvSpPr/>
          <p:nvPr/>
        </p:nvSpPr>
        <p:spPr>
          <a:xfrm>
            <a:off x="5403850" y="3616325"/>
            <a:ext cx="1568450" cy="369888"/>
          </a:xfrm>
          <a:prstGeom prst="rect">
            <a:avLst/>
          </a:prstGeom>
        </p:spPr>
        <p:txBody>
          <a:bodyPr wrap="none">
            <a:spAutoFit/>
          </a:bodyPr>
          <a:lstStyle/>
          <a:p>
            <a:pPr>
              <a:defRPr/>
            </a:pPr>
            <a:r>
              <a:rPr lang="en-US" altLang="zh-TW" b="1" dirty="0">
                <a:solidFill>
                  <a:srgbClr val="663300"/>
                </a:solidFill>
                <a:effectLst>
                  <a:outerShdw blurRad="38100" dist="38100" dir="2700000" algn="tl">
                    <a:srgbClr val="000000">
                      <a:alpha val="43137"/>
                    </a:srgbClr>
                  </a:outerShdw>
                </a:effectLst>
                <a:latin typeface="新細明體" panose="02020500000000000000" pitchFamily="18" charset="-120"/>
              </a:rPr>
              <a:t>【</a:t>
            </a:r>
            <a:r>
              <a:rPr lang="zh-TW" altLang="en-US" b="1" dirty="0">
                <a:solidFill>
                  <a:srgbClr val="663300"/>
                </a:solidFill>
                <a:effectLst>
                  <a:outerShdw blurRad="38100" dist="38100" dir="2700000" algn="tl">
                    <a:srgbClr val="000000">
                      <a:alpha val="43137"/>
                    </a:srgbClr>
                  </a:outerShdw>
                </a:effectLst>
                <a:latin typeface="新細明體" panose="02020500000000000000" pitchFamily="18" charset="-120"/>
              </a:rPr>
              <a:t>確定修改</a:t>
            </a:r>
            <a:r>
              <a:rPr lang="en-US" altLang="zh-TW" b="1" dirty="0">
                <a:solidFill>
                  <a:srgbClr val="663300"/>
                </a:solidFill>
                <a:effectLst>
                  <a:outerShdw blurRad="38100" dist="38100" dir="2700000" algn="tl">
                    <a:srgbClr val="000000">
                      <a:alpha val="43137"/>
                    </a:srgbClr>
                  </a:outerShdw>
                </a:effectLst>
                <a:latin typeface="新細明體" panose="02020500000000000000" pitchFamily="18" charset="-120"/>
              </a:rPr>
              <a:t>】</a:t>
            </a:r>
            <a:endParaRPr lang="zh-TW" altLang="en-US" b="1" dirty="0">
              <a:solidFill>
                <a:srgbClr val="663300"/>
              </a:solidFill>
              <a:effectLst>
                <a:outerShdw blurRad="38100" dist="38100" dir="2700000" algn="tl">
                  <a:srgbClr val="000000">
                    <a:alpha val="43137"/>
                  </a:srgbClr>
                </a:outerShdw>
              </a:effectLst>
            </a:endParaRPr>
          </a:p>
        </p:txBody>
      </p:sp>
      <p:sp>
        <p:nvSpPr>
          <p:cNvPr id="35" name="矩形 34"/>
          <p:cNvSpPr/>
          <p:nvPr/>
        </p:nvSpPr>
        <p:spPr>
          <a:xfrm>
            <a:off x="7085013" y="3643313"/>
            <a:ext cx="1338262" cy="369887"/>
          </a:xfrm>
          <a:prstGeom prst="rect">
            <a:avLst/>
          </a:prstGeom>
        </p:spPr>
        <p:txBody>
          <a:bodyPr wrap="none">
            <a:spAutoFit/>
          </a:bodyPr>
          <a:lstStyle/>
          <a:p>
            <a:pPr>
              <a:defRPr/>
            </a:pPr>
            <a:r>
              <a:rPr lang="en-US" altLang="zh-TW" b="1" dirty="0">
                <a:effectLst>
                  <a:outerShdw blurRad="38100" dist="38100" dir="2700000" algn="tl">
                    <a:srgbClr val="000000">
                      <a:alpha val="43137"/>
                    </a:srgbClr>
                  </a:outerShdw>
                </a:effectLst>
                <a:latin typeface="新細明體" panose="02020500000000000000" pitchFamily="18" charset="-120"/>
              </a:rPr>
              <a:t>【</a:t>
            </a:r>
            <a:r>
              <a:rPr lang="zh-TW" altLang="en-US" b="1" dirty="0">
                <a:effectLst>
                  <a:outerShdw blurRad="38100" dist="38100" dir="2700000" algn="tl">
                    <a:srgbClr val="000000">
                      <a:alpha val="43137"/>
                    </a:srgbClr>
                  </a:outerShdw>
                </a:effectLst>
                <a:latin typeface="新細明體" panose="02020500000000000000" pitchFamily="18" charset="-120"/>
              </a:rPr>
              <a:t>待討論</a:t>
            </a:r>
            <a:r>
              <a:rPr lang="en-US" altLang="zh-TW" b="1" dirty="0">
                <a:effectLst>
                  <a:outerShdw blurRad="38100" dist="38100" dir="2700000" algn="tl">
                    <a:srgbClr val="000000">
                      <a:alpha val="43137"/>
                    </a:srgbClr>
                  </a:outerShdw>
                </a:effectLst>
                <a:latin typeface="新細明體" panose="02020500000000000000" pitchFamily="18" charset="-120"/>
              </a:rPr>
              <a:t>】</a:t>
            </a:r>
            <a:endParaRPr lang="zh-TW" altLang="en-US" b="1" dirty="0">
              <a:effectLst>
                <a:outerShdw blurRad="38100" dist="38100" dir="2700000" algn="tl">
                  <a:srgbClr val="000000">
                    <a:alpha val="43137"/>
                  </a:srgbClr>
                </a:outerShdw>
              </a:effectLst>
            </a:endParaRPr>
          </a:p>
        </p:txBody>
      </p:sp>
      <p:sp>
        <p:nvSpPr>
          <p:cNvPr id="57369" name="文字方塊 35"/>
          <p:cNvSpPr txBox="1">
            <a:spLocks noChangeArrowheads="1"/>
          </p:cNvSpPr>
          <p:nvPr/>
        </p:nvSpPr>
        <p:spPr bwMode="auto">
          <a:xfrm>
            <a:off x="6853238" y="3944938"/>
            <a:ext cx="2182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a:t>護理人員法</a:t>
            </a:r>
            <a:r>
              <a:rPr lang="zh-TW" altLang="en-US" sz="1400" b="1">
                <a:latin typeface="新細明體" charset="-120"/>
                <a:ea typeface="新細明體" charset="-120"/>
              </a:rPr>
              <a:t>、</a:t>
            </a:r>
            <a:r>
              <a:rPr lang="zh-TW" altLang="en-US" sz="1400" b="1"/>
              <a:t>施行細則</a:t>
            </a:r>
            <a:r>
              <a:rPr lang="zh-TW" altLang="en-US" sz="1400" b="1">
                <a:latin typeface="新細明體" charset="-120"/>
              </a:rPr>
              <a:t>、</a:t>
            </a:r>
            <a:r>
              <a:rPr lang="zh-TW" altLang="en-US" sz="1400" b="1"/>
              <a:t>設置標準</a:t>
            </a:r>
            <a:r>
              <a:rPr lang="zh-TW" altLang="en-US" sz="1400" b="1">
                <a:latin typeface="新細明體" charset="-120"/>
                <a:ea typeface="新細明體" charset="-120"/>
              </a:rPr>
              <a:t>、</a:t>
            </a:r>
            <a:r>
              <a:rPr lang="zh-TW" altLang="en-US" sz="1400" b="1"/>
              <a:t>評鑑辦法 </a:t>
            </a:r>
            <a:r>
              <a:rPr lang="en-US" altLang="zh-TW" sz="1400" b="1"/>
              <a:t>(4</a:t>
            </a:r>
            <a:r>
              <a:rPr lang="zh-TW" altLang="en-US" sz="1400" b="1"/>
              <a:t>項</a:t>
            </a:r>
            <a:r>
              <a:rPr lang="en-US" altLang="zh-TW" sz="1400" b="1"/>
              <a:t>)</a:t>
            </a:r>
            <a:endParaRPr lang="zh-TW" altLang="en-US" sz="1400" b="1"/>
          </a:p>
        </p:txBody>
      </p:sp>
      <p:sp>
        <p:nvSpPr>
          <p:cNvPr id="57370" name="文字方塊 43"/>
          <p:cNvSpPr txBox="1">
            <a:spLocks noChangeArrowheads="1"/>
          </p:cNvSpPr>
          <p:nvPr/>
        </p:nvSpPr>
        <p:spPr bwMode="auto">
          <a:xfrm>
            <a:off x="5583238" y="4897438"/>
            <a:ext cx="1209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a:solidFill>
                  <a:srgbClr val="663300"/>
                </a:solidFill>
              </a:rPr>
              <a:t>老福機構設立許可及管理辦法</a:t>
            </a:r>
          </a:p>
        </p:txBody>
      </p:sp>
      <p:sp>
        <p:nvSpPr>
          <p:cNvPr id="57371" name="文字方塊 44"/>
          <p:cNvSpPr txBox="1">
            <a:spLocks noChangeArrowheads="1"/>
          </p:cNvSpPr>
          <p:nvPr/>
        </p:nvSpPr>
        <p:spPr bwMode="auto">
          <a:xfrm>
            <a:off x="5643563" y="5975350"/>
            <a:ext cx="1209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標楷體" pitchFamily="65" charset="-120"/>
              </a:defRPr>
            </a:lvl1pPr>
            <a:lvl2pPr marL="742950" indent="-285750">
              <a:spcBef>
                <a:spcPct val="20000"/>
              </a:spcBef>
              <a:buChar char="–"/>
              <a:defRPr kumimoji="1" sz="2800">
                <a:solidFill>
                  <a:schemeClr val="tx1"/>
                </a:solidFill>
                <a:latin typeface="Times New Roman" pitchFamily="18" charset="0"/>
                <a:ea typeface="標楷體" pitchFamily="65" charset="-120"/>
              </a:defRPr>
            </a:lvl2pPr>
            <a:lvl3pPr marL="1143000" indent="-228600">
              <a:spcBef>
                <a:spcPct val="20000"/>
              </a:spcBef>
              <a:buChar char="•"/>
              <a:defRPr kumimoji="1" sz="2400">
                <a:solidFill>
                  <a:schemeClr val="tx1"/>
                </a:solidFill>
                <a:latin typeface="Times New Roman" pitchFamily="18" charset="0"/>
                <a:ea typeface="標楷體" pitchFamily="65" charset="-120"/>
              </a:defRPr>
            </a:lvl3pPr>
            <a:lvl4pPr marL="1600200" indent="-228600">
              <a:spcBef>
                <a:spcPct val="20000"/>
              </a:spcBef>
              <a:buChar char="–"/>
              <a:defRPr kumimoji="1" sz="2000">
                <a:solidFill>
                  <a:schemeClr val="tx1"/>
                </a:solidFill>
                <a:latin typeface="Times New Roman" pitchFamily="18" charset="0"/>
                <a:ea typeface="標楷體" pitchFamily="65" charset="-120"/>
              </a:defRPr>
            </a:lvl4pPr>
            <a:lvl5pPr marL="2057400" indent="-22860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spcBef>
                <a:spcPct val="0"/>
              </a:spcBef>
              <a:buFontTx/>
              <a:buNone/>
            </a:pPr>
            <a:r>
              <a:rPr lang="zh-TW" altLang="en-US" sz="1400" b="1">
                <a:solidFill>
                  <a:srgbClr val="663300"/>
                </a:solidFill>
              </a:rPr>
              <a:t>身障機構設立許可及管理辦法</a:t>
            </a:r>
          </a:p>
        </p:txBody>
      </p:sp>
      <p:sp>
        <p:nvSpPr>
          <p:cNvPr id="4" name="投影片編號版面配置區 3"/>
          <p:cNvSpPr>
            <a:spLocks noGrp="1"/>
          </p:cNvSpPr>
          <p:nvPr>
            <p:ph type="sldNum" sz="quarter" idx="12"/>
          </p:nvPr>
        </p:nvSpPr>
        <p:spPr>
          <a:xfrm>
            <a:off x="6934980" y="6424699"/>
            <a:ext cx="2133600" cy="365125"/>
          </a:xfrm>
        </p:spPr>
        <p:txBody>
          <a:bodyPr/>
          <a:lstStyle/>
          <a:p>
            <a:fld id="{E3FFDE1D-EA48-414B-8A6D-FF2482F33E7F}" type="slidenum">
              <a:rPr lang="zh-TW" altLang="en-US" smtClean="0"/>
              <a:pPr/>
              <a:t>58</a:t>
            </a:fld>
            <a:endParaRPr lang="zh-TW" altLang="en-US" dirty="0"/>
          </a:p>
        </p:txBody>
      </p:sp>
    </p:spTree>
    <p:extLst>
      <p:ext uri="{BB962C8B-B14F-4D97-AF65-F5344CB8AC3E}">
        <p14:creationId xmlns:p14="http://schemas.microsoft.com/office/powerpoint/2010/main" val="150526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lstStyle/>
          <a:p>
            <a:r>
              <a:rPr lang="zh-TW" altLang="en-US" b="1" dirty="0">
                <a:latin typeface="微軟正黑體" panose="020B0604030504040204" pitchFamily="34" charset="-120"/>
                <a:ea typeface="微軟正黑體" panose="020B0604030504040204" pitchFamily="34" charset="-120"/>
              </a:rPr>
              <a:t>長照服務法第</a:t>
            </a:r>
            <a:r>
              <a:rPr lang="en-US" altLang="zh-TW" b="1" dirty="0">
                <a:latin typeface="微軟正黑體" panose="020B0604030504040204" pitchFamily="34" charset="-120"/>
                <a:ea typeface="微軟正黑體" panose="020B0604030504040204" pitchFamily="34" charset="-120"/>
              </a:rPr>
              <a:t>22</a:t>
            </a:r>
            <a:r>
              <a:rPr lang="zh-TW" altLang="en-US" b="1" dirty="0">
                <a:latin typeface="微軟正黑體" panose="020B0604030504040204" pitchFamily="34" charset="-120"/>
                <a:ea typeface="微軟正黑體" panose="020B0604030504040204" pitchFamily="34" charset="-120"/>
              </a:rPr>
              <a:t>條修正案</a:t>
            </a:r>
          </a:p>
        </p:txBody>
      </p:sp>
      <p:sp>
        <p:nvSpPr>
          <p:cNvPr id="3" name="文字版面配置區 2"/>
          <p:cNvSpPr>
            <a:spLocks noGrp="1"/>
          </p:cNvSpPr>
          <p:nvPr>
            <p:ph type="body" idx="1"/>
          </p:nvPr>
        </p:nvSpPr>
        <p:spPr>
          <a:xfrm>
            <a:off x="459334" y="1340768"/>
            <a:ext cx="4040188" cy="639762"/>
          </a:xfrm>
        </p:spPr>
        <p:txBody>
          <a:bodyPr/>
          <a:lstStyle/>
          <a:p>
            <a:r>
              <a:rPr lang="zh-TW" altLang="en-US" dirty="0"/>
              <a:t>第二十二條</a:t>
            </a:r>
          </a:p>
        </p:txBody>
      </p:sp>
      <p:sp>
        <p:nvSpPr>
          <p:cNvPr id="4" name="內容版面配置區 3"/>
          <p:cNvSpPr>
            <a:spLocks noGrp="1"/>
          </p:cNvSpPr>
          <p:nvPr>
            <p:ph sz="half" idx="2"/>
          </p:nvPr>
        </p:nvSpPr>
        <p:spPr>
          <a:xfrm>
            <a:off x="338386" y="1980530"/>
            <a:ext cx="4176000" cy="3951288"/>
          </a:xfrm>
        </p:spPr>
        <p:txBody>
          <a:bodyPr/>
          <a:lstStyle/>
          <a:p>
            <a:pPr marL="0" indent="0" algn="just">
              <a:buNone/>
            </a:pPr>
            <a:r>
              <a:rPr lang="zh-TW" altLang="en-US" dirty="0"/>
              <a:t>　  </a:t>
            </a:r>
            <a:r>
              <a:rPr lang="zh-TW" altLang="en-US" sz="2000" dirty="0">
                <a:solidFill>
                  <a:schemeClr val="tx2">
                    <a:lumMod val="50000"/>
                  </a:schemeClr>
                </a:solidFill>
              </a:rPr>
              <a:t>前條第三款及設有機構住宿式服務之第四款、第五款長照機構，應以財團法人或社團法人（以下合稱長照機構法人）設立之。</a:t>
            </a:r>
          </a:p>
          <a:p>
            <a:pPr marL="0" indent="0" algn="just">
              <a:buNone/>
            </a:pPr>
            <a:r>
              <a:rPr lang="zh-TW" altLang="en-US" sz="2000" dirty="0">
                <a:solidFill>
                  <a:schemeClr val="tx2">
                    <a:lumMod val="50000"/>
                  </a:schemeClr>
                </a:solidFill>
              </a:rPr>
              <a:t>    公立長照機構不適用前項規定。</a:t>
            </a:r>
          </a:p>
          <a:p>
            <a:pPr marL="0" indent="0" algn="just">
              <a:buNone/>
            </a:pPr>
            <a:r>
              <a:rPr lang="zh-TW" altLang="en-US" sz="2000" dirty="0">
                <a:solidFill>
                  <a:schemeClr val="tx2">
                    <a:lumMod val="50000"/>
                  </a:schemeClr>
                </a:solidFill>
              </a:rPr>
              <a:t>    </a:t>
            </a:r>
            <a:r>
              <a:rPr lang="zh-TW" altLang="en-US" sz="2000" b="1" u="sng" dirty="0">
                <a:solidFill>
                  <a:schemeClr val="tx2">
                    <a:lumMod val="50000"/>
                  </a:schemeClr>
                </a:solidFill>
              </a:rPr>
              <a:t>本法施行前，已依老人福利法、護理人員法及身心障礙者權益保障法設立從事本法所定機構住宿式長照服務之私立機構，除有  </a:t>
            </a:r>
            <a:r>
              <a:rPr lang="zh-TW" altLang="en-US" sz="2000" b="1" u="sng" dirty="0">
                <a:solidFill>
                  <a:schemeClr val="tx2">
                    <a:lumMod val="50000"/>
                  </a:schemeClr>
                </a:solidFill>
                <a:latin typeface="華康POP1體W5" pitchFamily="81" charset="-120"/>
                <a:ea typeface="華康POP1體W5" pitchFamily="81" charset="-120"/>
              </a:rPr>
              <a:t>擴充或遷移  </a:t>
            </a:r>
            <a:r>
              <a:rPr lang="zh-TW" altLang="en-US" sz="2000" b="1" u="sng" dirty="0">
                <a:solidFill>
                  <a:schemeClr val="tx2">
                    <a:lumMod val="50000"/>
                  </a:schemeClr>
                </a:solidFill>
              </a:rPr>
              <a:t>之情事外，不受第一項之限制。</a:t>
            </a:r>
          </a:p>
          <a:p>
            <a:pPr marL="0" indent="0" algn="just">
              <a:buNone/>
            </a:pPr>
            <a:r>
              <a:rPr lang="zh-TW" altLang="en-US" sz="2000" dirty="0">
                <a:solidFill>
                  <a:schemeClr val="tx2">
                    <a:lumMod val="50000"/>
                  </a:schemeClr>
                </a:solidFill>
              </a:rPr>
              <a:t>    第一項長照機構法人之設立、組織、管理及其他應遵行事項，另以法律定之。</a:t>
            </a:r>
          </a:p>
          <a:p>
            <a:endParaRPr lang="zh-TW" altLang="en-US" dirty="0"/>
          </a:p>
        </p:txBody>
      </p:sp>
      <p:sp>
        <p:nvSpPr>
          <p:cNvPr id="5" name="文字版面配置區 4"/>
          <p:cNvSpPr>
            <a:spLocks noGrp="1"/>
          </p:cNvSpPr>
          <p:nvPr>
            <p:ph type="body" sz="quarter" idx="3"/>
          </p:nvPr>
        </p:nvSpPr>
        <p:spPr>
          <a:xfrm>
            <a:off x="4645025" y="1340768"/>
            <a:ext cx="4041775" cy="639762"/>
          </a:xfrm>
        </p:spPr>
        <p:txBody>
          <a:bodyPr/>
          <a:lstStyle/>
          <a:p>
            <a:r>
              <a:rPr lang="zh-TW" altLang="en-US" dirty="0"/>
              <a:t>第二十二條</a:t>
            </a:r>
            <a:r>
              <a:rPr lang="en-US" altLang="zh-TW" sz="2000" b="0" dirty="0"/>
              <a:t>(</a:t>
            </a:r>
            <a:r>
              <a:rPr lang="zh-TW" altLang="en-US" sz="2000" b="0" dirty="0"/>
              <a:t>原條文</a:t>
            </a:r>
            <a:r>
              <a:rPr lang="en-US" altLang="zh-TW" sz="2000" b="0" dirty="0"/>
              <a:t>)</a:t>
            </a:r>
            <a:endParaRPr lang="zh-TW" altLang="en-US" sz="2000" b="0" dirty="0"/>
          </a:p>
        </p:txBody>
      </p:sp>
      <p:sp>
        <p:nvSpPr>
          <p:cNvPr id="6" name="內容版面配置區 5"/>
          <p:cNvSpPr>
            <a:spLocks noGrp="1"/>
          </p:cNvSpPr>
          <p:nvPr>
            <p:ph sz="quarter" idx="4"/>
          </p:nvPr>
        </p:nvSpPr>
        <p:spPr>
          <a:xfrm>
            <a:off x="4717033" y="2043320"/>
            <a:ext cx="4175447" cy="3951288"/>
          </a:xfrm>
        </p:spPr>
        <p:txBody>
          <a:bodyPr/>
          <a:lstStyle/>
          <a:p>
            <a:pPr marL="0" indent="0" algn="just">
              <a:buNone/>
            </a:pPr>
            <a:r>
              <a:rPr lang="zh-TW" altLang="en-US" sz="2000" dirty="0"/>
              <a:t>　</a:t>
            </a:r>
            <a:r>
              <a:rPr lang="zh-TW" altLang="en-US" sz="2000" dirty="0">
                <a:solidFill>
                  <a:schemeClr val="tx2">
                    <a:lumMod val="50000"/>
                  </a:schemeClr>
                </a:solidFill>
              </a:rPr>
              <a:t>  前條第三款及設有機構住宿式服務之第四款、第五款長照機構，應以財團法人或社團法人（以下合稱長照機構法人）設立之。</a:t>
            </a:r>
          </a:p>
          <a:p>
            <a:pPr marL="0" indent="0">
              <a:buNone/>
            </a:pPr>
            <a:r>
              <a:rPr lang="zh-TW" altLang="en-US" sz="2000" dirty="0">
                <a:solidFill>
                  <a:schemeClr val="tx2">
                    <a:lumMod val="50000"/>
                  </a:schemeClr>
                </a:solidFill>
              </a:rPr>
              <a:t>    公立長照機構不適用前項規定。</a:t>
            </a:r>
          </a:p>
          <a:p>
            <a:pPr marL="0" indent="0" algn="just">
              <a:buNone/>
            </a:pPr>
            <a:r>
              <a:rPr lang="zh-TW" altLang="en-US" sz="2000" dirty="0">
                <a:solidFill>
                  <a:schemeClr val="tx2">
                    <a:lumMod val="50000"/>
                  </a:schemeClr>
                </a:solidFill>
              </a:rPr>
              <a:t>  第一項長照機構法人之設立、組織、管理及其他應遵行事項，於本法施行之日起一年內，另以法律定之。</a:t>
            </a:r>
          </a:p>
          <a:p>
            <a:endParaRPr lang="zh-TW" altLang="en-US" sz="2000" dirty="0"/>
          </a:p>
        </p:txBody>
      </p:sp>
      <p:cxnSp>
        <p:nvCxnSpPr>
          <p:cNvPr id="7" name="直線接點 6"/>
          <p:cNvCxnSpPr/>
          <p:nvPr/>
        </p:nvCxnSpPr>
        <p:spPr>
          <a:xfrm>
            <a:off x="4557932" y="1412776"/>
            <a:ext cx="0" cy="5300123"/>
          </a:xfrm>
          <a:prstGeom prst="line">
            <a:avLst/>
          </a:prstGeom>
          <a:ln w="25400">
            <a:solidFill>
              <a:schemeClr val="bg2">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2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519460197"/>
              </p:ext>
            </p:extLst>
          </p:nvPr>
        </p:nvGraphicFramePr>
        <p:xfrm>
          <a:off x="467544" y="620688"/>
          <a:ext cx="7818120" cy="5383147"/>
        </p:xfrm>
        <a:graphic>
          <a:graphicData uri="http://schemas.openxmlformats.org/drawingml/2006/table">
            <a:tbl>
              <a:tblPr firstRow="1" firstCol="1" bandRow="1">
                <a:tableStyleId>{5C22544A-7EE6-4342-B048-85BDC9FD1C3A}</a:tableStyleId>
              </a:tblPr>
              <a:tblGrid>
                <a:gridCol w="3909060">
                  <a:extLst>
                    <a:ext uri="{9D8B030D-6E8A-4147-A177-3AD203B41FA5}">
                      <a16:colId xmlns:a16="http://schemas.microsoft.com/office/drawing/2014/main" val="20000"/>
                    </a:ext>
                  </a:extLst>
                </a:gridCol>
                <a:gridCol w="3909060">
                  <a:extLst>
                    <a:ext uri="{9D8B030D-6E8A-4147-A177-3AD203B41FA5}">
                      <a16:colId xmlns:a16="http://schemas.microsoft.com/office/drawing/2014/main" val="20001"/>
                    </a:ext>
                  </a:extLst>
                </a:gridCol>
              </a:tblGrid>
              <a:tr h="861816">
                <a:tc gridSpan="2">
                  <a:txBody>
                    <a:bodyPr/>
                    <a:lstStyle/>
                    <a:p>
                      <a:pPr algn="ctr">
                        <a:spcAft>
                          <a:spcPts val="0"/>
                        </a:spcAft>
                      </a:pPr>
                      <a:r>
                        <a:rPr lang="en-US" sz="2800" kern="0" dirty="0">
                          <a:solidFill>
                            <a:schemeClr val="accent6">
                              <a:lumMod val="10000"/>
                            </a:schemeClr>
                          </a:solidFill>
                          <a:effectLst/>
                        </a:rPr>
                        <a:t>106</a:t>
                      </a:r>
                      <a:r>
                        <a:rPr lang="zh-TW" sz="2800" kern="0" dirty="0">
                          <a:solidFill>
                            <a:schemeClr val="accent6">
                              <a:lumMod val="10000"/>
                            </a:schemeClr>
                          </a:solidFill>
                          <a:effectLst/>
                        </a:rPr>
                        <a:t>年度租金補貼金額表</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tc hMerge="1">
                  <a:txBody>
                    <a:bodyPr/>
                    <a:lstStyle/>
                    <a:p>
                      <a:endParaRPr lang="zh-TW" altLang="en-US"/>
                    </a:p>
                  </a:txBody>
                  <a:tcPr/>
                </a:tc>
                <a:extLst>
                  <a:ext uri="{0D108BD9-81ED-4DB2-BD59-A6C34878D82A}">
                    <a16:rowId xmlns:a16="http://schemas.microsoft.com/office/drawing/2014/main" val="10000"/>
                  </a:ext>
                </a:extLst>
              </a:tr>
              <a:tr h="725020">
                <a:tc>
                  <a:txBody>
                    <a:bodyPr/>
                    <a:lstStyle/>
                    <a:p>
                      <a:pPr algn="ctr">
                        <a:spcAft>
                          <a:spcPts val="0"/>
                        </a:spcAft>
                      </a:pPr>
                      <a:r>
                        <a:rPr lang="zh-TW" sz="2800" kern="0" dirty="0">
                          <a:solidFill>
                            <a:schemeClr val="accent6">
                              <a:lumMod val="10000"/>
                            </a:schemeClr>
                          </a:solidFill>
                          <a:effectLst/>
                        </a:rPr>
                        <a:t>直轄市、縣（市）</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tc>
                  <a:txBody>
                    <a:bodyPr/>
                    <a:lstStyle/>
                    <a:p>
                      <a:pPr algn="ctr">
                        <a:spcAft>
                          <a:spcPts val="0"/>
                        </a:spcAft>
                      </a:pPr>
                      <a:r>
                        <a:rPr lang="zh-TW" sz="2800" kern="0">
                          <a:solidFill>
                            <a:schemeClr val="accent6">
                              <a:lumMod val="10000"/>
                            </a:schemeClr>
                          </a:solidFill>
                          <a:effectLst/>
                        </a:rPr>
                        <a:t>租金補貼金額（每戶每月最高）</a:t>
                      </a:r>
                      <a:endParaRPr lang="zh-TW" sz="2800" kern="100">
                        <a:solidFill>
                          <a:schemeClr val="accent6">
                            <a:lumMod val="10000"/>
                          </a:schemeClr>
                        </a:solidFill>
                        <a:effectLst/>
                        <a:latin typeface="Calibri"/>
                        <a:ea typeface="新細明體"/>
                        <a:cs typeface="Times New Roman"/>
                      </a:endParaRPr>
                    </a:p>
                  </a:txBody>
                  <a:tcPr marL="9525" marR="9525" marT="9525" marB="9525" anchor="ctr"/>
                </a:tc>
                <a:extLst>
                  <a:ext uri="{0D108BD9-81ED-4DB2-BD59-A6C34878D82A}">
                    <a16:rowId xmlns:a16="http://schemas.microsoft.com/office/drawing/2014/main" val="10001"/>
                  </a:ext>
                </a:extLst>
              </a:tr>
              <a:tr h="725020">
                <a:tc>
                  <a:txBody>
                    <a:bodyPr/>
                    <a:lstStyle/>
                    <a:p>
                      <a:pPr>
                        <a:spcAft>
                          <a:spcPts val="0"/>
                        </a:spcAft>
                      </a:pPr>
                      <a:r>
                        <a:rPr lang="zh-TW" sz="2400" kern="0" dirty="0">
                          <a:solidFill>
                            <a:schemeClr val="accent6">
                              <a:lumMod val="10000"/>
                            </a:schemeClr>
                          </a:solidFill>
                          <a:effectLst/>
                        </a:rPr>
                        <a:t>臺北市</a:t>
                      </a:r>
                      <a:endParaRPr lang="zh-TW" sz="2400" kern="100" dirty="0">
                        <a:solidFill>
                          <a:schemeClr val="accent6">
                            <a:lumMod val="10000"/>
                          </a:schemeClr>
                        </a:solidFill>
                        <a:effectLst/>
                        <a:latin typeface="Calibri"/>
                        <a:ea typeface="新細明體"/>
                        <a:cs typeface="Times New Roman"/>
                      </a:endParaRPr>
                    </a:p>
                  </a:txBody>
                  <a:tcPr marL="9525" marR="9525" marT="9525" marB="9525" anchor="ctr"/>
                </a:tc>
                <a:tc>
                  <a:txBody>
                    <a:bodyPr/>
                    <a:lstStyle/>
                    <a:p>
                      <a:pPr algn="ctr">
                        <a:spcAft>
                          <a:spcPts val="0"/>
                        </a:spcAft>
                      </a:pPr>
                      <a:r>
                        <a:rPr lang="en-US" sz="2800" kern="0" dirty="0">
                          <a:solidFill>
                            <a:schemeClr val="accent6">
                              <a:lumMod val="10000"/>
                            </a:schemeClr>
                          </a:solidFill>
                          <a:effectLst/>
                        </a:rPr>
                        <a:t>5,000</a:t>
                      </a:r>
                      <a:r>
                        <a:rPr lang="zh-TW" sz="2800" kern="0" dirty="0">
                          <a:solidFill>
                            <a:schemeClr val="accent6">
                              <a:lumMod val="10000"/>
                            </a:schemeClr>
                          </a:solidFill>
                          <a:effectLst/>
                        </a:rPr>
                        <a:t>元</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extLst>
                  <a:ext uri="{0D108BD9-81ED-4DB2-BD59-A6C34878D82A}">
                    <a16:rowId xmlns:a16="http://schemas.microsoft.com/office/drawing/2014/main" val="10002"/>
                  </a:ext>
                </a:extLst>
              </a:tr>
              <a:tr h="725020">
                <a:tc>
                  <a:txBody>
                    <a:bodyPr/>
                    <a:lstStyle/>
                    <a:p>
                      <a:pPr>
                        <a:spcAft>
                          <a:spcPts val="0"/>
                        </a:spcAft>
                      </a:pPr>
                      <a:r>
                        <a:rPr lang="zh-TW" sz="2400" kern="0" dirty="0">
                          <a:solidFill>
                            <a:schemeClr val="accent6">
                              <a:lumMod val="10000"/>
                            </a:schemeClr>
                          </a:solidFill>
                          <a:effectLst/>
                        </a:rPr>
                        <a:t>新北市、桃園市、臺中市、新竹市、新竹縣</a:t>
                      </a:r>
                      <a:endParaRPr lang="zh-TW" sz="2400" kern="100" dirty="0">
                        <a:solidFill>
                          <a:schemeClr val="accent6">
                            <a:lumMod val="10000"/>
                          </a:schemeClr>
                        </a:solidFill>
                        <a:effectLst/>
                        <a:latin typeface="Calibri"/>
                        <a:ea typeface="新細明體"/>
                        <a:cs typeface="Times New Roman"/>
                      </a:endParaRPr>
                    </a:p>
                  </a:txBody>
                  <a:tcPr marL="9525" marR="9525" marT="9525" marB="9525" anchor="ctr"/>
                </a:tc>
                <a:tc>
                  <a:txBody>
                    <a:bodyPr/>
                    <a:lstStyle/>
                    <a:p>
                      <a:pPr algn="ctr">
                        <a:spcAft>
                          <a:spcPts val="0"/>
                        </a:spcAft>
                      </a:pPr>
                      <a:r>
                        <a:rPr lang="en-US" sz="2800" kern="0" dirty="0">
                          <a:solidFill>
                            <a:schemeClr val="accent6">
                              <a:lumMod val="10000"/>
                            </a:schemeClr>
                          </a:solidFill>
                          <a:effectLst/>
                        </a:rPr>
                        <a:t>4,000</a:t>
                      </a:r>
                      <a:r>
                        <a:rPr lang="zh-TW" sz="2800" kern="0" dirty="0">
                          <a:solidFill>
                            <a:schemeClr val="accent6">
                              <a:lumMod val="10000"/>
                            </a:schemeClr>
                          </a:solidFill>
                          <a:effectLst/>
                        </a:rPr>
                        <a:t>元</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extLst>
                  <a:ext uri="{0D108BD9-81ED-4DB2-BD59-A6C34878D82A}">
                    <a16:rowId xmlns:a16="http://schemas.microsoft.com/office/drawing/2014/main" val="10003"/>
                  </a:ext>
                </a:extLst>
              </a:tr>
              <a:tr h="725020">
                <a:tc>
                  <a:txBody>
                    <a:bodyPr/>
                    <a:lstStyle/>
                    <a:p>
                      <a:pPr>
                        <a:spcAft>
                          <a:spcPts val="0"/>
                        </a:spcAft>
                      </a:pPr>
                      <a:r>
                        <a:rPr lang="zh-TW" sz="2400" kern="0" dirty="0">
                          <a:solidFill>
                            <a:schemeClr val="accent6">
                              <a:lumMod val="10000"/>
                            </a:schemeClr>
                          </a:solidFill>
                          <a:effectLst/>
                        </a:rPr>
                        <a:t>臺南市、高雄市</a:t>
                      </a:r>
                      <a:endParaRPr lang="zh-TW" sz="2400" kern="100" dirty="0">
                        <a:solidFill>
                          <a:schemeClr val="accent6">
                            <a:lumMod val="10000"/>
                          </a:schemeClr>
                        </a:solidFill>
                        <a:effectLst/>
                        <a:latin typeface="Calibri"/>
                        <a:ea typeface="新細明體"/>
                        <a:cs typeface="Times New Roman"/>
                      </a:endParaRPr>
                    </a:p>
                  </a:txBody>
                  <a:tcPr marL="9525" marR="9525" marT="9525" marB="9525" anchor="ctr"/>
                </a:tc>
                <a:tc>
                  <a:txBody>
                    <a:bodyPr/>
                    <a:lstStyle/>
                    <a:p>
                      <a:pPr algn="ctr">
                        <a:spcAft>
                          <a:spcPts val="0"/>
                        </a:spcAft>
                      </a:pPr>
                      <a:r>
                        <a:rPr lang="en-US" sz="2800" kern="0" dirty="0">
                          <a:solidFill>
                            <a:schemeClr val="accent6">
                              <a:lumMod val="10000"/>
                            </a:schemeClr>
                          </a:solidFill>
                          <a:effectLst/>
                        </a:rPr>
                        <a:t>3,200</a:t>
                      </a:r>
                      <a:r>
                        <a:rPr lang="zh-TW" sz="2800" kern="0" dirty="0">
                          <a:solidFill>
                            <a:schemeClr val="accent6">
                              <a:lumMod val="10000"/>
                            </a:schemeClr>
                          </a:solidFill>
                          <a:effectLst/>
                        </a:rPr>
                        <a:t>元</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extLst>
                  <a:ext uri="{0D108BD9-81ED-4DB2-BD59-A6C34878D82A}">
                    <a16:rowId xmlns:a16="http://schemas.microsoft.com/office/drawing/2014/main" val="10004"/>
                  </a:ext>
                </a:extLst>
              </a:tr>
              <a:tr h="725020">
                <a:tc>
                  <a:txBody>
                    <a:bodyPr/>
                    <a:lstStyle/>
                    <a:p>
                      <a:pPr>
                        <a:spcAft>
                          <a:spcPts val="0"/>
                        </a:spcAft>
                      </a:pPr>
                      <a:r>
                        <a:rPr lang="zh-TW" sz="2400" kern="0" dirty="0">
                          <a:solidFill>
                            <a:schemeClr val="accent6">
                              <a:lumMod val="10000"/>
                            </a:schemeClr>
                          </a:solidFill>
                          <a:effectLst/>
                        </a:rPr>
                        <a:t>臺灣省（不含新竹市、新竹縣）、金門縣、連江縣</a:t>
                      </a:r>
                      <a:endParaRPr lang="zh-TW" sz="2400" kern="100" dirty="0">
                        <a:solidFill>
                          <a:schemeClr val="accent6">
                            <a:lumMod val="10000"/>
                          </a:schemeClr>
                        </a:solidFill>
                        <a:effectLst/>
                        <a:latin typeface="Calibri"/>
                        <a:ea typeface="新細明體"/>
                        <a:cs typeface="Times New Roman"/>
                      </a:endParaRPr>
                    </a:p>
                  </a:txBody>
                  <a:tcPr marL="9525" marR="9525" marT="9525" marB="9525" anchor="ctr"/>
                </a:tc>
                <a:tc>
                  <a:txBody>
                    <a:bodyPr/>
                    <a:lstStyle/>
                    <a:p>
                      <a:pPr algn="ctr">
                        <a:spcAft>
                          <a:spcPts val="0"/>
                        </a:spcAft>
                      </a:pPr>
                      <a:r>
                        <a:rPr lang="en-US" sz="2800" kern="0" dirty="0">
                          <a:solidFill>
                            <a:schemeClr val="accent6">
                              <a:lumMod val="10000"/>
                            </a:schemeClr>
                          </a:solidFill>
                          <a:effectLst/>
                        </a:rPr>
                        <a:t>3,000</a:t>
                      </a:r>
                      <a:r>
                        <a:rPr lang="zh-TW" sz="2800" kern="0" dirty="0">
                          <a:solidFill>
                            <a:schemeClr val="accent6">
                              <a:lumMod val="10000"/>
                            </a:schemeClr>
                          </a:solidFill>
                          <a:effectLst/>
                        </a:rPr>
                        <a:t>元</a:t>
                      </a:r>
                      <a:endParaRPr lang="zh-TW" sz="2800" kern="100" dirty="0">
                        <a:solidFill>
                          <a:schemeClr val="accent6">
                            <a:lumMod val="10000"/>
                          </a:schemeClr>
                        </a:solidFill>
                        <a:effectLst/>
                        <a:latin typeface="Calibri"/>
                        <a:ea typeface="新細明體"/>
                        <a:cs typeface="Times New Roman"/>
                      </a:endParaRPr>
                    </a:p>
                  </a:txBody>
                  <a:tcPr marL="9525" marR="9525" marT="9525" marB="9525" anchor="ctr"/>
                </a:tc>
                <a:extLst>
                  <a:ext uri="{0D108BD9-81ED-4DB2-BD59-A6C34878D82A}">
                    <a16:rowId xmlns:a16="http://schemas.microsoft.com/office/drawing/2014/main" val="10005"/>
                  </a:ext>
                </a:extLst>
              </a:tr>
              <a:tr h="697661">
                <a:tc gridSpan="2">
                  <a:txBody>
                    <a:bodyPr/>
                    <a:lstStyle/>
                    <a:p>
                      <a:pPr algn="ctr">
                        <a:spcAft>
                          <a:spcPts val="0"/>
                        </a:spcAft>
                      </a:pPr>
                      <a:r>
                        <a:rPr lang="zh-TW" sz="2000" kern="0" dirty="0">
                          <a:solidFill>
                            <a:schemeClr val="accent6">
                              <a:lumMod val="10000"/>
                            </a:schemeClr>
                          </a:solidFill>
                          <a:effectLst/>
                        </a:rPr>
                        <a:t>註：各直轄市、縣（市）政府另訂有其他申請標準之補貼金額者，依該直轄市、縣（市）政府公告之資料為準。</a:t>
                      </a:r>
                      <a:endParaRPr lang="zh-TW" sz="2000" kern="100" dirty="0">
                        <a:solidFill>
                          <a:schemeClr val="accent6">
                            <a:lumMod val="10000"/>
                          </a:schemeClr>
                        </a:solidFill>
                        <a:effectLst/>
                        <a:latin typeface="Calibri"/>
                        <a:ea typeface="新細明體"/>
                        <a:cs typeface="Times New Roman"/>
                      </a:endParaRPr>
                    </a:p>
                  </a:txBody>
                  <a:tcPr marL="9525" marR="9525" marT="9525" marB="9525" anchor="ct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3048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lstStyle/>
          <a:p>
            <a:r>
              <a:rPr lang="zh-TW" altLang="en-US" b="1" dirty="0">
                <a:latin typeface="微軟正黑體" panose="020B0604030504040204" pitchFamily="34" charset="-120"/>
                <a:ea typeface="微軟正黑體" panose="020B0604030504040204" pitchFamily="34" charset="-120"/>
              </a:rPr>
              <a:t>長照服務法第</a:t>
            </a:r>
            <a:r>
              <a:rPr lang="en-US" altLang="zh-TW" b="1" dirty="0">
                <a:latin typeface="微軟正黑體" panose="020B0604030504040204" pitchFamily="34" charset="-120"/>
                <a:ea typeface="微軟正黑體" panose="020B0604030504040204" pitchFamily="34" charset="-120"/>
              </a:rPr>
              <a:t>62</a:t>
            </a:r>
            <a:r>
              <a:rPr lang="zh-TW" altLang="en-US" b="1" dirty="0">
                <a:latin typeface="微軟正黑體" panose="020B0604030504040204" pitchFamily="34" charset="-120"/>
                <a:ea typeface="微軟正黑體" panose="020B0604030504040204" pitchFamily="34" charset="-120"/>
              </a:rPr>
              <a:t>條修正條文</a:t>
            </a:r>
          </a:p>
        </p:txBody>
      </p:sp>
      <p:sp>
        <p:nvSpPr>
          <p:cNvPr id="3" name="文字版面配置區 2"/>
          <p:cNvSpPr>
            <a:spLocks noGrp="1"/>
          </p:cNvSpPr>
          <p:nvPr>
            <p:ph type="body" idx="1"/>
          </p:nvPr>
        </p:nvSpPr>
        <p:spPr>
          <a:xfrm>
            <a:off x="457200" y="1268760"/>
            <a:ext cx="4040188" cy="639762"/>
          </a:xfrm>
        </p:spPr>
        <p:txBody>
          <a:bodyPr/>
          <a:lstStyle/>
          <a:p>
            <a:r>
              <a:rPr lang="zh-TW" altLang="en-US" dirty="0"/>
              <a:t>第六十二條</a:t>
            </a:r>
          </a:p>
        </p:txBody>
      </p:sp>
      <p:sp>
        <p:nvSpPr>
          <p:cNvPr id="4" name="內容版面配置區 3"/>
          <p:cNvSpPr>
            <a:spLocks noGrp="1"/>
          </p:cNvSpPr>
          <p:nvPr>
            <p:ph sz="half" idx="2"/>
          </p:nvPr>
        </p:nvSpPr>
        <p:spPr>
          <a:xfrm>
            <a:off x="430652" y="2087193"/>
            <a:ext cx="3565284" cy="3951288"/>
          </a:xfrm>
        </p:spPr>
        <p:txBody>
          <a:bodyPr/>
          <a:lstStyle/>
          <a:p>
            <a:pPr marL="0" indent="0" algn="just">
              <a:buNone/>
            </a:pPr>
            <a:r>
              <a:rPr lang="zh-TW" altLang="en-US" dirty="0"/>
              <a:t>　  </a:t>
            </a:r>
            <a:r>
              <a:rPr lang="zh-TW" altLang="en-US" dirty="0">
                <a:solidFill>
                  <a:schemeClr val="tx2">
                    <a:lumMod val="50000"/>
                  </a:schemeClr>
                </a:solidFill>
              </a:rPr>
              <a:t>本法施行前，已依其他法律規定，從事本法所定長照服務之機關（構）、法人、團體、合作社、事務所等，</a:t>
            </a:r>
            <a:r>
              <a:rPr lang="zh-TW" altLang="en-US" b="1" u="sng" dirty="0">
                <a:solidFill>
                  <a:schemeClr val="tx2">
                    <a:lumMod val="50000"/>
                  </a:schemeClr>
                </a:solidFill>
              </a:rPr>
              <a:t>仍得依原適用法令繼續提供長照服務。</a:t>
            </a:r>
          </a:p>
          <a:p>
            <a:endParaRPr lang="zh-TW" altLang="en-US" dirty="0"/>
          </a:p>
        </p:txBody>
      </p:sp>
      <p:sp>
        <p:nvSpPr>
          <p:cNvPr id="5" name="文字版面配置區 4"/>
          <p:cNvSpPr>
            <a:spLocks noGrp="1"/>
          </p:cNvSpPr>
          <p:nvPr>
            <p:ph type="body" sz="quarter" idx="3"/>
          </p:nvPr>
        </p:nvSpPr>
        <p:spPr>
          <a:xfrm>
            <a:off x="4157641" y="1268760"/>
            <a:ext cx="4041775" cy="639762"/>
          </a:xfrm>
        </p:spPr>
        <p:txBody>
          <a:bodyPr/>
          <a:lstStyle/>
          <a:p>
            <a:r>
              <a:rPr lang="zh-TW" altLang="en-US" dirty="0"/>
              <a:t>第六十二條</a:t>
            </a:r>
            <a:r>
              <a:rPr lang="en-US" altLang="zh-TW" sz="2000" b="0" dirty="0"/>
              <a:t>(</a:t>
            </a:r>
            <a:r>
              <a:rPr lang="zh-TW" altLang="en-US" sz="2000" b="0" dirty="0"/>
              <a:t>原條文</a:t>
            </a:r>
            <a:r>
              <a:rPr lang="en-US" altLang="zh-TW" sz="2000" b="0" dirty="0"/>
              <a:t>)</a:t>
            </a:r>
            <a:endParaRPr lang="zh-TW" altLang="en-US" sz="2000" b="0" dirty="0"/>
          </a:p>
        </p:txBody>
      </p:sp>
      <p:sp>
        <p:nvSpPr>
          <p:cNvPr id="6" name="內容版面配置區 5"/>
          <p:cNvSpPr>
            <a:spLocks noGrp="1"/>
          </p:cNvSpPr>
          <p:nvPr>
            <p:ph sz="quarter" idx="4"/>
          </p:nvPr>
        </p:nvSpPr>
        <p:spPr>
          <a:xfrm>
            <a:off x="4157641" y="1908522"/>
            <a:ext cx="4986359" cy="4217641"/>
          </a:xfrm>
        </p:spPr>
        <p:txBody>
          <a:bodyPr/>
          <a:lstStyle/>
          <a:p>
            <a:pPr marL="0" indent="0" algn="just">
              <a:buNone/>
            </a:pPr>
            <a:r>
              <a:rPr lang="zh-TW" altLang="en-US" dirty="0"/>
              <a:t>　</a:t>
            </a:r>
            <a:r>
              <a:rPr lang="zh-TW" altLang="en-US" sz="1600" dirty="0">
                <a:solidFill>
                  <a:schemeClr val="tx2">
                    <a:lumMod val="50000"/>
                  </a:schemeClr>
                </a:solidFill>
              </a:rPr>
              <a:t>  本法施行前，已依其他法律規定，從事本法所定長照服務之機關（構）、法人、團體、合作社、事務所等（以下稱長照有關機構），應於本法施行後五年內依本法之規定，申請長照機構設立許可，或完成改制及長照機構許可設立文件之換發；屆期未取得許可或換發者，不得提供長照服務。</a:t>
            </a:r>
          </a:p>
          <a:p>
            <a:pPr marL="0" indent="0" algn="just">
              <a:buNone/>
            </a:pPr>
            <a:r>
              <a:rPr lang="zh-TW" altLang="en-US" sz="1600" dirty="0">
                <a:solidFill>
                  <a:schemeClr val="tx2">
                    <a:lumMod val="50000"/>
                  </a:schemeClr>
                </a:solidFill>
              </a:rPr>
              <a:t>    前項私立機構住宿式服務類之長照有關機構得不受第二十二條第一項之限制，以原私立機構住宿式服務類之長照機構名稱完成前項改制及許可設立文件之換發。但其負責人或長照機構擴充、縮減、遷移、名稱等變更，應依第二十二條第一項規定辦理。</a:t>
            </a:r>
          </a:p>
          <a:p>
            <a:pPr marL="0" indent="0" algn="just">
              <a:buNone/>
            </a:pPr>
            <a:r>
              <a:rPr lang="zh-TW" altLang="en-US" sz="1600" dirty="0">
                <a:solidFill>
                  <a:schemeClr val="tx2">
                    <a:lumMod val="50000"/>
                  </a:schemeClr>
                </a:solidFill>
              </a:rPr>
              <a:t>    長照有關機構之管理，於第一項期限內，未經許可設立或未完成改制前，除應符合其他法律規定外，準用第十八條、第十九條、第二十三條、第三十九條至第四十五條及前條之規定；其有違反者，依相關罰則規定處罰之。</a:t>
            </a:r>
          </a:p>
          <a:p>
            <a:pPr marL="0" indent="0" algn="just">
              <a:buNone/>
            </a:pPr>
            <a:r>
              <a:rPr lang="zh-TW" altLang="en-US" sz="1600" dirty="0">
                <a:solidFill>
                  <a:schemeClr val="tx2">
                    <a:lumMod val="50000"/>
                  </a:schemeClr>
                </a:solidFill>
              </a:rPr>
              <a:t>    第一項改制之申請、作業及其他應遵行事項之辦法，由中央主管機關定之。</a:t>
            </a:r>
          </a:p>
          <a:p>
            <a:endParaRPr lang="zh-TW" altLang="en-US" dirty="0"/>
          </a:p>
        </p:txBody>
      </p:sp>
      <p:cxnSp>
        <p:nvCxnSpPr>
          <p:cNvPr id="7" name="直線接點 6"/>
          <p:cNvCxnSpPr/>
          <p:nvPr/>
        </p:nvCxnSpPr>
        <p:spPr>
          <a:xfrm>
            <a:off x="4010003" y="1412776"/>
            <a:ext cx="0" cy="5300123"/>
          </a:xfrm>
          <a:prstGeom prst="line">
            <a:avLst/>
          </a:prstGeom>
          <a:ln w="25400">
            <a:solidFill>
              <a:schemeClr val="bg2">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051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長照法人法草案架構 </a:t>
            </a:r>
          </a:p>
        </p:txBody>
      </p:sp>
      <p:sp>
        <p:nvSpPr>
          <p:cNvPr id="3" name="內容版面配置區 2"/>
          <p:cNvSpPr>
            <a:spLocks noGrp="1"/>
          </p:cNvSpPr>
          <p:nvPr>
            <p:ph idx="1"/>
          </p:nvPr>
        </p:nvSpPr>
        <p:spPr>
          <a:xfrm>
            <a:off x="457200" y="1955973"/>
            <a:ext cx="8229600" cy="4137323"/>
          </a:xfrm>
        </p:spPr>
        <p:txBody>
          <a:bodyPr/>
          <a:lstStyle/>
          <a:p>
            <a:r>
              <a:rPr lang="zh-TW" altLang="en-US" b="1" kern="0" dirty="0">
                <a:solidFill>
                  <a:srgbClr val="0000FF"/>
                </a:solidFill>
              </a:rPr>
              <a:t>長</a:t>
            </a:r>
            <a:r>
              <a:rPr lang="zh-TW" altLang="en-US" b="1" kern="0" dirty="0">
                <a:solidFill>
                  <a:srgbClr val="0000FF"/>
                </a:solidFill>
                <a:latin typeface="Times New Roman" panose="02020603050405020304" pitchFamily="18" charset="0"/>
                <a:cs typeface="Times New Roman" panose="02020603050405020304" pitchFamily="18" charset="0"/>
              </a:rPr>
              <a:t>照法人分為長照財團法人及長照社團法人，共計</a:t>
            </a:r>
            <a:r>
              <a:rPr lang="en-US" altLang="zh-TW" b="1" kern="0" dirty="0">
                <a:solidFill>
                  <a:srgbClr val="0000FF"/>
                </a:solidFill>
                <a:latin typeface="Times New Roman" panose="02020603050405020304" pitchFamily="18" charset="0"/>
                <a:cs typeface="Times New Roman" panose="02020603050405020304" pitchFamily="18" charset="0"/>
              </a:rPr>
              <a:t>6</a:t>
            </a:r>
            <a:r>
              <a:rPr lang="zh-TW" altLang="en-US" b="1" kern="0" dirty="0">
                <a:solidFill>
                  <a:srgbClr val="0000FF"/>
                </a:solidFill>
                <a:latin typeface="Times New Roman" panose="02020603050405020304" pitchFamily="18" charset="0"/>
                <a:cs typeface="Times New Roman" panose="02020603050405020304" pitchFamily="18" charset="0"/>
              </a:rPr>
              <a:t>章</a:t>
            </a:r>
            <a:r>
              <a:rPr lang="en-US" altLang="zh-TW" b="1" kern="0" dirty="0">
                <a:solidFill>
                  <a:srgbClr val="0000FF"/>
                </a:solidFill>
                <a:latin typeface="Times New Roman" panose="02020603050405020304" pitchFamily="18" charset="0"/>
                <a:cs typeface="Times New Roman" panose="02020603050405020304" pitchFamily="18" charset="0"/>
              </a:rPr>
              <a:t>48</a:t>
            </a:r>
            <a:r>
              <a:rPr lang="zh-TW" altLang="en-US" b="1" kern="0" dirty="0">
                <a:solidFill>
                  <a:srgbClr val="0000FF"/>
                </a:solidFill>
                <a:latin typeface="Times New Roman" panose="02020603050405020304" pitchFamily="18" charset="0"/>
                <a:cs typeface="Times New Roman" panose="02020603050405020304" pitchFamily="18" charset="0"/>
              </a:rPr>
              <a:t>條</a:t>
            </a:r>
            <a:r>
              <a:rPr lang="zh-TW" altLang="en-US" b="1" kern="0" dirty="0">
                <a:solidFill>
                  <a:srgbClr val="0000FF"/>
                </a:solidFill>
              </a:rPr>
              <a:t>。</a:t>
            </a:r>
            <a:endParaRPr lang="zh-TW" altLang="en-US"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61</a:t>
            </a:fld>
            <a:endParaRPr lang="en-US" altLang="zh-TW" sz="1600" dirty="0">
              <a:solidFill>
                <a:prstClr val="black"/>
              </a:solidFill>
              <a:latin typeface="Calibri" panose="020F0502020204030204" pitchFamily="34" charset="0"/>
            </a:endParaRPr>
          </a:p>
        </p:txBody>
      </p:sp>
      <p:grpSp>
        <p:nvGrpSpPr>
          <p:cNvPr id="11" name="群組 10"/>
          <p:cNvGrpSpPr/>
          <p:nvPr/>
        </p:nvGrpSpPr>
        <p:grpSpPr>
          <a:xfrm>
            <a:off x="2339752" y="3684856"/>
            <a:ext cx="2041880" cy="1143769"/>
            <a:chOff x="1907704" y="2089091"/>
            <a:chExt cx="2041880" cy="1143769"/>
          </a:xfrm>
        </p:grpSpPr>
        <p:sp>
          <p:nvSpPr>
            <p:cNvPr id="12" name="文字方塊 11"/>
            <p:cNvSpPr txBox="1"/>
            <p:nvPr/>
          </p:nvSpPr>
          <p:spPr>
            <a:xfrm>
              <a:off x="2198033" y="2089091"/>
              <a:ext cx="1723549" cy="400110"/>
            </a:xfrm>
            <a:prstGeom prst="rect">
              <a:avLst/>
            </a:prstGeom>
            <a:noFill/>
          </p:spPr>
          <p:txBody>
            <a:bodyPr wrap="none" rtlCol="0">
              <a:spAutoFit/>
            </a:bodyPr>
            <a:lstStyle/>
            <a:p>
              <a:r>
                <a:rPr lang="zh-TW" altLang="zh-TW" sz="2000" dirty="0">
                  <a:latin typeface="+mj-ea"/>
                  <a:ea typeface="+mj-ea"/>
                </a:rPr>
                <a:t>長照財團法人</a:t>
              </a:r>
              <a:endParaRPr lang="zh-TW" altLang="en-US" sz="2000" dirty="0">
                <a:latin typeface="+mj-ea"/>
                <a:ea typeface="+mj-ea"/>
              </a:endParaRPr>
            </a:p>
          </p:txBody>
        </p:sp>
        <p:grpSp>
          <p:nvGrpSpPr>
            <p:cNvPr id="13" name="群組 12"/>
            <p:cNvGrpSpPr/>
            <p:nvPr/>
          </p:nvGrpSpPr>
          <p:grpSpPr>
            <a:xfrm>
              <a:off x="1907704" y="2289146"/>
              <a:ext cx="2041880" cy="943714"/>
              <a:chOff x="1907704" y="2289146"/>
              <a:chExt cx="2041880" cy="943714"/>
            </a:xfrm>
          </p:grpSpPr>
          <p:sp>
            <p:nvSpPr>
              <p:cNvPr id="14" name="左大括弧 13"/>
              <p:cNvSpPr/>
              <p:nvPr/>
            </p:nvSpPr>
            <p:spPr>
              <a:xfrm>
                <a:off x="1907704" y="2289146"/>
                <a:ext cx="262327" cy="74365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2000"/>
              </a:p>
            </p:txBody>
          </p:sp>
          <p:sp>
            <p:nvSpPr>
              <p:cNvPr id="15" name="文字方塊 14"/>
              <p:cNvSpPr txBox="1"/>
              <p:nvPr/>
            </p:nvSpPr>
            <p:spPr>
              <a:xfrm>
                <a:off x="2226035" y="2832750"/>
                <a:ext cx="1723549" cy="400110"/>
              </a:xfrm>
              <a:prstGeom prst="rect">
                <a:avLst/>
              </a:prstGeom>
              <a:noFill/>
            </p:spPr>
            <p:txBody>
              <a:bodyPr wrap="none" rtlCol="0">
                <a:spAutoFit/>
              </a:bodyPr>
              <a:lstStyle/>
              <a:p>
                <a:r>
                  <a:rPr lang="zh-TW" altLang="zh-TW" sz="2000" dirty="0">
                    <a:latin typeface="+mj-ea"/>
                    <a:ea typeface="+mj-ea"/>
                  </a:rPr>
                  <a:t>長照</a:t>
                </a:r>
                <a:r>
                  <a:rPr lang="zh-TW" altLang="en-US" sz="2000" dirty="0">
                    <a:latin typeface="+mj-ea"/>
                    <a:ea typeface="+mj-ea"/>
                  </a:rPr>
                  <a:t>社</a:t>
                </a:r>
                <a:r>
                  <a:rPr lang="zh-TW" altLang="zh-TW" sz="2000" dirty="0">
                    <a:latin typeface="+mj-ea"/>
                    <a:ea typeface="+mj-ea"/>
                  </a:rPr>
                  <a:t>團法人</a:t>
                </a:r>
                <a:endParaRPr lang="zh-TW" altLang="en-US" sz="2000" dirty="0">
                  <a:latin typeface="標楷體" panose="03000509000000000000" pitchFamily="65" charset="-120"/>
                  <a:ea typeface="標楷體" panose="03000509000000000000" pitchFamily="65" charset="-120"/>
                </a:endParaRPr>
              </a:p>
            </p:txBody>
          </p:sp>
        </p:grpSp>
      </p:grpSp>
      <p:graphicFrame>
        <p:nvGraphicFramePr>
          <p:cNvPr id="16" name="表格 15"/>
          <p:cNvGraphicFramePr>
            <a:graphicFrameLocks noGrp="1"/>
          </p:cNvGraphicFramePr>
          <p:nvPr>
            <p:extLst>
              <p:ext uri="{D42A27DB-BD31-4B8C-83A1-F6EECF244321}">
                <p14:modId xmlns:p14="http://schemas.microsoft.com/office/powerpoint/2010/main" val="1319953177"/>
              </p:ext>
            </p:extLst>
          </p:nvPr>
        </p:nvGraphicFramePr>
        <p:xfrm>
          <a:off x="4716016" y="3308519"/>
          <a:ext cx="3816423" cy="2136705"/>
        </p:xfrm>
        <a:graphic>
          <a:graphicData uri="http://schemas.openxmlformats.org/drawingml/2006/table">
            <a:tbl>
              <a:tblPr firstRow="1" firstCol="1" bandRow="1"/>
              <a:tblGrid>
                <a:gridCol w="894369">
                  <a:extLst>
                    <a:ext uri="{9D8B030D-6E8A-4147-A177-3AD203B41FA5}">
                      <a16:colId xmlns:a16="http://schemas.microsoft.com/office/drawing/2014/main" val="20000"/>
                    </a:ext>
                  </a:extLst>
                </a:gridCol>
                <a:gridCol w="1774006">
                  <a:extLst>
                    <a:ext uri="{9D8B030D-6E8A-4147-A177-3AD203B41FA5}">
                      <a16:colId xmlns:a16="http://schemas.microsoft.com/office/drawing/2014/main" val="20001"/>
                    </a:ext>
                  </a:extLst>
                </a:gridCol>
                <a:gridCol w="1148048">
                  <a:extLst>
                    <a:ext uri="{9D8B030D-6E8A-4147-A177-3AD203B41FA5}">
                      <a16:colId xmlns:a16="http://schemas.microsoft.com/office/drawing/2014/main" val="20002"/>
                    </a:ext>
                  </a:extLst>
                </a:gridCol>
              </a:tblGrid>
              <a:tr h="204813">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ctr">
                        <a:spcAft>
                          <a:spcPts val="0"/>
                        </a:spcAft>
                      </a:pPr>
                      <a:r>
                        <a:rPr lang="zh-TW" sz="1800" kern="100" dirty="0">
                          <a:solidFill>
                            <a:srgbClr val="0000FF"/>
                          </a:solidFill>
                          <a:effectLst/>
                        </a:rPr>
                        <a:t>章別</a:t>
                      </a:r>
                      <a:endParaRPr lang="zh-TW" sz="1800" kern="100" dirty="0">
                        <a:solidFill>
                          <a:srgbClr val="0000FF"/>
                        </a:solidFill>
                        <a:effectLst/>
                        <a:latin typeface="Calibri"/>
                        <a:ea typeface="新細明體"/>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ctr">
                        <a:spcAft>
                          <a:spcPts val="0"/>
                        </a:spcAft>
                      </a:pPr>
                      <a:r>
                        <a:rPr lang="zh-TW" sz="1800" kern="100" dirty="0">
                          <a:solidFill>
                            <a:srgbClr val="0000FF"/>
                          </a:solidFill>
                          <a:effectLst/>
                        </a:rPr>
                        <a:t>章名</a:t>
                      </a:r>
                      <a:endParaRPr lang="zh-TW" sz="1800" kern="100" dirty="0">
                        <a:solidFill>
                          <a:srgbClr val="0000FF"/>
                        </a:solidFill>
                        <a:effectLst/>
                        <a:latin typeface="Calibri"/>
                        <a:ea typeface="新細明體"/>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ctr">
                        <a:spcAft>
                          <a:spcPts val="0"/>
                        </a:spcAft>
                      </a:pPr>
                      <a:r>
                        <a:rPr lang="zh-TW" sz="1800" kern="100">
                          <a:solidFill>
                            <a:srgbClr val="0000FF"/>
                          </a:solidFill>
                          <a:effectLst/>
                        </a:rPr>
                        <a:t>條次</a:t>
                      </a:r>
                      <a:endParaRPr lang="zh-TW" sz="1800" kern="100">
                        <a:solidFill>
                          <a:srgbClr val="0000FF"/>
                        </a:solidFill>
                        <a:effectLst/>
                        <a:latin typeface="Calibri"/>
                        <a:ea typeface="新細明體"/>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280043">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第一章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effectLst/>
                          <a:latin typeface="Times New Roman"/>
                          <a:ea typeface="標楷體"/>
                        </a:rPr>
                        <a:t>總則</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a:t>
                      </a:r>
                      <a:r>
                        <a:rPr lang="zh-TW" altLang="en-US" sz="2000" b="1" kern="100" dirty="0">
                          <a:effectLst/>
                          <a:latin typeface="Times New Roman"/>
                          <a:ea typeface="標楷體"/>
                        </a:rPr>
                        <a:t> </a:t>
                      </a:r>
                      <a:r>
                        <a:rPr lang="en-US" sz="2000" b="1" kern="100" dirty="0">
                          <a:effectLst/>
                          <a:latin typeface="Times New Roman"/>
                          <a:ea typeface="標楷體"/>
                        </a:rPr>
                        <a:t>1~</a:t>
                      </a:r>
                      <a:r>
                        <a:rPr lang="zh-TW" altLang="en-US" sz="2000" b="1" kern="100" dirty="0">
                          <a:effectLst/>
                          <a:latin typeface="Times New Roman"/>
                          <a:ea typeface="標楷體"/>
                        </a:rPr>
                        <a:t>  </a:t>
                      </a:r>
                      <a:r>
                        <a:rPr lang="en-US" sz="2000" b="1" kern="100" dirty="0">
                          <a:effectLst/>
                          <a:latin typeface="Times New Roman"/>
                          <a:ea typeface="標楷體"/>
                        </a:rPr>
                        <a:t>4</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265304">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第二章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effectLst/>
                          <a:latin typeface="Times New Roman"/>
                          <a:ea typeface="標楷體"/>
                        </a:rPr>
                        <a:t>通則</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a:t>
                      </a:r>
                      <a:r>
                        <a:rPr lang="zh-TW" altLang="en-US" sz="2000" b="1" kern="100" dirty="0">
                          <a:effectLst/>
                          <a:latin typeface="Times New Roman"/>
                          <a:ea typeface="標楷體"/>
                        </a:rPr>
                        <a:t> </a:t>
                      </a:r>
                      <a:r>
                        <a:rPr lang="en-US" sz="2000" b="1" kern="100" dirty="0">
                          <a:effectLst/>
                          <a:latin typeface="Times New Roman"/>
                          <a:ea typeface="標楷體"/>
                        </a:rPr>
                        <a:t>5~1</a:t>
                      </a:r>
                      <a:r>
                        <a:rPr lang="en-US" altLang="zh-TW" sz="2000" b="1" kern="100" dirty="0">
                          <a:effectLst/>
                          <a:latin typeface="Times New Roman"/>
                          <a:ea typeface="標楷體"/>
                        </a:rPr>
                        <a:t>8</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265304">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第三章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solidFill>
                            <a:srgbClr val="CC0000"/>
                          </a:solidFill>
                          <a:effectLst/>
                          <a:latin typeface="Times New Roman"/>
                          <a:ea typeface="標楷體"/>
                        </a:rPr>
                        <a:t>長照財團法人</a:t>
                      </a:r>
                      <a:endParaRPr lang="zh-TW" sz="2000" kern="100" dirty="0">
                        <a:solidFill>
                          <a:srgbClr val="CC0000"/>
                        </a:solidFill>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a:t>
                      </a:r>
                      <a:r>
                        <a:rPr lang="en-US" altLang="zh-TW" sz="2000" b="1" kern="100" dirty="0">
                          <a:effectLst/>
                          <a:latin typeface="Times New Roman"/>
                          <a:ea typeface="標楷體"/>
                        </a:rPr>
                        <a:t>19</a:t>
                      </a:r>
                      <a:r>
                        <a:rPr lang="en-US" sz="2000" b="1" kern="100" dirty="0">
                          <a:effectLst/>
                          <a:latin typeface="Times New Roman"/>
                          <a:ea typeface="標楷體"/>
                        </a:rPr>
                        <a:t>~28</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r h="265304">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第四章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solidFill>
                            <a:srgbClr val="CC0000"/>
                          </a:solidFill>
                          <a:effectLst/>
                          <a:latin typeface="Times New Roman"/>
                          <a:ea typeface="標楷體"/>
                        </a:rPr>
                        <a:t>長照社團法人</a:t>
                      </a:r>
                      <a:endParaRPr lang="zh-TW" sz="2000" kern="100" dirty="0">
                        <a:solidFill>
                          <a:srgbClr val="CC0000"/>
                        </a:solidFill>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29~3</a:t>
                      </a:r>
                      <a:r>
                        <a:rPr lang="en-US" altLang="zh-TW" sz="2000" b="1" kern="100" dirty="0">
                          <a:effectLst/>
                          <a:latin typeface="Times New Roman"/>
                          <a:ea typeface="標楷體"/>
                        </a:rPr>
                        <a:t>7</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4"/>
                  </a:ext>
                </a:extLst>
              </a:tr>
              <a:tr h="290483">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第五章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effectLst/>
                          <a:latin typeface="Times New Roman"/>
                          <a:ea typeface="標楷體"/>
                        </a:rPr>
                        <a:t>罰則</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3</a:t>
                      </a:r>
                      <a:r>
                        <a:rPr lang="en-US" altLang="zh-TW" sz="2000" b="1" kern="100" dirty="0">
                          <a:effectLst/>
                          <a:latin typeface="Times New Roman"/>
                          <a:ea typeface="標楷體"/>
                        </a:rPr>
                        <a:t>8</a:t>
                      </a:r>
                      <a:r>
                        <a:rPr lang="en-US" sz="2000" b="1" kern="100" dirty="0">
                          <a:effectLst/>
                          <a:latin typeface="Times New Roman"/>
                          <a:ea typeface="標楷體"/>
                        </a:rPr>
                        <a:t>~4</a:t>
                      </a:r>
                      <a:r>
                        <a:rPr lang="en-US" altLang="zh-TW" sz="2000" b="1" kern="100" dirty="0">
                          <a:effectLst/>
                          <a:latin typeface="Times New Roman"/>
                          <a:ea typeface="標楷體"/>
                        </a:rPr>
                        <a:t>6</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5"/>
                  </a:ext>
                </a:extLst>
              </a:tr>
              <a:tr h="338385">
                <a:tc>
                  <a:txBody>
                    <a:bodyPr/>
                    <a:lstStyle>
                      <a:lvl1pPr marL="0" algn="l" defTabSz="914400" rtl="0" eaLnBrk="1" latinLnBrk="0" hangingPunct="1">
                        <a:defRPr sz="1800" b="1" kern="1200">
                          <a:solidFill>
                            <a:schemeClr val="lt1"/>
                          </a:solidFill>
                          <a:latin typeface="Times New Roman"/>
                          <a:ea typeface="標楷體"/>
                        </a:defRPr>
                      </a:lvl1pPr>
                      <a:lvl2pPr marL="457200" algn="l" defTabSz="914400" rtl="0" eaLnBrk="1" latinLnBrk="0" hangingPunct="1">
                        <a:defRPr sz="1800" b="1" kern="1200">
                          <a:solidFill>
                            <a:schemeClr val="lt1"/>
                          </a:solidFill>
                          <a:latin typeface="Times New Roman"/>
                          <a:ea typeface="標楷體"/>
                        </a:defRPr>
                      </a:lvl2pPr>
                      <a:lvl3pPr marL="914400" algn="l" defTabSz="914400" rtl="0" eaLnBrk="1" latinLnBrk="0" hangingPunct="1">
                        <a:defRPr sz="1800" b="1" kern="1200">
                          <a:solidFill>
                            <a:schemeClr val="lt1"/>
                          </a:solidFill>
                          <a:latin typeface="Times New Roman"/>
                          <a:ea typeface="標楷體"/>
                        </a:defRPr>
                      </a:lvl3pPr>
                      <a:lvl4pPr marL="1371600" algn="l" defTabSz="914400" rtl="0" eaLnBrk="1" latinLnBrk="0" hangingPunct="1">
                        <a:defRPr sz="1800" b="1" kern="1200">
                          <a:solidFill>
                            <a:schemeClr val="lt1"/>
                          </a:solidFill>
                          <a:latin typeface="Times New Roman"/>
                          <a:ea typeface="標楷體"/>
                        </a:defRPr>
                      </a:lvl4pPr>
                      <a:lvl5pPr marL="1828800" algn="l" defTabSz="914400" rtl="0" eaLnBrk="1" latinLnBrk="0" hangingPunct="1">
                        <a:defRPr sz="1800" b="1" kern="1200">
                          <a:solidFill>
                            <a:schemeClr val="lt1"/>
                          </a:solidFill>
                          <a:latin typeface="Times New Roman"/>
                          <a:ea typeface="標楷體"/>
                        </a:defRPr>
                      </a:lvl5pPr>
                      <a:lvl6pPr marL="2286000" algn="l" defTabSz="914400" rtl="0" eaLnBrk="1" latinLnBrk="0" hangingPunct="1">
                        <a:defRPr sz="1800" b="1" kern="1200">
                          <a:solidFill>
                            <a:schemeClr val="lt1"/>
                          </a:solidFill>
                          <a:latin typeface="Times New Roman"/>
                          <a:ea typeface="標楷體"/>
                        </a:defRPr>
                      </a:lvl6pPr>
                      <a:lvl7pPr marL="2743200" algn="l" defTabSz="914400" rtl="0" eaLnBrk="1" latinLnBrk="0" hangingPunct="1">
                        <a:defRPr sz="1800" b="1" kern="1200">
                          <a:solidFill>
                            <a:schemeClr val="lt1"/>
                          </a:solidFill>
                          <a:latin typeface="Times New Roman"/>
                          <a:ea typeface="標楷體"/>
                        </a:defRPr>
                      </a:lvl7pPr>
                      <a:lvl8pPr marL="3200400" algn="l" defTabSz="914400" rtl="0" eaLnBrk="1" latinLnBrk="0" hangingPunct="1">
                        <a:defRPr sz="1800" b="1" kern="1200">
                          <a:solidFill>
                            <a:schemeClr val="lt1"/>
                          </a:solidFill>
                          <a:latin typeface="Times New Roman"/>
                          <a:ea typeface="標楷體"/>
                        </a:defRPr>
                      </a:lvl8pPr>
                      <a:lvl9pPr marL="3657600" algn="l" defTabSz="914400" rtl="0" eaLnBrk="1" latinLnBrk="0" hangingPunct="1">
                        <a:defRPr sz="1800" b="1" kern="1200">
                          <a:solidFill>
                            <a:schemeClr val="lt1"/>
                          </a:solidFill>
                          <a:latin typeface="Times New Roman"/>
                          <a:ea typeface="標楷體"/>
                        </a:defRPr>
                      </a:lvl9pPr>
                    </a:lstStyle>
                    <a:p>
                      <a:pPr algn="just">
                        <a:spcAft>
                          <a:spcPts val="0"/>
                        </a:spcAft>
                      </a:pPr>
                      <a:r>
                        <a:rPr lang="zh-TW" sz="1800" kern="100" dirty="0">
                          <a:solidFill>
                            <a:srgbClr val="0000FF"/>
                          </a:solidFill>
                          <a:effectLst/>
                        </a:rPr>
                        <a:t>第六章</a:t>
                      </a:r>
                      <a:endParaRPr lang="zh-TW" sz="1800" kern="100" dirty="0">
                        <a:solidFill>
                          <a:srgbClr val="0000FF"/>
                        </a:solidFill>
                        <a:effectLst/>
                        <a:latin typeface="Calibri"/>
                        <a:ea typeface="新細明體"/>
                        <a:cs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just">
                        <a:spcAft>
                          <a:spcPts val="0"/>
                        </a:spcAft>
                      </a:pPr>
                      <a:r>
                        <a:rPr lang="zh-TW" sz="2000" kern="100" dirty="0">
                          <a:effectLst/>
                          <a:latin typeface="Times New Roman"/>
                          <a:ea typeface="標楷體"/>
                        </a:rPr>
                        <a:t>附則</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imes New Roman"/>
                          <a:ea typeface="標楷體"/>
                        </a:defRPr>
                      </a:lvl1pPr>
                      <a:lvl2pPr marL="457200" algn="l" defTabSz="914400" rtl="0" eaLnBrk="1" latinLnBrk="0" hangingPunct="1">
                        <a:defRPr sz="1800" kern="1200">
                          <a:solidFill>
                            <a:schemeClr val="dk1"/>
                          </a:solidFill>
                          <a:latin typeface="Times New Roman"/>
                          <a:ea typeface="標楷體"/>
                        </a:defRPr>
                      </a:lvl2pPr>
                      <a:lvl3pPr marL="914400" algn="l" defTabSz="914400" rtl="0" eaLnBrk="1" latinLnBrk="0" hangingPunct="1">
                        <a:defRPr sz="1800" kern="1200">
                          <a:solidFill>
                            <a:schemeClr val="dk1"/>
                          </a:solidFill>
                          <a:latin typeface="Times New Roman"/>
                          <a:ea typeface="標楷體"/>
                        </a:defRPr>
                      </a:lvl3pPr>
                      <a:lvl4pPr marL="1371600" algn="l" defTabSz="914400" rtl="0" eaLnBrk="1" latinLnBrk="0" hangingPunct="1">
                        <a:defRPr sz="1800" kern="1200">
                          <a:solidFill>
                            <a:schemeClr val="dk1"/>
                          </a:solidFill>
                          <a:latin typeface="Times New Roman"/>
                          <a:ea typeface="標楷體"/>
                        </a:defRPr>
                      </a:lvl4pPr>
                      <a:lvl5pPr marL="1828800" algn="l" defTabSz="914400" rtl="0" eaLnBrk="1" latinLnBrk="0" hangingPunct="1">
                        <a:defRPr sz="1800" kern="1200">
                          <a:solidFill>
                            <a:schemeClr val="dk1"/>
                          </a:solidFill>
                          <a:latin typeface="Times New Roman"/>
                          <a:ea typeface="標楷體"/>
                        </a:defRPr>
                      </a:lvl5pPr>
                      <a:lvl6pPr marL="2286000" algn="l" defTabSz="914400" rtl="0" eaLnBrk="1" latinLnBrk="0" hangingPunct="1">
                        <a:defRPr sz="1800" kern="1200">
                          <a:solidFill>
                            <a:schemeClr val="dk1"/>
                          </a:solidFill>
                          <a:latin typeface="Times New Roman"/>
                          <a:ea typeface="標楷體"/>
                        </a:defRPr>
                      </a:lvl6pPr>
                      <a:lvl7pPr marL="2743200" algn="l" defTabSz="914400" rtl="0" eaLnBrk="1" latinLnBrk="0" hangingPunct="1">
                        <a:defRPr sz="1800" kern="1200">
                          <a:solidFill>
                            <a:schemeClr val="dk1"/>
                          </a:solidFill>
                          <a:latin typeface="Times New Roman"/>
                          <a:ea typeface="標楷體"/>
                        </a:defRPr>
                      </a:lvl7pPr>
                      <a:lvl8pPr marL="3200400" algn="l" defTabSz="914400" rtl="0" eaLnBrk="1" latinLnBrk="0" hangingPunct="1">
                        <a:defRPr sz="1800" kern="1200">
                          <a:solidFill>
                            <a:schemeClr val="dk1"/>
                          </a:solidFill>
                          <a:latin typeface="Times New Roman"/>
                          <a:ea typeface="標楷體"/>
                        </a:defRPr>
                      </a:lvl8pPr>
                      <a:lvl9pPr marL="3657600" algn="l" defTabSz="914400" rtl="0" eaLnBrk="1" latinLnBrk="0" hangingPunct="1">
                        <a:defRPr sz="1800" kern="1200">
                          <a:solidFill>
                            <a:schemeClr val="dk1"/>
                          </a:solidFill>
                          <a:latin typeface="Times New Roman"/>
                          <a:ea typeface="標楷體"/>
                        </a:defRPr>
                      </a:lvl9pPr>
                    </a:lstStyle>
                    <a:p>
                      <a:pPr algn="ctr">
                        <a:spcAft>
                          <a:spcPts val="0"/>
                        </a:spcAft>
                      </a:pPr>
                      <a:r>
                        <a:rPr lang="zh-TW" sz="2000" b="1" kern="100" dirty="0">
                          <a:effectLst/>
                          <a:latin typeface="Times New Roman"/>
                          <a:ea typeface="標楷體"/>
                        </a:rPr>
                        <a:t>§</a:t>
                      </a:r>
                      <a:r>
                        <a:rPr lang="en-US" sz="2000" b="1" kern="100" dirty="0">
                          <a:effectLst/>
                          <a:latin typeface="Times New Roman"/>
                          <a:ea typeface="標楷體"/>
                        </a:rPr>
                        <a:t> 4</a:t>
                      </a:r>
                      <a:r>
                        <a:rPr lang="en-US" altLang="zh-TW" sz="2000" b="1" kern="100" dirty="0">
                          <a:effectLst/>
                          <a:latin typeface="Times New Roman"/>
                          <a:ea typeface="標楷體"/>
                        </a:rPr>
                        <a:t>7</a:t>
                      </a:r>
                      <a:r>
                        <a:rPr lang="en-US" sz="2000" b="1" kern="100" dirty="0">
                          <a:effectLst/>
                          <a:latin typeface="Times New Roman"/>
                          <a:ea typeface="標楷體"/>
                        </a:rPr>
                        <a:t>~4</a:t>
                      </a:r>
                      <a:r>
                        <a:rPr lang="en-US" altLang="zh-TW" sz="2000" b="1" kern="100" dirty="0">
                          <a:effectLst/>
                          <a:latin typeface="Times New Roman"/>
                          <a:ea typeface="標楷體"/>
                        </a:rPr>
                        <a:t>8</a:t>
                      </a:r>
                      <a:endParaRPr lang="zh-TW" sz="2000" kern="100" dirty="0">
                        <a:effectLst/>
                        <a:latin typeface="Times New Roman"/>
                        <a:ea typeface="新細明體"/>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6"/>
                  </a:ext>
                </a:extLst>
              </a:tr>
            </a:tbl>
          </a:graphicData>
        </a:graphic>
      </p:graphicFrame>
      <p:sp>
        <p:nvSpPr>
          <p:cNvPr id="17" name="矩形 16"/>
          <p:cNvSpPr/>
          <p:nvPr/>
        </p:nvSpPr>
        <p:spPr>
          <a:xfrm>
            <a:off x="1231756" y="4088145"/>
            <a:ext cx="1210588" cy="400110"/>
          </a:xfrm>
          <a:prstGeom prst="rect">
            <a:avLst/>
          </a:prstGeom>
        </p:spPr>
        <p:txBody>
          <a:bodyPr wrap="none">
            <a:spAutoFit/>
          </a:bodyPr>
          <a:lstStyle/>
          <a:p>
            <a:r>
              <a:rPr lang="zh-TW" altLang="zh-TW" sz="2000" dirty="0">
                <a:latin typeface="標楷體" panose="03000509000000000000" pitchFamily="65" charset="-120"/>
                <a:ea typeface="標楷體" panose="03000509000000000000" pitchFamily="65" charset="-120"/>
              </a:rPr>
              <a:t>長照法人</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6819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360040"/>
          </a:xfrm>
        </p:spPr>
        <p:txBody>
          <a:bodyPr/>
          <a:lstStyle/>
          <a:p>
            <a:r>
              <a:rPr lang="zh-TW" altLang="en-US" sz="3600" kern="0" dirty="0">
                <a:solidFill>
                  <a:srgbClr val="0000FF"/>
                </a:solidFill>
                <a:latin typeface="+mn-ea"/>
              </a:rPr>
              <a:t>長照法人與醫療法人、民法之異同</a:t>
            </a:r>
            <a:r>
              <a:rPr lang="en-US" altLang="zh-TW" sz="2800" kern="0" dirty="0">
                <a:solidFill>
                  <a:srgbClr val="0000FF"/>
                </a:solidFill>
                <a:latin typeface="+mn-ea"/>
              </a:rPr>
              <a:t>(1/2)</a:t>
            </a:r>
            <a:endParaRPr lang="zh-TW" altLang="en-US" sz="2800" dirty="0"/>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pPr>
                <a:defRPr/>
              </a:pPr>
              <a:t>62</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110658315"/>
              </p:ext>
            </p:extLst>
          </p:nvPr>
        </p:nvGraphicFramePr>
        <p:xfrm>
          <a:off x="179512" y="980728"/>
          <a:ext cx="8784975" cy="5465967"/>
        </p:xfrm>
        <a:graphic>
          <a:graphicData uri="http://schemas.openxmlformats.org/drawingml/2006/table">
            <a:tbl>
              <a:tblPr firstRow="1" firstCol="1" bandRow="1">
                <a:tableStyleId>{5C22544A-7EE6-4342-B048-85BDC9FD1C3A}</a:tableStyleId>
              </a:tblPr>
              <a:tblGrid>
                <a:gridCol w="36004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120891">
                  <a:extLst>
                    <a:ext uri="{9D8B030D-6E8A-4147-A177-3AD203B41FA5}">
                      <a16:colId xmlns:a16="http://schemas.microsoft.com/office/drawing/2014/main" val="20004"/>
                    </a:ext>
                  </a:extLst>
                </a:gridCol>
                <a:gridCol w="103245">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gridCol w="1008111">
                  <a:extLst>
                    <a:ext uri="{9D8B030D-6E8A-4147-A177-3AD203B41FA5}">
                      <a16:colId xmlns:a16="http://schemas.microsoft.com/office/drawing/2014/main" val="20008"/>
                    </a:ext>
                  </a:extLst>
                </a:gridCol>
              </a:tblGrid>
              <a:tr h="324820">
                <a:tc rowSpan="2" gridSpan="2">
                  <a:txBody>
                    <a:bodyPr/>
                    <a:lstStyle/>
                    <a:p>
                      <a:pPr algn="ctr">
                        <a:lnSpc>
                          <a:spcPts val="1400"/>
                        </a:lnSpc>
                        <a:spcAft>
                          <a:spcPts val="0"/>
                        </a:spcAft>
                      </a:pPr>
                      <a:r>
                        <a:rPr lang="zh-TW" sz="1400" kern="100" dirty="0">
                          <a:solidFill>
                            <a:schemeClr val="accent6">
                              <a:lumMod val="10000"/>
                            </a:schemeClr>
                          </a:solidFill>
                          <a:effectLst/>
                          <a:latin typeface="標楷體" panose="03000509000000000000" pitchFamily="65" charset="-120"/>
                          <a:ea typeface="標楷體" panose="03000509000000000000" pitchFamily="65" charset="-120"/>
                        </a:rPr>
                        <a:t>法源</a:t>
                      </a:r>
                      <a:r>
                        <a:rPr lang="en-US" sz="1400" kern="100" dirty="0">
                          <a:solidFill>
                            <a:schemeClr val="accent6">
                              <a:lumMod val="10000"/>
                            </a:schemeClr>
                          </a:solidFill>
                          <a:effectLst/>
                          <a:latin typeface="標楷體" panose="03000509000000000000" pitchFamily="65" charset="-120"/>
                          <a:ea typeface="標楷體" panose="03000509000000000000" pitchFamily="65" charset="-120"/>
                        </a:rPr>
                        <a:t>/</a:t>
                      </a:r>
                      <a:endParaRPr lang="zh-TW" sz="14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solidFill>
                            <a:schemeClr val="accent6">
                              <a:lumMod val="10000"/>
                            </a:schemeClr>
                          </a:solidFill>
                          <a:effectLst/>
                          <a:latin typeface="標楷體" panose="03000509000000000000" pitchFamily="65" charset="-120"/>
                          <a:ea typeface="標楷體" panose="03000509000000000000" pitchFamily="65" charset="-120"/>
                        </a:rPr>
                        <a:t>法人別</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zh-TW" altLang="en-US"/>
                    </a:p>
                  </a:txBody>
                  <a:tcPr/>
                </a:tc>
                <a:tc gridSpan="2">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長照法人法</a:t>
                      </a:r>
                      <a:r>
                        <a:rPr lang="en-US" sz="1600" kern="100" dirty="0">
                          <a:solidFill>
                            <a:schemeClr val="accent6">
                              <a:lumMod val="10000"/>
                            </a:schemeClr>
                          </a:solidFill>
                          <a:effectLst/>
                          <a:latin typeface="標楷體" panose="03000509000000000000" pitchFamily="65" charset="-120"/>
                          <a:ea typeface="標楷體" panose="03000509000000000000" pitchFamily="65" charset="-120"/>
                        </a:rPr>
                        <a:t>(</a:t>
                      </a: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草案</a:t>
                      </a:r>
                      <a:r>
                        <a:rPr lang="en-US" sz="1600" kern="100" dirty="0">
                          <a:solidFill>
                            <a:schemeClr val="accent6">
                              <a:lumMod val="10000"/>
                            </a:schemeClr>
                          </a:solidFill>
                          <a:effectLst/>
                          <a:latin typeface="標楷體" panose="03000509000000000000" pitchFamily="65" charset="-120"/>
                          <a:ea typeface="標楷體" panose="03000509000000000000" pitchFamily="65" charset="-120"/>
                        </a:rPr>
                        <a:t>)</a:t>
                      </a:r>
                      <a:endParaRPr lang="zh-TW" sz="1600" kern="100" dirty="0">
                        <a:solidFill>
                          <a:schemeClr val="accent6">
                            <a:lumMod val="10000"/>
                          </a:schemeClr>
                        </a:solidFill>
                        <a:effectLst/>
                        <a:latin typeface="標楷體" panose="03000509000000000000" pitchFamily="65" charset="-120"/>
                        <a:ea typeface="標楷體" panose="03000509000000000000" pitchFamily="65" charset="-120"/>
                      </a:endParaRP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3">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醫療法人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gridSpan="2">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民法</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0000"/>
                  </a:ext>
                </a:extLst>
              </a:tr>
              <a:tr h="202580">
                <a:tc gridSpan="2" vMerge="1">
                  <a:txBody>
                    <a:bodyPr/>
                    <a:lstStyle/>
                    <a:p>
                      <a:endParaRPr lang="zh-TW" altLang="en-US"/>
                    </a:p>
                  </a:txBody>
                  <a:tcPr/>
                </a:tc>
                <a:tc hMerge="1" vMerge="1">
                  <a:txBody>
                    <a:bodyPr/>
                    <a:lstStyle/>
                    <a:p>
                      <a:endParaRPr lang="zh-TW" altLang="en-US"/>
                    </a:p>
                  </a:txBody>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財團法人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00"/>
                        </a:lnSpc>
                        <a:spcAft>
                          <a:spcPts val="0"/>
                        </a:spcAft>
                      </a:pPr>
                      <a:r>
                        <a:rPr lang="zh-TW" sz="1400" kern="100">
                          <a:effectLst/>
                          <a:latin typeface="標楷體" panose="03000509000000000000" pitchFamily="65" charset="-120"/>
                          <a:ea typeface="標楷體" panose="03000509000000000000" pitchFamily="65" charset="-120"/>
                        </a:rPr>
                        <a:t>社團法人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00"/>
                        </a:lnSpc>
                        <a:spcAft>
                          <a:spcPts val="0"/>
                        </a:spcAft>
                      </a:pPr>
                      <a:r>
                        <a:rPr lang="zh-TW" sz="1400" kern="100">
                          <a:effectLst/>
                          <a:latin typeface="標楷體" panose="03000509000000000000" pitchFamily="65" charset="-120"/>
                          <a:ea typeface="標楷體" panose="03000509000000000000" pitchFamily="65" charset="-120"/>
                        </a:rPr>
                        <a:t>財團法人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ts val="1400"/>
                        </a:lnSpc>
                        <a:spcAft>
                          <a:spcPts val="0"/>
                        </a:spcAft>
                      </a:pPr>
                      <a:r>
                        <a:rPr lang="zh-TW" sz="1400" kern="100">
                          <a:effectLst/>
                          <a:latin typeface="標楷體" panose="03000509000000000000" pitchFamily="65" charset="-120"/>
                          <a:ea typeface="標楷體" panose="03000509000000000000" pitchFamily="65" charset="-120"/>
                        </a:rPr>
                        <a:t>社團法人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lnSpc>
                          <a:spcPts val="1400"/>
                        </a:lnSpc>
                        <a:spcAft>
                          <a:spcPts val="0"/>
                        </a:spcAft>
                      </a:pPr>
                      <a:r>
                        <a:rPr lang="zh-TW" sz="1400" kern="100">
                          <a:effectLst/>
                          <a:latin typeface="標楷體" panose="03000509000000000000" pitchFamily="65" charset="-120"/>
                          <a:ea typeface="標楷體" panose="03000509000000000000" pitchFamily="65" charset="-120"/>
                        </a:rPr>
                        <a:t>財團法人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社團法人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1880">
                <a:tc gridSpan="2">
                  <a:txBody>
                    <a:bodyPr/>
                    <a:lstStyle/>
                    <a:p>
                      <a:pPr algn="ctr">
                        <a:lnSpc>
                          <a:spcPts val="1625"/>
                        </a:lnSpc>
                        <a:spcAft>
                          <a:spcPts val="0"/>
                        </a:spcAft>
                      </a:pPr>
                      <a:r>
                        <a:rPr lang="zh-TW" sz="1400" kern="100" dirty="0">
                          <a:solidFill>
                            <a:schemeClr val="accent6">
                              <a:lumMod val="10000"/>
                            </a:schemeClr>
                          </a:solidFill>
                          <a:effectLst/>
                          <a:latin typeface="標楷體" panose="03000509000000000000" pitchFamily="65" charset="-120"/>
                          <a:ea typeface="標楷體" panose="03000509000000000000" pitchFamily="65" charset="-120"/>
                        </a:rPr>
                        <a:t>性質</a:t>
                      </a:r>
                    </a:p>
                  </a:txBody>
                  <a:tcPr marL="3755" marR="3755" marT="3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lnSpc>
                          <a:spcPts val="1625"/>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3755" marR="3755" marT="3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25"/>
                        </a:lnSpc>
                        <a:spcAft>
                          <a:spcPts val="0"/>
                        </a:spcAft>
                      </a:pPr>
                      <a:r>
                        <a:rPr lang="zh-TW" sz="1400" kern="100">
                          <a:effectLst/>
                          <a:latin typeface="標楷體" panose="03000509000000000000" pitchFamily="65" charset="-120"/>
                          <a:ea typeface="標楷體" panose="03000509000000000000" pitchFamily="65" charset="-120"/>
                        </a:rPr>
                        <a:t>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25"/>
                        </a:lnSpc>
                        <a:spcAft>
                          <a:spcPts val="0"/>
                        </a:spcAft>
                      </a:pPr>
                      <a:r>
                        <a:rPr lang="zh-TW" sz="1400" kern="0">
                          <a:effectLst/>
                          <a:latin typeface="標楷體" panose="03000509000000000000" pitchFamily="65" charset="-120"/>
                          <a:ea typeface="標楷體" panose="03000509000000000000" pitchFamily="65" charset="-120"/>
                        </a:rPr>
                        <a:t>法人</a:t>
                      </a:r>
                      <a:endParaRPr lang="zh-TW" sz="1400" kern="100">
                        <a:effectLst/>
                        <a:latin typeface="標楷體" panose="03000509000000000000" pitchFamily="65" charset="-120"/>
                        <a:ea typeface="標楷體" panose="03000509000000000000" pitchFamily="65" charset="-120"/>
                      </a:endParaRPr>
                    </a:p>
                  </a:txBody>
                  <a:tcPr marL="3755" marR="3755" marT="3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ts val="1625"/>
                        </a:lnSpc>
                        <a:spcAft>
                          <a:spcPts val="0"/>
                        </a:spcAft>
                      </a:pPr>
                      <a:r>
                        <a:rPr lang="zh-TW" sz="1400" kern="0">
                          <a:effectLst/>
                          <a:latin typeface="標楷體" panose="03000509000000000000" pitchFamily="65" charset="-120"/>
                          <a:ea typeface="標楷體" panose="03000509000000000000" pitchFamily="65" charset="-120"/>
                        </a:rPr>
                        <a:t>法人</a:t>
                      </a:r>
                      <a:endParaRPr lang="zh-TW" sz="1400" kern="100">
                        <a:effectLst/>
                        <a:latin typeface="標楷體" panose="03000509000000000000" pitchFamily="65" charset="-120"/>
                        <a:ea typeface="標楷體" panose="03000509000000000000" pitchFamily="65" charset="-120"/>
                      </a:endParaRPr>
                    </a:p>
                  </a:txBody>
                  <a:tcPr marL="3755" marR="3755" marT="3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lnSpc>
                          <a:spcPts val="1625"/>
                        </a:lnSpc>
                        <a:spcAft>
                          <a:spcPts val="0"/>
                        </a:spcAft>
                      </a:pPr>
                      <a:r>
                        <a:rPr lang="zh-TW" sz="1400" kern="0">
                          <a:effectLst/>
                          <a:latin typeface="標楷體" panose="03000509000000000000" pitchFamily="65" charset="-120"/>
                          <a:ea typeface="標楷體" panose="03000509000000000000" pitchFamily="65" charset="-120"/>
                        </a:rPr>
                        <a:t>法人</a:t>
                      </a:r>
                      <a:endParaRPr lang="zh-TW" sz="1400" kern="1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25"/>
                        </a:lnSpc>
                        <a:spcAft>
                          <a:spcPts val="0"/>
                        </a:spcAft>
                      </a:pPr>
                      <a:r>
                        <a:rPr lang="zh-TW" sz="1400" kern="0">
                          <a:effectLst/>
                          <a:latin typeface="標楷體" panose="03000509000000000000" pitchFamily="65" charset="-120"/>
                          <a:ea typeface="標楷體" panose="03000509000000000000" pitchFamily="65" charset="-120"/>
                        </a:rPr>
                        <a:t>法人</a:t>
                      </a:r>
                      <a:endParaRPr lang="zh-TW" sz="1400" kern="1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8394">
                <a:tc gridSpan="2">
                  <a:txBody>
                    <a:bodyPr/>
                    <a:lstStyle/>
                    <a:p>
                      <a:pPr algn="ctr">
                        <a:spcAft>
                          <a:spcPts val="0"/>
                        </a:spcAft>
                      </a:pPr>
                      <a:r>
                        <a:rPr lang="zh-TW" sz="1400" kern="100" dirty="0">
                          <a:solidFill>
                            <a:schemeClr val="accent6">
                              <a:lumMod val="10000"/>
                            </a:schemeClr>
                          </a:solidFill>
                          <a:effectLst/>
                          <a:latin typeface="標楷體" panose="03000509000000000000" pitchFamily="65" charset="-120"/>
                          <a:ea typeface="標楷體" panose="03000509000000000000" pitchFamily="65" charset="-120"/>
                        </a:rPr>
                        <a:t>是否強制</a:t>
                      </a:r>
                    </a:p>
                    <a:p>
                      <a:pPr algn="ctr">
                        <a:spcAft>
                          <a:spcPts val="0"/>
                        </a:spcAft>
                      </a:pPr>
                      <a:r>
                        <a:rPr lang="zh-TW" sz="1400" kern="100" dirty="0">
                          <a:solidFill>
                            <a:schemeClr val="accent6">
                              <a:lumMod val="10000"/>
                            </a:schemeClr>
                          </a:solidFill>
                          <a:effectLst/>
                          <a:latin typeface="標楷體" panose="03000509000000000000" pitchFamily="65" charset="-120"/>
                          <a:ea typeface="標楷體" panose="03000509000000000000" pitchFamily="65" charset="-120"/>
                        </a:rPr>
                        <a:t>法人化</a:t>
                      </a:r>
                    </a:p>
                  </a:txBody>
                  <a:tcPr marL="3755" marR="3755" marT="3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pPr marL="173990" indent="-173990">
                        <a:spcAft>
                          <a:spcPts val="0"/>
                        </a:spcAft>
                        <a:tabLst>
                          <a:tab pos="457200" algn="l"/>
                        </a:tabLs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長服法施行後，</a:t>
                      </a:r>
                      <a:r>
                        <a:rPr lang="zh-TW" sz="1400" u="sng" kern="100" dirty="0">
                          <a:effectLst/>
                          <a:latin typeface="標楷體" panose="03000509000000000000" pitchFamily="65" charset="-120"/>
                          <a:ea typeface="標楷體" panose="03000509000000000000" pitchFamily="65" charset="-120"/>
                        </a:rPr>
                        <a:t>新設立</a:t>
                      </a:r>
                      <a:r>
                        <a:rPr lang="zh-TW" sz="1400" kern="100" dirty="0">
                          <a:effectLst/>
                          <a:latin typeface="標楷體" panose="03000509000000000000" pitchFamily="65" charset="-120"/>
                          <a:ea typeface="標楷體" panose="03000509000000000000" pitchFamily="65" charset="-120"/>
                        </a:rPr>
                        <a:t>之住宿式長照機構皆須法人化。</a:t>
                      </a:r>
                    </a:p>
                    <a:p>
                      <a:pPr marL="173990" indent="-173990">
                        <a:spcAft>
                          <a:spcPts val="0"/>
                        </a:spcAft>
                        <a:tabLst>
                          <a:tab pos="457200" algn="l"/>
                        </a:tabLs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現行住宿式長照機構，如有</a:t>
                      </a:r>
                      <a:r>
                        <a:rPr lang="zh-TW" sz="1400" u="sng" kern="100" dirty="0">
                          <a:effectLst/>
                          <a:latin typeface="標楷體" panose="03000509000000000000" pitchFamily="65" charset="-120"/>
                          <a:ea typeface="標楷體" panose="03000509000000000000" pitchFamily="65" charset="-120"/>
                        </a:rPr>
                        <a:t>機構擴充或遷移</a:t>
                      </a:r>
                      <a:r>
                        <a:rPr lang="zh-TW" sz="1400" kern="100" dirty="0">
                          <a:effectLst/>
                          <a:latin typeface="標楷體" panose="03000509000000000000" pitchFamily="65" charset="-120"/>
                          <a:ea typeface="標楷體" panose="03000509000000000000" pitchFamily="65" charset="-120"/>
                        </a:rPr>
                        <a:t>，則需法人化。</a:t>
                      </a:r>
                    </a:p>
                  </a:txBody>
                  <a:tcPr marL="3755" marR="3755" marT="3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3">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一般病床</a:t>
                      </a:r>
                      <a:r>
                        <a:rPr lang="en-US" sz="1400" u="sng" kern="100" dirty="0">
                          <a:effectLst/>
                          <a:latin typeface="標楷體" panose="03000509000000000000" pitchFamily="65" charset="-120"/>
                          <a:ea typeface="標楷體" panose="03000509000000000000" pitchFamily="65" charset="-120"/>
                        </a:rPr>
                        <a:t>200</a:t>
                      </a:r>
                      <a:r>
                        <a:rPr lang="zh-TW" sz="1400" u="sng" kern="100" dirty="0">
                          <a:effectLst/>
                          <a:latin typeface="標楷體" panose="03000509000000000000" pitchFamily="65" charset="-120"/>
                          <a:ea typeface="標楷體" panose="03000509000000000000" pitchFamily="65" charset="-120"/>
                        </a:rPr>
                        <a:t>床</a:t>
                      </a:r>
                      <a:r>
                        <a:rPr lang="zh-TW" sz="1400" kern="100" dirty="0">
                          <a:effectLst/>
                          <a:latin typeface="標楷體" panose="03000509000000000000" pitchFamily="65" charset="-120"/>
                          <a:ea typeface="標楷體" panose="03000509000000000000" pitchFamily="65" charset="-120"/>
                        </a:rPr>
                        <a:t>以上</a:t>
                      </a:r>
                    </a:p>
                  </a:txBody>
                  <a:tcPr marL="3755" marR="3755" marT="3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400" kern="100">
                          <a:effectLst/>
                          <a:latin typeface="標楷體" panose="03000509000000000000" pitchFamily="65" charset="-120"/>
                          <a:ea typeface="標楷體" panose="03000509000000000000" pitchFamily="65" charset="-120"/>
                        </a:rPr>
                        <a:t>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extLst>
                  <a:ext uri="{0D108BD9-81ED-4DB2-BD59-A6C34878D82A}">
                    <a16:rowId xmlns:a16="http://schemas.microsoft.com/office/drawing/2014/main" val="10003"/>
                  </a:ext>
                </a:extLst>
              </a:tr>
              <a:tr h="1139946">
                <a:tc rowSpan="3">
                  <a:txBody>
                    <a:bodyPr/>
                    <a:lstStyle/>
                    <a:p>
                      <a:pPr>
                        <a:spcAft>
                          <a:spcPts val="0"/>
                        </a:spcAft>
                      </a:pPr>
                      <a:r>
                        <a:rPr lang="zh-TW" sz="1200" kern="100" dirty="0">
                          <a:solidFill>
                            <a:schemeClr val="accent6">
                              <a:lumMod val="10000"/>
                            </a:schemeClr>
                          </a:solidFill>
                          <a:effectLst/>
                          <a:latin typeface="標楷體" panose="03000509000000000000" pitchFamily="65" charset="-120"/>
                          <a:ea typeface="標楷體" panose="03000509000000000000" pitchFamily="65" charset="-120"/>
                        </a:rPr>
                        <a:t>法</a:t>
                      </a:r>
                    </a:p>
                    <a:p>
                      <a:pPr>
                        <a:spcAft>
                          <a:spcPts val="0"/>
                        </a:spcAft>
                      </a:pPr>
                      <a:r>
                        <a:rPr lang="zh-TW" sz="1200" kern="100" dirty="0">
                          <a:solidFill>
                            <a:schemeClr val="accent6">
                              <a:lumMod val="10000"/>
                            </a:schemeClr>
                          </a:solidFill>
                          <a:effectLst/>
                          <a:latin typeface="標楷體" panose="03000509000000000000" pitchFamily="65" charset="-120"/>
                          <a:ea typeface="標楷體" panose="03000509000000000000" pitchFamily="65" charset="-120"/>
                        </a:rPr>
                        <a:t>人</a:t>
                      </a:r>
                    </a:p>
                    <a:p>
                      <a:pPr>
                        <a:spcAft>
                          <a:spcPts val="0"/>
                        </a:spcAft>
                      </a:pPr>
                      <a:r>
                        <a:rPr lang="zh-TW" sz="1200" kern="100" dirty="0">
                          <a:solidFill>
                            <a:schemeClr val="accent6">
                              <a:lumMod val="10000"/>
                            </a:schemeClr>
                          </a:solidFill>
                          <a:effectLst/>
                          <a:latin typeface="標楷體" panose="03000509000000000000" pitchFamily="65" charset="-120"/>
                          <a:ea typeface="標楷體" panose="03000509000000000000" pitchFamily="65" charset="-120"/>
                        </a:rPr>
                        <a:t>結</a:t>
                      </a:r>
                    </a:p>
                    <a:p>
                      <a:pPr>
                        <a:spcAft>
                          <a:spcPts val="0"/>
                        </a:spcAft>
                      </a:pPr>
                      <a:r>
                        <a:rPr lang="zh-TW" sz="1200" kern="100" dirty="0">
                          <a:solidFill>
                            <a:schemeClr val="accent6">
                              <a:lumMod val="10000"/>
                            </a:schemeClr>
                          </a:solidFill>
                          <a:effectLst/>
                          <a:latin typeface="標楷體" panose="03000509000000000000" pitchFamily="65" charset="-120"/>
                          <a:ea typeface="標楷體" panose="03000509000000000000" pitchFamily="65" charset="-120"/>
                        </a:rPr>
                        <a:t>構</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a:effectLst/>
                          <a:latin typeface="標楷體" panose="03000509000000000000" pitchFamily="65" charset="-120"/>
                          <a:ea typeface="標楷體" panose="03000509000000000000" pitchFamily="65" charset="-120"/>
                        </a:rPr>
                        <a:t>董事會</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en-US" sz="1400" u="sng" kern="100" dirty="0">
                          <a:effectLst/>
                          <a:latin typeface="標楷體" panose="03000509000000000000" pitchFamily="65" charset="-120"/>
                          <a:ea typeface="標楷體" panose="03000509000000000000" pitchFamily="65" charset="-120"/>
                        </a:rPr>
                        <a:t>7</a:t>
                      </a:r>
                      <a:r>
                        <a:rPr lang="zh-TW" sz="1400" u="sng" kern="100" dirty="0">
                          <a:effectLst/>
                          <a:latin typeface="標楷體" panose="03000509000000000000" pitchFamily="65" charset="-120"/>
                          <a:ea typeface="標楷體" panose="03000509000000000000" pitchFamily="65" charset="-120"/>
                        </a:rPr>
                        <a:t>至</a:t>
                      </a:r>
                      <a:r>
                        <a:rPr lang="en-US" sz="1400" u="sng" kern="100" dirty="0">
                          <a:effectLst/>
                          <a:latin typeface="標楷體" panose="03000509000000000000" pitchFamily="65" charset="-120"/>
                          <a:ea typeface="標楷體" panose="03000509000000000000" pitchFamily="65" charset="-120"/>
                        </a:rPr>
                        <a:t>17</a:t>
                      </a:r>
                      <a:r>
                        <a:rPr lang="zh-TW" sz="1400" u="sng" kern="100" dirty="0">
                          <a:effectLst/>
                          <a:latin typeface="標楷體" panose="03000509000000000000" pitchFamily="65" charset="-120"/>
                          <a:ea typeface="標楷體" panose="03000509000000000000" pitchFamily="65" charset="-120"/>
                        </a:rPr>
                        <a:t>人</a:t>
                      </a:r>
                      <a:endParaRPr lang="zh-TW" sz="1400" kern="100" dirty="0">
                        <a:effectLst/>
                        <a:latin typeface="標楷體" panose="03000509000000000000" pitchFamily="65" charset="-120"/>
                        <a:ea typeface="標楷體" panose="03000509000000000000" pitchFamily="65" charset="-120"/>
                      </a:endParaRPr>
                    </a:p>
                    <a:p>
                      <a:pPr marL="154940" indent="-15494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外國人不得逾</a:t>
                      </a:r>
                      <a:r>
                        <a:rPr lang="en-US" altLang="zh-TW" sz="1400" kern="100" dirty="0">
                          <a:effectLst/>
                          <a:latin typeface="標楷體" panose="03000509000000000000" pitchFamily="65" charset="-120"/>
                          <a:ea typeface="標楷體" panose="03000509000000000000" pitchFamily="65" charset="-120"/>
                        </a:rPr>
                        <a:t> </a:t>
                      </a:r>
                    </a:p>
                    <a:p>
                      <a:pPr marL="154940" indent="-154940">
                        <a:spcAft>
                          <a:spcPts val="0"/>
                        </a:spcAft>
                      </a:pPr>
                      <a:r>
                        <a:rPr lang="en-US" sz="1400" kern="100" dirty="0">
                          <a:effectLst/>
                          <a:latin typeface="標楷體" panose="03000509000000000000" pitchFamily="65" charset="-120"/>
                          <a:ea typeface="標楷體" panose="03000509000000000000" pitchFamily="65" charset="-120"/>
                        </a:rPr>
                        <a:t>    1/3</a:t>
                      </a:r>
                      <a:r>
                        <a:rPr lang="zh-TW" sz="1400" kern="100" dirty="0">
                          <a:effectLst/>
                          <a:latin typeface="標楷體" panose="03000509000000000000" pitchFamily="65" charset="-120"/>
                          <a:ea typeface="標楷體" panose="03000509000000000000" pitchFamily="65" charset="-120"/>
                        </a:rPr>
                        <a:t>；不得當董</a:t>
                      </a:r>
                      <a:endParaRPr lang="en-US" altLang="zh-TW" sz="1400" kern="100" dirty="0">
                        <a:effectLst/>
                        <a:latin typeface="標楷體" panose="03000509000000000000" pitchFamily="65" charset="-120"/>
                        <a:ea typeface="標楷體" panose="03000509000000000000" pitchFamily="65" charset="-120"/>
                      </a:endParaRPr>
                    </a:p>
                    <a:p>
                      <a:pPr marL="154940" indent="-154940">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事長。</a:t>
                      </a:r>
                    </a:p>
                    <a:p>
                      <a:pPr marL="190500" indent="-190500">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設立必要財產</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en-US" sz="1400" u="sng" kern="100" dirty="0">
                          <a:effectLst/>
                          <a:latin typeface="標楷體" panose="03000509000000000000" pitchFamily="65" charset="-120"/>
                          <a:ea typeface="標楷體" panose="03000509000000000000" pitchFamily="65" charset="-120"/>
                        </a:rPr>
                        <a:t>3</a:t>
                      </a:r>
                      <a:r>
                        <a:rPr lang="zh-TW" sz="1400" u="sng" kern="100" dirty="0">
                          <a:effectLst/>
                          <a:latin typeface="標楷體" panose="03000509000000000000" pitchFamily="65" charset="-120"/>
                          <a:ea typeface="標楷體" panose="03000509000000000000" pitchFamily="65" charset="-120"/>
                        </a:rPr>
                        <a:t>至</a:t>
                      </a:r>
                      <a:r>
                        <a:rPr lang="en-US" sz="1400" u="sng" kern="100" dirty="0">
                          <a:effectLst/>
                          <a:latin typeface="標楷體" panose="03000509000000000000" pitchFamily="65" charset="-120"/>
                          <a:ea typeface="標楷體" panose="03000509000000000000" pitchFamily="65" charset="-120"/>
                        </a:rPr>
                        <a:t>17</a:t>
                      </a:r>
                      <a:r>
                        <a:rPr lang="zh-TW" sz="1400" u="sng" kern="100" dirty="0">
                          <a:effectLst/>
                          <a:latin typeface="標楷體" panose="03000509000000000000" pitchFamily="65" charset="-120"/>
                          <a:ea typeface="標楷體" panose="03000509000000000000" pitchFamily="65" charset="-120"/>
                        </a:rPr>
                        <a:t>人</a:t>
                      </a:r>
                      <a:endParaRPr lang="zh-TW" sz="1400" kern="100" dirty="0">
                        <a:effectLst/>
                        <a:latin typeface="標楷體" panose="03000509000000000000" pitchFamily="65" charset="-120"/>
                        <a:ea typeface="標楷體" panose="03000509000000000000" pitchFamily="65" charset="-120"/>
                      </a:endParaRPr>
                    </a:p>
                    <a:p>
                      <a:pPr marL="217170" indent="-217170">
                        <a:spcAft>
                          <a:spcPts val="0"/>
                        </a:spcAft>
                      </a:pPr>
                      <a:r>
                        <a:rPr lang="en-US" sz="1400" kern="100" dirty="0">
                          <a:effectLst/>
                          <a:latin typeface="標楷體" panose="03000509000000000000" pitchFamily="65" charset="-120"/>
                          <a:ea typeface="標楷體" panose="03000509000000000000" pitchFamily="65" charset="-120"/>
                        </a:rPr>
                        <a:t>(2)</a:t>
                      </a:r>
                      <a:r>
                        <a:rPr lang="zh-TW" sz="1400" u="sng" kern="100" dirty="0">
                          <a:effectLst/>
                          <a:latin typeface="標楷體" panose="03000509000000000000" pitchFamily="65" charset="-120"/>
                          <a:ea typeface="標楷體" panose="03000509000000000000" pitchFamily="65" charset="-120"/>
                        </a:rPr>
                        <a:t>營利法人及外國人人數合計</a:t>
                      </a:r>
                      <a:r>
                        <a:rPr lang="zh-TW" sz="1400" kern="100" dirty="0">
                          <a:effectLst/>
                          <a:latin typeface="標楷體" panose="03000509000000000000" pitchFamily="65" charset="-120"/>
                          <a:ea typeface="標楷體" panose="03000509000000000000" pitchFamily="65" charset="-120"/>
                        </a:rPr>
                        <a:t>不得逾</a:t>
                      </a:r>
                      <a:r>
                        <a:rPr lang="en-US" sz="1400" kern="100" dirty="0">
                          <a:effectLst/>
                          <a:latin typeface="標楷體" panose="03000509000000000000" pitchFamily="65" charset="-120"/>
                          <a:ea typeface="標楷體" panose="03000509000000000000" pitchFamily="65" charset="-120"/>
                        </a:rPr>
                        <a:t>1/3</a:t>
                      </a:r>
                      <a:r>
                        <a:rPr lang="zh-TW" sz="1400" kern="100" dirty="0">
                          <a:effectLst/>
                          <a:latin typeface="標楷體" panose="03000509000000000000" pitchFamily="65" charset="-120"/>
                          <a:ea typeface="標楷體" panose="03000509000000000000" pitchFamily="65" charset="-120"/>
                        </a:rPr>
                        <a:t>；不得當董事長。</a:t>
                      </a:r>
                    </a:p>
                    <a:p>
                      <a:pPr marL="223520" indent="-222250">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設立必要財產</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spcAft>
                          <a:spcPts val="0"/>
                        </a:spcAft>
                      </a:pPr>
                      <a:r>
                        <a:rPr lang="en-US" sz="1400" kern="100" dirty="0">
                          <a:effectLst/>
                          <a:latin typeface="標楷體" panose="03000509000000000000" pitchFamily="65" charset="-120"/>
                          <a:ea typeface="標楷體" panose="03000509000000000000" pitchFamily="65" charset="-120"/>
                        </a:rPr>
                        <a:t>(1)9</a:t>
                      </a:r>
                      <a:r>
                        <a:rPr lang="zh-TW" sz="1400" kern="100" dirty="0">
                          <a:effectLst/>
                          <a:latin typeface="標楷體" panose="03000509000000000000" pitchFamily="65" charset="-120"/>
                          <a:ea typeface="標楷體" panose="03000509000000000000" pitchFamily="65" charset="-120"/>
                        </a:rPr>
                        <a:t>至</a:t>
                      </a:r>
                      <a:r>
                        <a:rPr lang="en-US" sz="1400" kern="100" dirty="0">
                          <a:effectLst/>
                          <a:latin typeface="標楷體" panose="03000509000000000000" pitchFamily="65" charset="-120"/>
                          <a:ea typeface="標楷體" panose="03000509000000000000" pitchFamily="65" charset="-120"/>
                        </a:rPr>
                        <a:t>15</a:t>
                      </a:r>
                      <a:r>
                        <a:rPr lang="zh-TW" sz="1400" kern="100" dirty="0">
                          <a:effectLst/>
                          <a:latin typeface="標楷體" panose="03000509000000000000" pitchFamily="65" charset="-120"/>
                          <a:ea typeface="標楷體" panose="03000509000000000000" pitchFamily="65" charset="-120"/>
                        </a:rPr>
                        <a:t>人</a:t>
                      </a:r>
                    </a:p>
                    <a:p>
                      <a:pPr marL="200660" indent="-20066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外國人不得</a:t>
                      </a:r>
                      <a:r>
                        <a:rPr lang="en-US" altLang="zh-TW" sz="1400" kern="100" dirty="0">
                          <a:effectLst/>
                          <a:latin typeface="標楷體" panose="03000509000000000000" pitchFamily="65" charset="-120"/>
                          <a:ea typeface="標楷體" panose="03000509000000000000" pitchFamily="65" charset="-120"/>
                        </a:rPr>
                        <a:t>  </a:t>
                      </a:r>
                    </a:p>
                    <a:p>
                      <a:pPr marL="200660" indent="-200660">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逾</a:t>
                      </a:r>
                      <a:r>
                        <a:rPr lang="en-US" sz="1400" kern="100" dirty="0">
                          <a:effectLst/>
                          <a:latin typeface="標楷體" panose="03000509000000000000" pitchFamily="65" charset="-120"/>
                          <a:ea typeface="標楷體" panose="03000509000000000000" pitchFamily="65" charset="-120"/>
                        </a:rPr>
                        <a:t>1/3</a:t>
                      </a:r>
                      <a:endParaRPr lang="zh-TW" sz="1400" kern="100" dirty="0">
                        <a:effectLst/>
                        <a:latin typeface="標楷體" panose="03000509000000000000" pitchFamily="65" charset="-120"/>
                        <a:ea typeface="標楷體" panose="03000509000000000000" pitchFamily="65" charset="-120"/>
                      </a:endParaRPr>
                    </a:p>
                    <a:p>
                      <a:pPr>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財產</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zh-TW" sz="1400" kern="100" dirty="0">
                        <a:effectLst/>
                        <a:latin typeface="標楷體" panose="03000509000000000000" pitchFamily="65" charset="-120"/>
                        <a:ea typeface="標楷體" panose="03000509000000000000" pitchFamily="65" charset="-120"/>
                      </a:endParaRPr>
                    </a:p>
                  </a:txBody>
                  <a:tcPr marL="18274" marR="18274" marT="3004" marB="0"/>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(1)3</a:t>
                      </a:r>
                      <a:r>
                        <a:rPr lang="zh-TW" sz="1400" kern="100" dirty="0">
                          <a:effectLst/>
                          <a:latin typeface="標楷體" panose="03000509000000000000" pitchFamily="65" charset="-120"/>
                          <a:ea typeface="標楷體" panose="03000509000000000000" pitchFamily="65" charset="-120"/>
                        </a:rPr>
                        <a:t>至</a:t>
                      </a:r>
                      <a:r>
                        <a:rPr lang="en-US" sz="1400" kern="100" dirty="0">
                          <a:effectLst/>
                          <a:latin typeface="標楷體" panose="03000509000000000000" pitchFamily="65" charset="-120"/>
                          <a:ea typeface="標楷體" panose="03000509000000000000" pitchFamily="65" charset="-120"/>
                        </a:rPr>
                        <a:t>9</a:t>
                      </a:r>
                      <a:r>
                        <a:rPr lang="zh-TW" sz="1400" kern="100" dirty="0">
                          <a:effectLst/>
                          <a:latin typeface="標楷體" panose="03000509000000000000" pitchFamily="65" charset="-120"/>
                          <a:ea typeface="標楷體" panose="03000509000000000000" pitchFamily="65" charset="-120"/>
                        </a:rPr>
                        <a:t>人</a:t>
                      </a:r>
                    </a:p>
                    <a:p>
                      <a:pPr marL="218440" indent="-21844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外國人不得逾</a:t>
                      </a:r>
                      <a:r>
                        <a:rPr lang="en-US" sz="1400" kern="100" dirty="0">
                          <a:effectLst/>
                          <a:latin typeface="標楷體" panose="03000509000000000000" pitchFamily="65" charset="-120"/>
                          <a:ea typeface="標楷體" panose="03000509000000000000" pitchFamily="65" charset="-120"/>
                        </a:rPr>
                        <a:t>1/3</a:t>
                      </a:r>
                      <a:r>
                        <a:rPr lang="zh-TW" sz="1400" kern="100" dirty="0">
                          <a:effectLst/>
                          <a:latin typeface="標楷體" panose="03000509000000000000" pitchFamily="65" charset="-120"/>
                          <a:ea typeface="標楷體" panose="03000509000000000000" pitchFamily="65" charset="-120"/>
                        </a:rPr>
                        <a:t>；不得當董事長。</a:t>
                      </a:r>
                    </a:p>
                    <a:p>
                      <a:pPr>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財產</a:t>
                      </a:r>
                    </a:p>
                    <a:p>
                      <a:pPr marL="173990" indent="-173990">
                        <a:spcAft>
                          <a:spcPts val="0"/>
                        </a:spcAft>
                      </a:pPr>
                      <a:r>
                        <a:rPr lang="zh-TW" sz="1400" kern="100" dirty="0">
                          <a:effectLst/>
                          <a:latin typeface="標楷體" panose="03000509000000000000" pitchFamily="65" charset="-120"/>
                          <a:ea typeface="標楷體" panose="03000509000000000000" pitchFamily="65" charset="-120"/>
                        </a:rPr>
                        <a:t>●</a:t>
                      </a:r>
                      <a:r>
                        <a:rPr lang="zh-TW" sz="1400" u="sng" kern="100" dirty="0">
                          <a:effectLst/>
                          <a:latin typeface="標楷體" panose="03000509000000000000" pitchFamily="65" charset="-120"/>
                          <a:ea typeface="標楷體" panose="03000509000000000000" pitchFamily="65" charset="-120"/>
                        </a:rPr>
                        <a:t>法人不得為醫療社團法人之社員</a:t>
                      </a:r>
                      <a:r>
                        <a:rPr lang="zh-TW" sz="1400" kern="100" dirty="0">
                          <a:effectLst/>
                          <a:latin typeface="標楷體" panose="03000509000000000000" pitchFamily="65" charset="-120"/>
                          <a:ea typeface="標楷體" panose="03000509000000000000" pitchFamily="65" charset="-120"/>
                        </a:rPr>
                        <a:t>。</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人數無</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規定</a:t>
                      </a:r>
                    </a:p>
                    <a:p>
                      <a:pPr marL="227330" indent="-22733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無規定外國人之人數或比率</a:t>
                      </a:r>
                    </a:p>
                    <a:p>
                      <a:pPr marL="226695" indent="-202565">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設立必要財產無規定</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人數無</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規定</a:t>
                      </a:r>
                    </a:p>
                    <a:p>
                      <a:pPr marL="226060" indent="-22606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無規定外國人之人數或比率</a:t>
                      </a:r>
                    </a:p>
                    <a:p>
                      <a:pPr marL="217170" indent="-217170">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設立必要財產無規定</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742">
                <a:tc vMerge="1">
                  <a:txBody>
                    <a:bodyPr/>
                    <a:lstStyle/>
                    <a:p>
                      <a:endParaRPr lang="zh-TW" altLang="en-US"/>
                    </a:p>
                  </a:txBody>
                  <a:tcPr/>
                </a:tc>
                <a:tc>
                  <a:txBody>
                    <a:bodyPr/>
                    <a:lstStyle/>
                    <a:p>
                      <a:pPr algn="ctr">
                        <a:spcAft>
                          <a:spcPts val="0"/>
                        </a:spcAft>
                      </a:pPr>
                      <a:r>
                        <a:rPr lang="zh-TW" sz="1400" kern="100">
                          <a:effectLst/>
                          <a:latin typeface="標楷體" panose="03000509000000000000" pitchFamily="65" charset="-120"/>
                          <a:ea typeface="標楷體" panose="03000509000000000000" pitchFamily="65" charset="-120"/>
                        </a:rPr>
                        <a:t>表決權</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a:effectLst/>
                          <a:latin typeface="標楷體" panose="03000509000000000000" pitchFamily="65" charset="-120"/>
                          <a:ea typeface="標楷體" panose="03000509000000000000" pitchFamily="65" charset="-120"/>
                        </a:rPr>
                        <a:t>無</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zh-TW" sz="1400" u="sng" kern="0">
                          <a:effectLst/>
                          <a:latin typeface="標楷體" panose="03000509000000000000" pitchFamily="65" charset="-120"/>
                          <a:ea typeface="標楷體" panose="03000509000000000000" pitchFamily="65" charset="-120"/>
                        </a:rPr>
                        <a:t>原則</a:t>
                      </a:r>
                      <a:r>
                        <a:rPr lang="en-US" sz="1400" u="sng" kern="0">
                          <a:effectLst/>
                          <a:latin typeface="標楷體" panose="03000509000000000000" pitchFamily="65" charset="-120"/>
                          <a:ea typeface="標楷體" panose="03000509000000000000" pitchFamily="65" charset="-120"/>
                        </a:rPr>
                        <a:t>1</a:t>
                      </a:r>
                      <a:r>
                        <a:rPr lang="zh-TW" sz="1400" u="sng" kern="0">
                          <a:effectLst/>
                          <a:latin typeface="標楷體" panose="03000509000000000000" pitchFamily="65" charset="-120"/>
                          <a:ea typeface="標楷體" panose="03000509000000000000" pitchFamily="65" charset="-120"/>
                        </a:rPr>
                        <a:t>人</a:t>
                      </a:r>
                      <a:r>
                        <a:rPr lang="en-US" sz="1400" u="sng" kern="0">
                          <a:effectLst/>
                          <a:latin typeface="標楷體" panose="03000509000000000000" pitchFamily="65" charset="-120"/>
                          <a:ea typeface="標楷體" panose="03000509000000000000" pitchFamily="65" charset="-120"/>
                        </a:rPr>
                        <a:t>1</a:t>
                      </a:r>
                      <a:r>
                        <a:rPr lang="zh-TW" sz="1400" u="sng" kern="0">
                          <a:effectLst/>
                          <a:latin typeface="標楷體" panose="03000509000000000000" pitchFamily="65" charset="-120"/>
                          <a:ea typeface="標楷體" panose="03000509000000000000" pitchFamily="65" charset="-120"/>
                        </a:rPr>
                        <a:t>票，得約定按出資多寡比例分配表決權</a:t>
                      </a:r>
                      <a:endParaRPr lang="zh-TW" sz="1400" kern="100">
                        <a:effectLst/>
                        <a:latin typeface="標楷體" panose="03000509000000000000" pitchFamily="65" charset="-120"/>
                        <a:ea typeface="標楷體" panose="03000509000000000000" pitchFamily="65" charset="-120"/>
                      </a:endParaRP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zh-TW" sz="1400" kern="100">
                          <a:effectLst/>
                          <a:latin typeface="標楷體" panose="03000509000000000000" pitchFamily="65" charset="-120"/>
                          <a:ea typeface="標楷體" panose="03000509000000000000" pitchFamily="65" charset="-120"/>
                        </a:rPr>
                        <a:t>無</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zh-TW" sz="1400" kern="100" dirty="0">
                        <a:effectLst/>
                        <a:latin typeface="標楷體" panose="03000509000000000000" pitchFamily="65" charset="-120"/>
                        <a:ea typeface="標楷體" panose="03000509000000000000" pitchFamily="65" charset="-120"/>
                      </a:endParaRPr>
                    </a:p>
                  </a:txBody>
                  <a:tcPr marL="18274" marR="18274" marT="3004" marB="0"/>
                </a:tc>
                <a:tc>
                  <a:txBody>
                    <a:bodyPr/>
                    <a:lstStyle/>
                    <a:p>
                      <a:pPr>
                        <a:spcAft>
                          <a:spcPts val="0"/>
                        </a:spcAft>
                      </a:pPr>
                      <a:r>
                        <a:rPr lang="zh-TW" sz="1400" u="sng" kern="0" dirty="0">
                          <a:effectLst/>
                          <a:latin typeface="標楷體" panose="03000509000000000000" pitchFamily="65" charset="-120"/>
                          <a:ea typeface="標楷體" panose="03000509000000000000" pitchFamily="65" charset="-120"/>
                        </a:rPr>
                        <a:t>按出資多寡比例分配表決權</a:t>
                      </a:r>
                      <a:endParaRPr lang="zh-TW" sz="1400" kern="100" dirty="0">
                        <a:effectLst/>
                        <a:latin typeface="標楷體" panose="03000509000000000000" pitchFamily="65" charset="-120"/>
                        <a:ea typeface="標楷體" panose="03000509000000000000" pitchFamily="65" charset="-120"/>
                      </a:endParaRP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0" dirty="0">
                          <a:effectLst/>
                          <a:latin typeface="標楷體" panose="03000509000000000000" pitchFamily="65" charset="-120"/>
                          <a:ea typeface="標楷體" panose="03000509000000000000" pitchFamily="65" charset="-120"/>
                        </a:rPr>
                        <a:t>無</a:t>
                      </a:r>
                      <a:endParaRPr lang="zh-TW" sz="1400" kern="100" dirty="0">
                        <a:effectLst/>
                        <a:latin typeface="標楷體" panose="03000509000000000000" pitchFamily="65" charset="-120"/>
                        <a:ea typeface="標楷體" panose="03000509000000000000" pitchFamily="65"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zh-TW" sz="1400" u="sng" kern="0" dirty="0">
                          <a:effectLst/>
                          <a:latin typeface="標楷體" panose="03000509000000000000" pitchFamily="65" charset="-120"/>
                          <a:ea typeface="標楷體" panose="03000509000000000000" pitchFamily="65" charset="-120"/>
                        </a:rPr>
                        <a:t>原則</a:t>
                      </a:r>
                      <a:r>
                        <a:rPr lang="en-US" sz="1400" u="sng" kern="0" dirty="0">
                          <a:effectLst/>
                          <a:latin typeface="標楷體" panose="03000509000000000000" pitchFamily="65" charset="-120"/>
                          <a:ea typeface="標楷體" panose="03000509000000000000" pitchFamily="65" charset="-120"/>
                        </a:rPr>
                        <a:t>1</a:t>
                      </a:r>
                      <a:r>
                        <a:rPr lang="zh-TW" sz="1400" u="sng" kern="0" dirty="0">
                          <a:effectLst/>
                          <a:latin typeface="標楷體" panose="03000509000000000000" pitchFamily="65" charset="-120"/>
                          <a:ea typeface="標楷體" panose="03000509000000000000" pitchFamily="65" charset="-120"/>
                        </a:rPr>
                        <a:t>人</a:t>
                      </a:r>
                      <a:r>
                        <a:rPr lang="en-US" sz="1400" u="sng" kern="0" dirty="0">
                          <a:effectLst/>
                          <a:latin typeface="標楷體" panose="03000509000000000000" pitchFamily="65" charset="-120"/>
                          <a:ea typeface="標楷體" panose="03000509000000000000" pitchFamily="65" charset="-120"/>
                        </a:rPr>
                        <a:t>1</a:t>
                      </a:r>
                      <a:r>
                        <a:rPr lang="zh-TW" sz="1400" u="sng" kern="0" dirty="0">
                          <a:effectLst/>
                          <a:latin typeface="標楷體" panose="03000509000000000000" pitchFamily="65" charset="-120"/>
                          <a:ea typeface="標楷體" panose="03000509000000000000" pitchFamily="65" charset="-120"/>
                        </a:rPr>
                        <a:t>票</a:t>
                      </a:r>
                      <a:endParaRPr lang="zh-TW" sz="1400" kern="100" dirty="0">
                        <a:effectLst/>
                        <a:latin typeface="標楷體" panose="03000509000000000000" pitchFamily="65" charset="-120"/>
                        <a:ea typeface="標楷體" panose="03000509000000000000" pitchFamily="65"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90077">
                <a:tc vMerge="1">
                  <a:txBody>
                    <a:bodyPr/>
                    <a:lstStyle/>
                    <a:p>
                      <a:endParaRPr lang="zh-TW" altLang="en-US"/>
                    </a:p>
                  </a:txBody>
                  <a:tcPr/>
                </a:tc>
                <a:tc>
                  <a:txBody>
                    <a:bodyPr/>
                    <a:lstStyle/>
                    <a:p>
                      <a:pPr algn="ctr">
                        <a:spcAft>
                          <a:spcPts val="0"/>
                        </a:spcAft>
                      </a:pPr>
                      <a:r>
                        <a:rPr lang="zh-TW" sz="1400" kern="100">
                          <a:effectLst/>
                          <a:latin typeface="標楷體" panose="03000509000000000000" pitchFamily="65" charset="-120"/>
                          <a:ea typeface="標楷體" panose="03000509000000000000" pitchFamily="65" charset="-120"/>
                        </a:rPr>
                        <a:t>提撥及</a:t>
                      </a:r>
                    </a:p>
                    <a:p>
                      <a:pPr algn="ctr">
                        <a:spcAft>
                          <a:spcPts val="0"/>
                        </a:spcAft>
                      </a:pPr>
                      <a:r>
                        <a:rPr lang="zh-TW" sz="1400" kern="100">
                          <a:effectLst/>
                          <a:latin typeface="標楷體" panose="03000509000000000000" pitchFamily="65" charset="-120"/>
                          <a:ea typeface="標楷體" panose="03000509000000000000" pitchFamily="65" charset="-120"/>
                        </a:rPr>
                        <a:t>結餘分配</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zh-TW" sz="1400" kern="100">
                          <a:effectLst/>
                          <a:latin typeface="標楷體" panose="03000509000000000000" pitchFamily="65" charset="-120"/>
                          <a:ea typeface="標楷體" panose="03000509000000000000" pitchFamily="65" charset="-120"/>
                        </a:rPr>
                        <a:t>法人年度結餘</a:t>
                      </a:r>
                      <a:r>
                        <a:rPr lang="en-US" sz="1400" kern="100">
                          <a:effectLst/>
                          <a:latin typeface="標楷體" panose="03000509000000000000" pitchFamily="65" charset="-120"/>
                          <a:ea typeface="標楷體" panose="03000509000000000000" pitchFamily="65" charset="-120"/>
                        </a:rPr>
                        <a:t>20%</a:t>
                      </a:r>
                      <a:r>
                        <a:rPr lang="zh-TW" sz="1400" kern="100">
                          <a:effectLst/>
                          <a:latin typeface="標楷體" panose="03000509000000000000" pitchFamily="65" charset="-120"/>
                          <a:ea typeface="標楷體" panose="03000509000000000000" pitchFamily="65" charset="-120"/>
                        </a:rPr>
                        <a:t>辦理研發、人才培育、宣導、社福。</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法人年度結餘</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sz="1400" kern="100" dirty="0">
                          <a:effectLst/>
                          <a:latin typeface="標楷體" panose="03000509000000000000" pitchFamily="65" charset="-120"/>
                          <a:ea typeface="標楷體" panose="03000509000000000000" pitchFamily="65" charset="-120"/>
                        </a:rPr>
                        <a:t>   10%</a:t>
                      </a:r>
                      <a:r>
                        <a:rPr lang="zh-TW" sz="1400" kern="100" dirty="0">
                          <a:effectLst/>
                          <a:latin typeface="標楷體" panose="03000509000000000000" pitchFamily="65" charset="-120"/>
                          <a:ea typeface="標楷體" panose="03000509000000000000" pitchFamily="65" charset="-120"/>
                        </a:rPr>
                        <a:t>辦理研發、</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人才培育、宣導、</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社福。</a:t>
                      </a:r>
                    </a:p>
                    <a:p>
                      <a:pPr>
                        <a:spcAft>
                          <a:spcPts val="0"/>
                        </a:spcAft>
                      </a:pPr>
                      <a:r>
                        <a:rPr lang="en-US" sz="1400" kern="100" dirty="0">
                          <a:effectLst/>
                          <a:latin typeface="標楷體" panose="03000509000000000000" pitchFamily="65" charset="-120"/>
                          <a:ea typeface="標楷體" panose="03000509000000000000" pitchFamily="65" charset="-120"/>
                        </a:rPr>
                        <a:t>(2)20%</a:t>
                      </a:r>
                      <a:r>
                        <a:rPr lang="zh-TW" sz="1400" kern="100" dirty="0">
                          <a:effectLst/>
                          <a:latin typeface="標楷體" panose="03000509000000000000" pitchFamily="65" charset="-120"/>
                          <a:ea typeface="標楷體" panose="03000509000000000000" pitchFamily="65" charset="-120"/>
                        </a:rPr>
                        <a:t>營運資金。</a:t>
                      </a:r>
                    </a:p>
                    <a:p>
                      <a:pPr>
                        <a:spcAft>
                          <a:spcPts val="0"/>
                        </a:spcAft>
                      </a:pPr>
                      <a:r>
                        <a:rPr lang="en-US" sz="1400" kern="100" dirty="0">
                          <a:effectLst/>
                          <a:latin typeface="標楷體" panose="03000509000000000000" pitchFamily="65" charset="-120"/>
                          <a:ea typeface="標楷體" panose="03000509000000000000" pitchFamily="65" charset="-120"/>
                        </a:rPr>
                        <a:t>(3)</a:t>
                      </a:r>
                      <a:r>
                        <a:rPr lang="zh-TW" sz="1400" u="sng" kern="100" dirty="0">
                          <a:effectLst/>
                          <a:latin typeface="標楷體" panose="03000509000000000000" pitchFamily="65" charset="-120"/>
                          <a:ea typeface="標楷體" panose="03000509000000000000" pitchFamily="65" charset="-120"/>
                        </a:rPr>
                        <a:t>結餘可分配</a:t>
                      </a:r>
                      <a:endParaRPr lang="zh-TW" sz="1400" kern="100" dirty="0">
                        <a:effectLst/>
                        <a:latin typeface="標楷體" panose="03000509000000000000" pitchFamily="65" charset="-120"/>
                        <a:ea typeface="標楷體" panose="03000509000000000000" pitchFamily="65" charset="-120"/>
                      </a:endParaRP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spcAft>
                          <a:spcPts val="0"/>
                        </a:spcAft>
                      </a:pPr>
                      <a:r>
                        <a:rPr lang="zh-TW" sz="1400" kern="100">
                          <a:effectLst/>
                          <a:latin typeface="標楷體" panose="03000509000000000000" pitchFamily="65" charset="-120"/>
                          <a:ea typeface="標楷體" panose="03000509000000000000" pitchFamily="65" charset="-120"/>
                        </a:rPr>
                        <a:t>法人年度結餘</a:t>
                      </a:r>
                      <a:r>
                        <a:rPr lang="en-US" sz="1400" kern="100">
                          <a:effectLst/>
                          <a:latin typeface="標楷體" panose="03000509000000000000" pitchFamily="65" charset="-120"/>
                          <a:ea typeface="標楷體" panose="03000509000000000000" pitchFamily="65" charset="-120"/>
                        </a:rPr>
                        <a:t>20%</a:t>
                      </a:r>
                      <a:r>
                        <a:rPr lang="zh-TW" sz="1400" kern="100">
                          <a:effectLst/>
                          <a:latin typeface="標楷體" panose="03000509000000000000" pitchFamily="65" charset="-120"/>
                          <a:ea typeface="標楷體" panose="03000509000000000000" pitchFamily="65" charset="-120"/>
                        </a:rPr>
                        <a:t>辦理研發、人才培育、健康教育、醫療救濟、社區醫療及社福。</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spcAft>
                          <a:spcPts val="0"/>
                        </a:spcAft>
                      </a:pPr>
                      <a:endParaRPr lang="zh-TW" sz="1400" kern="100" dirty="0">
                        <a:effectLst/>
                        <a:latin typeface="標楷體" panose="03000509000000000000" pitchFamily="65" charset="-120"/>
                        <a:ea typeface="標楷體" panose="03000509000000000000" pitchFamily="65" charset="-120"/>
                      </a:endParaRPr>
                    </a:p>
                  </a:txBody>
                  <a:tcPr marL="18274" marR="18274" marT="3004" marB="0"/>
                </a:tc>
                <a:tc>
                  <a:txBody>
                    <a:bodyPr/>
                    <a:lstStyle/>
                    <a:p>
                      <a:pPr>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法人年度結</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餘</a:t>
                      </a:r>
                      <a:r>
                        <a:rPr lang="en-US" sz="1400" kern="100" dirty="0">
                          <a:effectLst/>
                          <a:latin typeface="標楷體" panose="03000509000000000000" pitchFamily="65" charset="-120"/>
                          <a:ea typeface="標楷體" panose="03000509000000000000" pitchFamily="65" charset="-120"/>
                        </a:rPr>
                        <a:t>10%</a:t>
                      </a:r>
                      <a:r>
                        <a:rPr lang="zh-TW" sz="1400" kern="100" dirty="0">
                          <a:effectLst/>
                          <a:latin typeface="標楷體" panose="03000509000000000000" pitchFamily="65" charset="-120"/>
                          <a:ea typeface="標楷體" panose="03000509000000000000" pitchFamily="65" charset="-120"/>
                        </a:rPr>
                        <a:t>辦理研</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發、人才培</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育、宣導、</a:t>
                      </a:r>
                      <a:endParaRPr lang="en-US" altLang="zh-TW" sz="1400" kern="100" dirty="0">
                        <a:effectLst/>
                        <a:latin typeface="標楷體" panose="03000509000000000000" pitchFamily="65" charset="-120"/>
                        <a:ea typeface="標楷體" panose="03000509000000000000" pitchFamily="65" charset="-120"/>
                      </a:endParaRPr>
                    </a:p>
                    <a:p>
                      <a:pPr>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社福。</a:t>
                      </a:r>
                    </a:p>
                    <a:p>
                      <a:pPr>
                        <a:spcAft>
                          <a:spcPts val="0"/>
                        </a:spcAft>
                      </a:pPr>
                      <a:r>
                        <a:rPr lang="en-US" sz="1400" kern="100" dirty="0">
                          <a:effectLst/>
                          <a:latin typeface="標楷體" panose="03000509000000000000" pitchFamily="65" charset="-120"/>
                          <a:ea typeface="標楷體" panose="03000509000000000000" pitchFamily="65" charset="-120"/>
                        </a:rPr>
                        <a:t>(2)20%</a:t>
                      </a:r>
                      <a:r>
                        <a:rPr lang="zh-TW" sz="1400" kern="100" dirty="0">
                          <a:effectLst/>
                          <a:latin typeface="標楷體" panose="03000509000000000000" pitchFamily="65" charset="-120"/>
                          <a:ea typeface="標楷體" panose="03000509000000000000" pitchFamily="65" charset="-120"/>
                        </a:rPr>
                        <a:t>營運資金。</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無</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無</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7098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836712"/>
          </a:xfrm>
        </p:spPr>
        <p:txBody>
          <a:bodyPr/>
          <a:lstStyle/>
          <a:p>
            <a:r>
              <a:rPr lang="zh-TW" altLang="en-US" sz="3600" kern="0" dirty="0">
                <a:solidFill>
                  <a:srgbClr val="0000FF"/>
                </a:solidFill>
                <a:latin typeface="+mn-ea"/>
              </a:rPr>
              <a:t>長照法人與醫療法人、民法之異同</a:t>
            </a:r>
            <a:r>
              <a:rPr lang="en-US" altLang="zh-TW" sz="2800" kern="0" dirty="0">
                <a:solidFill>
                  <a:srgbClr val="0000FF"/>
                </a:solidFill>
                <a:latin typeface="+mn-ea"/>
              </a:rPr>
              <a:t>(2/2)</a:t>
            </a:r>
            <a:endParaRPr lang="zh-TW" altLang="en-US" sz="2800" dirty="0"/>
          </a:p>
        </p:txBody>
      </p:sp>
      <p:sp>
        <p:nvSpPr>
          <p:cNvPr id="3" name="投影片編號版面配置區 2"/>
          <p:cNvSpPr>
            <a:spLocks noGrp="1"/>
          </p:cNvSpPr>
          <p:nvPr>
            <p:ph type="sldNum" sz="quarter" idx="12"/>
          </p:nvPr>
        </p:nvSpPr>
        <p:spPr/>
        <p:txBody>
          <a:bodyPr/>
          <a:lstStyle/>
          <a:p>
            <a:pPr>
              <a:defRPr/>
            </a:pPr>
            <a:fld id="{DF50F26E-1C91-4362-B569-491AE14B0CFA}" type="slidenum">
              <a:rPr lang="zh-TW" altLang="en-US" smtClean="0"/>
              <a:pPr>
                <a:defRPr/>
              </a:pPr>
              <a:t>63</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713481266"/>
              </p:ext>
            </p:extLst>
          </p:nvPr>
        </p:nvGraphicFramePr>
        <p:xfrm>
          <a:off x="179512" y="908720"/>
          <a:ext cx="8784975" cy="5362076"/>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gridCol w="1656183">
                  <a:extLst>
                    <a:ext uri="{9D8B030D-6E8A-4147-A177-3AD203B41FA5}">
                      <a16:colId xmlns:a16="http://schemas.microsoft.com/office/drawing/2014/main" val="20006"/>
                    </a:ext>
                  </a:extLst>
                </a:gridCol>
              </a:tblGrid>
              <a:tr h="576064">
                <a:tc rowSpan="2">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法源</a:t>
                      </a:r>
                      <a:r>
                        <a:rPr lang="en-US" sz="1600" kern="100" dirty="0">
                          <a:solidFill>
                            <a:schemeClr val="accent6">
                              <a:lumMod val="10000"/>
                            </a:schemeClr>
                          </a:solidFill>
                          <a:effectLst/>
                          <a:latin typeface="標楷體" panose="03000509000000000000" pitchFamily="65" charset="-120"/>
                          <a:ea typeface="標楷體" panose="03000509000000000000" pitchFamily="65" charset="-120"/>
                        </a:rPr>
                        <a:t>/</a:t>
                      </a:r>
                      <a:endParaRPr lang="zh-TW" sz="16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法人別</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長照法人法</a:t>
                      </a:r>
                      <a:endParaRPr lang="en-US" altLang="zh-TW" sz="16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lnSpc>
                          <a:spcPts val="1400"/>
                        </a:lnSpc>
                        <a:spcAft>
                          <a:spcPts val="0"/>
                        </a:spcAft>
                      </a:pPr>
                      <a:r>
                        <a:rPr lang="en-US" sz="1600" kern="100" dirty="0">
                          <a:solidFill>
                            <a:schemeClr val="accent6">
                              <a:lumMod val="10000"/>
                            </a:schemeClr>
                          </a:solidFill>
                          <a:effectLst/>
                          <a:latin typeface="標楷體" panose="03000509000000000000" pitchFamily="65" charset="-120"/>
                          <a:ea typeface="標楷體" panose="03000509000000000000" pitchFamily="65" charset="-120"/>
                        </a:rPr>
                        <a:t>(</a:t>
                      </a: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草案</a:t>
                      </a:r>
                      <a:r>
                        <a:rPr lang="en-US" sz="1600" kern="100" dirty="0">
                          <a:solidFill>
                            <a:schemeClr val="accent6">
                              <a:lumMod val="10000"/>
                            </a:schemeClr>
                          </a:solidFill>
                          <a:effectLst/>
                          <a:latin typeface="標楷體" panose="03000509000000000000" pitchFamily="65" charset="-120"/>
                          <a:ea typeface="標楷體" panose="03000509000000000000" pitchFamily="65" charset="-120"/>
                        </a:rPr>
                        <a:t>)</a:t>
                      </a:r>
                      <a:endParaRPr lang="zh-TW" sz="1600" kern="100" dirty="0">
                        <a:solidFill>
                          <a:schemeClr val="accent6">
                            <a:lumMod val="10000"/>
                          </a:schemeClr>
                        </a:solidFill>
                        <a:effectLst/>
                        <a:latin typeface="標楷體" panose="03000509000000000000" pitchFamily="65" charset="-120"/>
                        <a:ea typeface="標楷體" panose="03000509000000000000" pitchFamily="65" charset="-120"/>
                      </a:endParaRP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醫療法人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400"/>
                        </a:lnSpc>
                        <a:spcAft>
                          <a:spcPts val="0"/>
                        </a:spcAft>
                      </a:pPr>
                      <a:endParaRPr lang="en-US" altLang="zh-TW" sz="16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lnSpc>
                          <a:spcPts val="1400"/>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民法</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576064">
                <a:tc vMerge="1">
                  <a:txBody>
                    <a:bodyPr/>
                    <a:lstStyle/>
                    <a:p>
                      <a:endParaRPr lang="zh-TW" altLang="en-US"/>
                    </a:p>
                  </a:txBody>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財團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社團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財團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社團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18274" marR="18274" marT="3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財團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社團</a:t>
                      </a:r>
                      <a:endParaRPr lang="en-US" altLang="zh-TW" sz="1400" kern="100" dirty="0">
                        <a:effectLst/>
                        <a:latin typeface="標楷體" panose="03000509000000000000" pitchFamily="65" charset="-120"/>
                        <a:ea typeface="標楷體" panose="03000509000000000000" pitchFamily="65" charset="-120"/>
                      </a:endParaRPr>
                    </a:p>
                    <a:p>
                      <a:pPr algn="ctr">
                        <a:lnSpc>
                          <a:spcPts val="1400"/>
                        </a:lnSpc>
                        <a:spcAft>
                          <a:spcPts val="0"/>
                        </a:spcAft>
                      </a:pPr>
                      <a:r>
                        <a:rPr lang="zh-TW" sz="1400" kern="100" dirty="0">
                          <a:effectLst/>
                          <a:latin typeface="標楷體" panose="03000509000000000000" pitchFamily="65" charset="-120"/>
                          <a:ea typeface="標楷體" panose="03000509000000000000" pitchFamily="65" charset="-120"/>
                        </a:rPr>
                        <a:t>法人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9548">
                <a:tc>
                  <a:txBody>
                    <a:bodyPr/>
                    <a:lstStyle/>
                    <a:p>
                      <a:pPr algn="ctr">
                        <a:lnSpc>
                          <a:spcPts val="1405"/>
                        </a:lnSpc>
                        <a:spcAft>
                          <a:spcPts val="0"/>
                        </a:spcAft>
                      </a:pPr>
                      <a:endParaRPr lang="en-US" altLang="zh-TW" sz="14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lnSpc>
                          <a:spcPts val="1405"/>
                        </a:lnSpc>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可否再下設機構</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5"/>
                        </a:lnSpc>
                        <a:spcAft>
                          <a:spcPts val="0"/>
                        </a:spcAft>
                      </a:pPr>
                      <a:endParaRPr lang="en-US" altLang="zh-TW" sz="1400" kern="100" dirty="0">
                        <a:effectLst/>
                        <a:latin typeface="標楷體" panose="03000509000000000000" pitchFamily="65" charset="-120"/>
                        <a:ea typeface="標楷體" panose="03000509000000000000" pitchFamily="65" charset="-120"/>
                      </a:endParaRPr>
                    </a:p>
                    <a:p>
                      <a:pPr algn="ctr">
                        <a:lnSpc>
                          <a:spcPts val="1405"/>
                        </a:lnSpc>
                        <a:spcAft>
                          <a:spcPts val="0"/>
                        </a:spcAft>
                      </a:pPr>
                      <a:r>
                        <a:rPr lang="zh-TW" sz="1400" kern="100" dirty="0">
                          <a:effectLst/>
                          <a:latin typeface="標楷體" panose="03000509000000000000" pitchFamily="65" charset="-120"/>
                          <a:ea typeface="標楷體" panose="03000509000000000000" pitchFamily="65" charset="-120"/>
                        </a:rPr>
                        <a:t>可</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5"/>
                        </a:lnSpc>
                        <a:spcAft>
                          <a:spcPts val="0"/>
                        </a:spcAft>
                      </a:pPr>
                      <a:endParaRPr lang="en-US" altLang="zh-TW" sz="1400" kern="100" dirty="0">
                        <a:effectLst/>
                        <a:latin typeface="標楷體" panose="03000509000000000000" pitchFamily="65" charset="-120"/>
                        <a:ea typeface="標楷體" panose="03000509000000000000" pitchFamily="65" charset="-120"/>
                      </a:endParaRPr>
                    </a:p>
                    <a:p>
                      <a:pPr algn="ctr">
                        <a:lnSpc>
                          <a:spcPts val="1405"/>
                        </a:lnSpc>
                        <a:spcAft>
                          <a:spcPts val="0"/>
                        </a:spcAft>
                      </a:pPr>
                      <a:r>
                        <a:rPr lang="zh-TW" sz="1400" kern="100" dirty="0">
                          <a:effectLst/>
                          <a:latin typeface="標楷體" panose="03000509000000000000" pitchFamily="65" charset="-120"/>
                          <a:ea typeface="標楷體" panose="03000509000000000000" pitchFamily="65" charset="-120"/>
                        </a:rPr>
                        <a:t>可</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405"/>
                        </a:lnSpc>
                        <a:spcAft>
                          <a:spcPts val="0"/>
                        </a:spcAft>
                      </a:pPr>
                      <a:endParaRPr lang="en-US" sz="1400" kern="100" dirty="0">
                        <a:effectLst/>
                        <a:latin typeface="標楷體" panose="03000509000000000000" pitchFamily="65" charset="-120"/>
                        <a:ea typeface="標楷體" panose="03000509000000000000" pitchFamily="65" charset="-120"/>
                      </a:endParaRPr>
                    </a:p>
                    <a:p>
                      <a:pPr>
                        <a:lnSpc>
                          <a:spcPts val="1405"/>
                        </a:lnSpc>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僅設醫院或同時設醫院</a:t>
                      </a:r>
                      <a:r>
                        <a:rPr lang="en-US" altLang="zh-TW" sz="1400" kern="100" dirty="0">
                          <a:effectLst/>
                          <a:latin typeface="標楷體" panose="03000509000000000000" pitchFamily="65" charset="-120"/>
                          <a:ea typeface="標楷體" panose="03000509000000000000" pitchFamily="65" charset="-120"/>
                        </a:rPr>
                        <a:t>  </a:t>
                      </a:r>
                    </a:p>
                    <a:p>
                      <a:pPr>
                        <a:lnSpc>
                          <a:spcPts val="1405"/>
                        </a:lnSpc>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及診所：</a:t>
                      </a:r>
                      <a:r>
                        <a:rPr lang="en-US" sz="1400" kern="100" dirty="0">
                          <a:effectLst/>
                          <a:latin typeface="標楷體" panose="03000509000000000000" pitchFamily="65" charset="-120"/>
                          <a:ea typeface="標楷體" panose="03000509000000000000" pitchFamily="65" charset="-120"/>
                        </a:rPr>
                        <a:t>10</a:t>
                      </a:r>
                      <a:r>
                        <a:rPr lang="zh-TW" sz="1400" kern="100" dirty="0">
                          <a:effectLst/>
                          <a:latin typeface="標楷體" panose="03000509000000000000" pitchFamily="65" charset="-120"/>
                          <a:ea typeface="標楷體" panose="03000509000000000000" pitchFamily="65" charset="-120"/>
                        </a:rPr>
                        <a:t>家。</a:t>
                      </a:r>
                    </a:p>
                    <a:p>
                      <a:pPr>
                        <a:lnSpc>
                          <a:spcPts val="1405"/>
                        </a:lnSpc>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僅設中醫診所或牙醫診</a:t>
                      </a:r>
                      <a:endParaRPr lang="en-US" altLang="zh-TW" sz="1400" kern="100" dirty="0">
                        <a:effectLst/>
                        <a:latin typeface="標楷體" panose="03000509000000000000" pitchFamily="65" charset="-120"/>
                        <a:ea typeface="標楷體" panose="03000509000000000000" pitchFamily="65" charset="-120"/>
                      </a:endParaRPr>
                    </a:p>
                    <a:p>
                      <a:pPr>
                        <a:lnSpc>
                          <a:spcPts val="1405"/>
                        </a:lnSpc>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所：</a:t>
                      </a:r>
                      <a:r>
                        <a:rPr lang="en-US" sz="1400" kern="100" dirty="0">
                          <a:effectLst/>
                          <a:latin typeface="標楷體" panose="03000509000000000000" pitchFamily="65" charset="-120"/>
                          <a:ea typeface="標楷體" panose="03000509000000000000" pitchFamily="65" charset="-120"/>
                        </a:rPr>
                        <a:t>5</a:t>
                      </a:r>
                      <a:r>
                        <a:rPr lang="zh-TW" sz="1400" kern="100" dirty="0">
                          <a:effectLst/>
                          <a:latin typeface="標楷體" panose="03000509000000000000" pitchFamily="65" charset="-120"/>
                          <a:ea typeface="標楷體" panose="03000509000000000000" pitchFamily="65" charset="-120"/>
                        </a:rPr>
                        <a:t>家。</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ts val="1405"/>
                        </a:lnSpc>
                        <a:spcAft>
                          <a:spcPts val="0"/>
                        </a:spcAft>
                      </a:pPr>
                      <a:endParaRPr lang="en-US" altLang="zh-TW" sz="1400" kern="100" dirty="0">
                        <a:effectLst/>
                        <a:latin typeface="標楷體" panose="03000509000000000000" pitchFamily="65" charset="-120"/>
                        <a:ea typeface="標楷體" panose="03000509000000000000" pitchFamily="65" charset="-120"/>
                      </a:endParaRPr>
                    </a:p>
                    <a:p>
                      <a:pPr algn="ctr">
                        <a:lnSpc>
                          <a:spcPts val="1405"/>
                        </a:lnSpc>
                        <a:spcAft>
                          <a:spcPts val="0"/>
                        </a:spcAft>
                      </a:pPr>
                      <a:r>
                        <a:rPr lang="zh-TW" sz="1400" kern="100" dirty="0">
                          <a:effectLst/>
                          <a:latin typeface="標楷體" panose="03000509000000000000" pitchFamily="65" charset="-120"/>
                          <a:ea typeface="標楷體" panose="03000509000000000000" pitchFamily="65" charset="-120"/>
                        </a:rPr>
                        <a:t>無</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5"/>
                        </a:lnSpc>
                        <a:spcAft>
                          <a:spcPts val="0"/>
                        </a:spcAft>
                      </a:pPr>
                      <a:endParaRPr lang="en-US" altLang="zh-TW" sz="1400" kern="100" dirty="0">
                        <a:effectLst/>
                        <a:latin typeface="標楷體" panose="03000509000000000000" pitchFamily="65" charset="-120"/>
                        <a:ea typeface="標楷體" panose="03000509000000000000" pitchFamily="65" charset="-120"/>
                      </a:endParaRPr>
                    </a:p>
                    <a:p>
                      <a:pPr algn="ctr">
                        <a:lnSpc>
                          <a:spcPts val="1405"/>
                        </a:lnSpc>
                        <a:spcAft>
                          <a:spcPts val="0"/>
                        </a:spcAft>
                      </a:pPr>
                      <a:r>
                        <a:rPr lang="zh-TW" sz="1400" kern="100" dirty="0">
                          <a:effectLst/>
                          <a:latin typeface="標楷體" panose="03000509000000000000" pitchFamily="65" charset="-120"/>
                          <a:ea typeface="標楷體" panose="03000509000000000000" pitchFamily="65" charset="-120"/>
                        </a:rPr>
                        <a:t>無</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22900">
                <a:tc>
                  <a:txBody>
                    <a:bodyPr/>
                    <a:lstStyle/>
                    <a:p>
                      <a:pPr algn="ctr">
                        <a:spcAft>
                          <a:spcPts val="0"/>
                        </a:spcAft>
                      </a:pPr>
                      <a:endParaRPr lang="en-US" altLang="zh-TW" sz="1400" kern="100" dirty="0">
                        <a:solidFill>
                          <a:schemeClr val="accent6">
                            <a:lumMod val="10000"/>
                          </a:schemeClr>
                        </a:solidFill>
                        <a:effectLst/>
                        <a:latin typeface="標楷體" panose="03000509000000000000" pitchFamily="65" charset="-120"/>
                        <a:ea typeface="標楷體" panose="03000509000000000000" pitchFamily="65" charset="-120"/>
                      </a:endParaRPr>
                    </a:p>
                    <a:p>
                      <a:pPr algn="ctr">
                        <a:spcAft>
                          <a:spcPts val="0"/>
                        </a:spcAft>
                      </a:pPr>
                      <a:r>
                        <a:rPr lang="zh-TW" sz="1600" kern="100" dirty="0">
                          <a:solidFill>
                            <a:schemeClr val="accent6">
                              <a:lumMod val="10000"/>
                            </a:schemeClr>
                          </a:solidFill>
                          <a:effectLst/>
                          <a:latin typeface="標楷體" panose="03000509000000000000" pitchFamily="65" charset="-120"/>
                          <a:ea typeface="標楷體" panose="03000509000000000000" pitchFamily="65" charset="-120"/>
                        </a:rPr>
                        <a:t>存續</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zh-TW" sz="1400" kern="100" dirty="0">
                          <a:effectLst/>
                          <a:latin typeface="標楷體" panose="03000509000000000000" pitchFamily="65" charset="-120"/>
                          <a:ea typeface="標楷體" panose="03000509000000000000" pitchFamily="65" charset="-120"/>
                        </a:rPr>
                        <a:t>解散及清算本法無規定，依民法或其他法律規定。</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spcAft>
                          <a:spcPts val="0"/>
                        </a:spcAft>
                      </a:pPr>
                      <a:r>
                        <a:rPr lang="zh-TW" sz="1400" kern="100" dirty="0">
                          <a:effectLst/>
                          <a:latin typeface="標楷體" panose="03000509000000000000" pitchFamily="65" charset="-120"/>
                          <a:ea typeface="標楷體" panose="03000509000000000000" pitchFamily="65" charset="-120"/>
                        </a:rPr>
                        <a:t>解散及清算依醫療法及民法辦理。</a:t>
                      </a:r>
                    </a:p>
                  </a:txBody>
                  <a:tcPr marL="18274" marR="18274" marT="30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342900" lvl="0" indent="-342900">
                        <a:spcAft>
                          <a:spcPts val="0"/>
                        </a:spcAft>
                        <a:buFont typeface="+mj-lt"/>
                        <a:buAutoNum type="arabicParenBoth"/>
                      </a:pPr>
                      <a:r>
                        <a:rPr lang="zh-TW" sz="1400" dirty="0">
                          <a:effectLst/>
                          <a:latin typeface="標楷體" panose="03000509000000000000" pitchFamily="65" charset="-120"/>
                          <a:ea typeface="標楷體" panose="03000509000000000000" pitchFamily="65" charset="-120"/>
                        </a:rPr>
                        <a:t>情事變更致無法達目的，得解散。</a:t>
                      </a:r>
                    </a:p>
                    <a:p>
                      <a:pPr marL="342900" lvl="0" indent="-342900">
                        <a:spcAft>
                          <a:spcPts val="0"/>
                        </a:spcAft>
                        <a:buFont typeface="+mj-lt"/>
                        <a:buAutoNum type="arabicParenBoth"/>
                      </a:pPr>
                      <a:r>
                        <a:rPr lang="zh-TW" sz="1400" dirty="0">
                          <a:effectLst/>
                          <a:latin typeface="標楷體" panose="03000509000000000000" pitchFamily="65" charset="-120"/>
                          <a:ea typeface="標楷體" panose="03000509000000000000" pitchFamily="65" charset="-120"/>
                        </a:rPr>
                        <a:t>財產清算由董事為之。清算程序除民法規定外</a:t>
                      </a:r>
                    </a:p>
                    <a:p>
                      <a:pPr marL="228600">
                        <a:spcAft>
                          <a:spcPts val="0"/>
                        </a:spcAft>
                      </a:pPr>
                      <a:r>
                        <a:rPr lang="zh-TW" sz="1400" dirty="0">
                          <a:effectLst/>
                          <a:latin typeface="標楷體" panose="03000509000000000000" pitchFamily="65" charset="-120"/>
                          <a:ea typeface="標楷體" panose="03000509000000000000" pitchFamily="65" charset="-120"/>
                        </a:rPr>
                        <a:t>，準用股份有限公司清算規定。法人之清算，屬於法院監督。</a:t>
                      </a:r>
                    </a:p>
                    <a:p>
                      <a:pPr>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剩餘財產歸屬，</a:t>
                      </a:r>
                    </a:p>
                    <a:p>
                      <a:pPr marL="244475" indent="-1905">
                        <a:spcAft>
                          <a:spcPts val="0"/>
                        </a:spcAft>
                      </a:pPr>
                      <a:r>
                        <a:rPr lang="zh-TW" sz="1400" kern="100" dirty="0">
                          <a:effectLst/>
                          <a:latin typeface="標楷體" panose="03000509000000000000" pitchFamily="65" charset="-120"/>
                          <a:ea typeface="標楷體" panose="03000509000000000000" pitchFamily="65" charset="-120"/>
                        </a:rPr>
                        <a:t>依章程或總會決議，但以公益為目的法人解散，不得歸屬自然人或以營利為目的之團體。</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8280" indent="-208280">
                        <a:spcAft>
                          <a:spcPts val="0"/>
                        </a:spcAft>
                      </a:pPr>
                      <a:r>
                        <a:rPr lang="en-US" sz="1400" kern="100" dirty="0">
                          <a:effectLst/>
                          <a:latin typeface="標楷體" panose="03000509000000000000" pitchFamily="65" charset="-120"/>
                          <a:ea typeface="標楷體" panose="03000509000000000000" pitchFamily="65" charset="-120"/>
                        </a:rPr>
                        <a:t>(1)</a:t>
                      </a:r>
                      <a:r>
                        <a:rPr lang="zh-TW" sz="1400" kern="100" dirty="0">
                          <a:effectLst/>
                          <a:latin typeface="標楷體" panose="03000509000000000000" pitchFamily="65" charset="-120"/>
                          <a:ea typeface="標楷體" panose="03000509000000000000" pitchFamily="65" charset="-120"/>
                        </a:rPr>
                        <a:t>社員達</a:t>
                      </a:r>
                      <a:r>
                        <a:rPr lang="en-US" sz="1400" kern="100" dirty="0">
                          <a:effectLst/>
                          <a:latin typeface="標楷體" panose="03000509000000000000" pitchFamily="65" charset="-120"/>
                          <a:ea typeface="標楷體" panose="03000509000000000000" pitchFamily="65" charset="-120"/>
                        </a:rPr>
                        <a:t>2/3</a:t>
                      </a:r>
                      <a:r>
                        <a:rPr lang="zh-TW" sz="1400" kern="100" dirty="0">
                          <a:effectLst/>
                          <a:latin typeface="標楷體" panose="03000509000000000000" pitchFamily="65" charset="-120"/>
                          <a:ea typeface="標楷體" panose="03000509000000000000" pitchFamily="65" charset="-120"/>
                        </a:rPr>
                        <a:t>之可決</a:t>
                      </a:r>
                      <a:endParaRPr lang="en-US" altLang="zh-TW" sz="1400" kern="100" dirty="0">
                        <a:effectLst/>
                        <a:latin typeface="標楷體" panose="03000509000000000000" pitchFamily="65" charset="-120"/>
                        <a:ea typeface="標楷體" panose="03000509000000000000" pitchFamily="65" charset="-120"/>
                      </a:endParaRPr>
                    </a:p>
                    <a:p>
                      <a:pPr marL="208280" indent="-208280">
                        <a:spcAft>
                          <a:spcPts val="0"/>
                        </a:spcAft>
                      </a:pPr>
                      <a:r>
                        <a:rPr lang="en-US" altLang="zh-TW"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解散。</a:t>
                      </a:r>
                    </a:p>
                    <a:p>
                      <a:pPr marL="252730" indent="-252730">
                        <a:spcAft>
                          <a:spcPts val="0"/>
                        </a:spcAft>
                      </a:pPr>
                      <a:r>
                        <a:rPr lang="en-US" sz="1400" kern="100" dirty="0">
                          <a:effectLst/>
                          <a:latin typeface="標楷體" panose="03000509000000000000" pitchFamily="65" charset="-120"/>
                          <a:ea typeface="標楷體" panose="03000509000000000000" pitchFamily="65" charset="-120"/>
                        </a:rPr>
                        <a:t>(2)</a:t>
                      </a:r>
                      <a:r>
                        <a:rPr lang="zh-TW" sz="1400" kern="100" dirty="0">
                          <a:effectLst/>
                          <a:latin typeface="標楷體" panose="03000509000000000000" pitchFamily="65" charset="-120"/>
                          <a:ea typeface="標楷體" panose="03000509000000000000" pitchFamily="65" charset="-120"/>
                        </a:rPr>
                        <a:t>財產清算由董事為之。清算程序除民法規定外</a:t>
                      </a:r>
                    </a:p>
                    <a:p>
                      <a:pPr marL="252730" indent="-252730">
                        <a:spcAft>
                          <a:spcPts val="0"/>
                        </a:spcAft>
                      </a:pPr>
                      <a:r>
                        <a:rPr lang="en-US" sz="1400" kern="100" dirty="0">
                          <a:effectLst/>
                          <a:latin typeface="標楷體" panose="03000509000000000000" pitchFamily="65" charset="-120"/>
                          <a:ea typeface="標楷體" panose="03000509000000000000" pitchFamily="65" charset="-120"/>
                        </a:rPr>
                        <a:t>   </a:t>
                      </a:r>
                      <a:r>
                        <a:rPr lang="zh-TW" sz="1400" kern="100" dirty="0">
                          <a:effectLst/>
                          <a:latin typeface="標楷體" panose="03000509000000000000" pitchFamily="65" charset="-120"/>
                          <a:ea typeface="標楷體" panose="03000509000000000000" pitchFamily="65" charset="-120"/>
                        </a:rPr>
                        <a:t>，準用府份有限公司清算規定。法人之清算，屬於法院監督。</a:t>
                      </a:r>
                    </a:p>
                    <a:p>
                      <a:pPr>
                        <a:spcAft>
                          <a:spcPts val="0"/>
                        </a:spcAft>
                      </a:pPr>
                      <a:r>
                        <a:rPr lang="en-US" sz="1400" kern="100" dirty="0">
                          <a:effectLst/>
                          <a:latin typeface="標楷體" panose="03000509000000000000" pitchFamily="65" charset="-120"/>
                          <a:ea typeface="標楷體" panose="03000509000000000000" pitchFamily="65" charset="-120"/>
                        </a:rPr>
                        <a:t>(3)</a:t>
                      </a:r>
                      <a:r>
                        <a:rPr lang="zh-TW" sz="1400" kern="100" dirty="0">
                          <a:effectLst/>
                          <a:latin typeface="標楷體" panose="03000509000000000000" pitchFamily="65" charset="-120"/>
                          <a:ea typeface="標楷體" panose="03000509000000000000" pitchFamily="65" charset="-120"/>
                        </a:rPr>
                        <a:t>剩餘財產歸屬，</a:t>
                      </a:r>
                    </a:p>
                    <a:p>
                      <a:pPr marL="198120">
                        <a:spcAft>
                          <a:spcPts val="0"/>
                        </a:spcAft>
                      </a:pPr>
                      <a:r>
                        <a:rPr lang="zh-TW" sz="1400" kern="100" dirty="0">
                          <a:effectLst/>
                          <a:latin typeface="標楷體" panose="03000509000000000000" pitchFamily="65" charset="-120"/>
                          <a:ea typeface="標楷體" panose="03000509000000000000" pitchFamily="65" charset="-120"/>
                        </a:rPr>
                        <a:t>依章程或總會決議，但以公益為目的法人解散，不得歸屬自然人或以營利為目的之團體。</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959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97768"/>
            <a:ext cx="8893175" cy="1143000"/>
          </a:xfrm>
        </p:spPr>
        <p:txBody>
          <a:bodyPr>
            <a:noAutofit/>
          </a:bodyPr>
          <a:lstStyle/>
          <a:p>
            <a:pPr eaLnBrk="1" fontAlgn="auto" hangingPunct="1">
              <a:spcAft>
                <a:spcPts val="0"/>
              </a:spcAft>
              <a:defRPr/>
            </a:pPr>
            <a:r>
              <a:rPr lang="zh-TW" altLang="zh-TW" sz="3800" b="1" dirty="0">
                <a:latin typeface="微軟正黑體" panose="020B0604030504040204" pitchFamily="34" charset="-120"/>
                <a:ea typeface="微軟正黑體" panose="020B0604030504040204" pitchFamily="34" charset="-120"/>
              </a:rPr>
              <a:t>現行老人養護型機構轉長照機構人力差異</a:t>
            </a:r>
            <a:br>
              <a:rPr lang="en-US" altLang="zh-TW" sz="3800" b="1" dirty="0">
                <a:latin typeface="微軟正黑體" panose="020B0604030504040204" pitchFamily="34" charset="-120"/>
                <a:ea typeface="微軟正黑體" panose="020B0604030504040204" pitchFamily="34" charset="-120"/>
              </a:rPr>
            </a:b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賴添福執行長提供</a:t>
            </a:r>
            <a:r>
              <a:rPr lang="en-US" altLang="zh-TW" sz="2800" b="1"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5530197"/>
              </p:ext>
            </p:extLst>
          </p:nvPr>
        </p:nvGraphicFramePr>
        <p:xfrm>
          <a:off x="290835" y="1363690"/>
          <a:ext cx="8529637" cy="5305670"/>
        </p:xfrm>
        <a:graphic>
          <a:graphicData uri="http://schemas.openxmlformats.org/drawingml/2006/table">
            <a:tbl>
              <a:tblPr firstRow="1" firstCol="1" bandRow="1">
                <a:tableStyleId>{ED083AE6-46FA-4A59-8FB0-9F97EB10719F}</a:tableStyleId>
              </a:tblPr>
              <a:tblGrid>
                <a:gridCol w="867563">
                  <a:extLst>
                    <a:ext uri="{9D8B030D-6E8A-4147-A177-3AD203B41FA5}">
                      <a16:colId xmlns:a16="http://schemas.microsoft.com/office/drawing/2014/main" val="20000"/>
                    </a:ext>
                  </a:extLst>
                </a:gridCol>
                <a:gridCol w="600621">
                  <a:extLst>
                    <a:ext uri="{9D8B030D-6E8A-4147-A177-3AD203B41FA5}">
                      <a16:colId xmlns:a16="http://schemas.microsoft.com/office/drawing/2014/main" val="20001"/>
                    </a:ext>
                  </a:extLst>
                </a:gridCol>
                <a:gridCol w="545007">
                  <a:extLst>
                    <a:ext uri="{9D8B030D-6E8A-4147-A177-3AD203B41FA5}">
                      <a16:colId xmlns:a16="http://schemas.microsoft.com/office/drawing/2014/main" val="20002"/>
                    </a:ext>
                  </a:extLst>
                </a:gridCol>
                <a:gridCol w="533885">
                  <a:extLst>
                    <a:ext uri="{9D8B030D-6E8A-4147-A177-3AD203B41FA5}">
                      <a16:colId xmlns:a16="http://schemas.microsoft.com/office/drawing/2014/main" val="20003"/>
                    </a:ext>
                  </a:extLst>
                </a:gridCol>
                <a:gridCol w="556130">
                  <a:extLst>
                    <a:ext uri="{9D8B030D-6E8A-4147-A177-3AD203B41FA5}">
                      <a16:colId xmlns:a16="http://schemas.microsoft.com/office/drawing/2014/main" val="20004"/>
                    </a:ext>
                  </a:extLst>
                </a:gridCol>
                <a:gridCol w="556130">
                  <a:extLst>
                    <a:ext uri="{9D8B030D-6E8A-4147-A177-3AD203B41FA5}">
                      <a16:colId xmlns:a16="http://schemas.microsoft.com/office/drawing/2014/main" val="20005"/>
                    </a:ext>
                  </a:extLst>
                </a:gridCol>
                <a:gridCol w="567253">
                  <a:extLst>
                    <a:ext uri="{9D8B030D-6E8A-4147-A177-3AD203B41FA5}">
                      <a16:colId xmlns:a16="http://schemas.microsoft.com/office/drawing/2014/main" val="20006"/>
                    </a:ext>
                  </a:extLst>
                </a:gridCol>
                <a:gridCol w="611744">
                  <a:extLst>
                    <a:ext uri="{9D8B030D-6E8A-4147-A177-3AD203B41FA5}">
                      <a16:colId xmlns:a16="http://schemas.microsoft.com/office/drawing/2014/main" val="20007"/>
                    </a:ext>
                  </a:extLst>
                </a:gridCol>
                <a:gridCol w="611744">
                  <a:extLst>
                    <a:ext uri="{9D8B030D-6E8A-4147-A177-3AD203B41FA5}">
                      <a16:colId xmlns:a16="http://schemas.microsoft.com/office/drawing/2014/main" val="20008"/>
                    </a:ext>
                  </a:extLst>
                </a:gridCol>
                <a:gridCol w="567253">
                  <a:extLst>
                    <a:ext uri="{9D8B030D-6E8A-4147-A177-3AD203B41FA5}">
                      <a16:colId xmlns:a16="http://schemas.microsoft.com/office/drawing/2014/main" val="20009"/>
                    </a:ext>
                  </a:extLst>
                </a:gridCol>
                <a:gridCol w="567253">
                  <a:extLst>
                    <a:ext uri="{9D8B030D-6E8A-4147-A177-3AD203B41FA5}">
                      <a16:colId xmlns:a16="http://schemas.microsoft.com/office/drawing/2014/main" val="20010"/>
                    </a:ext>
                  </a:extLst>
                </a:gridCol>
                <a:gridCol w="589499">
                  <a:extLst>
                    <a:ext uri="{9D8B030D-6E8A-4147-A177-3AD203B41FA5}">
                      <a16:colId xmlns:a16="http://schemas.microsoft.com/office/drawing/2014/main" val="20011"/>
                    </a:ext>
                  </a:extLst>
                </a:gridCol>
                <a:gridCol w="589499">
                  <a:extLst>
                    <a:ext uri="{9D8B030D-6E8A-4147-A177-3AD203B41FA5}">
                      <a16:colId xmlns:a16="http://schemas.microsoft.com/office/drawing/2014/main" val="20012"/>
                    </a:ext>
                  </a:extLst>
                </a:gridCol>
                <a:gridCol w="766056">
                  <a:extLst>
                    <a:ext uri="{9D8B030D-6E8A-4147-A177-3AD203B41FA5}">
                      <a16:colId xmlns:a16="http://schemas.microsoft.com/office/drawing/2014/main" val="20013"/>
                    </a:ext>
                  </a:extLst>
                </a:gridCol>
              </a:tblGrid>
              <a:tr h="642816">
                <a:tc rowSpan="4">
                  <a:txBody>
                    <a:bodyPr/>
                    <a:lstStyle/>
                    <a:p>
                      <a:pPr>
                        <a:spcAft>
                          <a:spcPts val="0"/>
                        </a:spcAft>
                      </a:pPr>
                      <a:r>
                        <a:rPr lang="en-US" sz="1500" kern="0" dirty="0">
                          <a:effectLst/>
                        </a:rPr>
                        <a:t> </a:t>
                      </a:r>
                    </a:p>
                    <a:p>
                      <a:pPr>
                        <a:spcAft>
                          <a:spcPts val="0"/>
                        </a:spcAft>
                      </a:pPr>
                      <a:endParaRPr lang="en-US" altLang="zh-TW" sz="1500" kern="0" dirty="0">
                        <a:effectLst/>
                      </a:endParaRPr>
                    </a:p>
                    <a:p>
                      <a:pPr algn="r">
                        <a:spcAft>
                          <a:spcPts val="0"/>
                        </a:spcAft>
                      </a:pPr>
                      <a:r>
                        <a:rPr lang="zh-TW" sz="1500" kern="0" dirty="0">
                          <a:effectLst/>
                        </a:rPr>
                        <a:t>設立</a:t>
                      </a:r>
                      <a:endParaRPr lang="en-US" altLang="zh-TW" sz="1500" kern="0" dirty="0">
                        <a:effectLst/>
                      </a:endParaRPr>
                    </a:p>
                    <a:p>
                      <a:pPr algn="r">
                        <a:spcAft>
                          <a:spcPts val="0"/>
                        </a:spcAft>
                      </a:pPr>
                      <a:r>
                        <a:rPr lang="zh-TW" sz="1500" kern="0" dirty="0">
                          <a:effectLst/>
                        </a:rPr>
                        <a:t>標準</a:t>
                      </a:r>
                      <a:br>
                        <a:rPr lang="en-US" sz="1500" kern="0" dirty="0">
                          <a:effectLst/>
                        </a:rPr>
                      </a:br>
                      <a:r>
                        <a:rPr lang="en-US" sz="1500" kern="0" dirty="0">
                          <a:effectLst/>
                        </a:rPr>
                        <a:t>            </a:t>
                      </a:r>
                      <a:endParaRPr lang="zh-TW" sz="1500" kern="100" dirty="0">
                        <a:effectLst/>
                      </a:endParaRPr>
                    </a:p>
                    <a:p>
                      <a:pPr>
                        <a:spcAft>
                          <a:spcPts val="0"/>
                        </a:spcAft>
                      </a:pPr>
                      <a:br>
                        <a:rPr lang="en-US" sz="1500" kern="0" dirty="0">
                          <a:effectLst/>
                        </a:rPr>
                      </a:br>
                      <a:br>
                        <a:rPr lang="en-US" sz="1500" kern="0" dirty="0">
                          <a:effectLst/>
                        </a:rPr>
                      </a:br>
                      <a:endParaRPr lang="en-US" sz="1500" kern="0" dirty="0">
                        <a:effectLst/>
                      </a:endParaRPr>
                    </a:p>
                    <a:p>
                      <a:pPr>
                        <a:spcAft>
                          <a:spcPts val="0"/>
                        </a:spcAft>
                      </a:pPr>
                      <a:br>
                        <a:rPr lang="en-US" sz="1500" kern="0" dirty="0">
                          <a:effectLst/>
                        </a:rPr>
                      </a:br>
                      <a:r>
                        <a:rPr lang="en-US" sz="1500" kern="0" dirty="0">
                          <a:effectLst/>
                        </a:rPr>
                        <a:t> </a:t>
                      </a:r>
                      <a:r>
                        <a:rPr lang="zh-TW" sz="1500" kern="0" dirty="0">
                          <a:effectLst/>
                        </a:rPr>
                        <a:t>服務</a:t>
                      </a:r>
                      <a:endParaRPr lang="en-US" altLang="zh-TW" sz="1500" kern="0" dirty="0">
                        <a:effectLst/>
                      </a:endParaRPr>
                    </a:p>
                    <a:p>
                      <a:pPr>
                        <a:spcAft>
                          <a:spcPts val="0"/>
                        </a:spcAft>
                      </a:pPr>
                      <a:r>
                        <a:rPr lang="en-US" altLang="zh-TW" sz="1500" kern="0" dirty="0">
                          <a:effectLst/>
                        </a:rPr>
                        <a:t> </a:t>
                      </a:r>
                      <a:r>
                        <a:rPr lang="zh-TW" sz="1500" kern="0" dirty="0">
                          <a:effectLst/>
                        </a:rPr>
                        <a:t>規模</a:t>
                      </a:r>
                      <a:br>
                        <a:rPr lang="en-US" sz="1500" kern="0" dirty="0">
                          <a:effectLst/>
                        </a:rPr>
                      </a:br>
                      <a:r>
                        <a:rPr lang="en-US" sz="1500" kern="0" dirty="0">
                          <a:effectLst/>
                        </a:rPr>
                        <a:t> (</a:t>
                      </a:r>
                      <a:r>
                        <a:rPr lang="zh-TW" sz="1500" kern="0" dirty="0">
                          <a:effectLst/>
                        </a:rPr>
                        <a:t>床</a:t>
                      </a:r>
                      <a:r>
                        <a:rPr lang="en-US" sz="1500" kern="0" dirty="0">
                          <a:effectLst/>
                        </a:rPr>
                        <a:t>)</a:t>
                      </a:r>
                      <a:endParaRPr lang="zh-TW" sz="1500" kern="100" dirty="0">
                        <a:solidFill>
                          <a:schemeClr val="tx2">
                            <a:lumMod val="50000"/>
                          </a:schemeClr>
                        </a:solidFill>
                        <a:effectLst/>
                        <a:latin typeface="Calibri"/>
                        <a:ea typeface="新細明體"/>
                        <a:cs typeface="Times New Roman"/>
                      </a:endParaRPr>
                    </a:p>
                  </a:txBody>
                  <a:tcPr marL="13301" marR="13301" marT="0" marB="0" anchor="b"/>
                </a:tc>
                <a:tc gridSpan="6">
                  <a:txBody>
                    <a:bodyPr/>
                    <a:lstStyle/>
                    <a:p>
                      <a:pPr algn="ctr">
                        <a:spcAft>
                          <a:spcPts val="0"/>
                        </a:spcAft>
                      </a:pPr>
                      <a:r>
                        <a:rPr lang="zh-TW" sz="1500" kern="0" dirty="0">
                          <a:effectLst/>
                        </a:rPr>
                        <a:t>老人福利機構設立標準</a:t>
                      </a:r>
                      <a:endParaRPr lang="zh-TW" sz="1500" kern="100" dirty="0">
                        <a:solidFill>
                          <a:schemeClr val="tx2">
                            <a:lumMod val="50000"/>
                          </a:schemeClr>
                        </a:solidFill>
                        <a:effectLst/>
                        <a:latin typeface="Calibri"/>
                        <a:ea typeface="新細明體"/>
                        <a:cs typeface="Times New Roman"/>
                      </a:endParaRPr>
                    </a:p>
                  </a:txBody>
                  <a:tcPr marL="13301" marR="1330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1500" kern="0" dirty="0">
                          <a:effectLst/>
                        </a:rPr>
                        <a:t>長照機構設立標準</a:t>
                      </a:r>
                      <a:r>
                        <a:rPr lang="en-US" sz="1500" kern="0" dirty="0">
                          <a:effectLst/>
                        </a:rPr>
                        <a:t>(</a:t>
                      </a:r>
                      <a:r>
                        <a:rPr lang="zh-TW" sz="1500" kern="0" dirty="0">
                          <a:effectLst/>
                        </a:rPr>
                        <a:t>草案</a:t>
                      </a:r>
                      <a:r>
                        <a:rPr lang="en-US" sz="1500" kern="0" dirty="0">
                          <a:effectLst/>
                        </a:rPr>
                        <a:t>)</a:t>
                      </a:r>
                      <a:endParaRPr lang="zh-TW" sz="1500" kern="100" dirty="0">
                        <a:solidFill>
                          <a:schemeClr val="tx2">
                            <a:lumMod val="50000"/>
                          </a:schemeClr>
                        </a:solidFill>
                        <a:effectLst/>
                        <a:latin typeface="Calibri"/>
                        <a:ea typeface="新細明體"/>
                        <a:cs typeface="Times New Roman"/>
                      </a:endParaRPr>
                    </a:p>
                  </a:txBody>
                  <a:tcPr marL="13301" marR="1330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1500" kern="0" dirty="0">
                          <a:effectLst/>
                        </a:rPr>
                        <a:t>差異</a:t>
                      </a:r>
                      <a:r>
                        <a:rPr lang="en-US" sz="1500" kern="0" dirty="0">
                          <a:effectLst/>
                        </a:rPr>
                        <a:t>%</a:t>
                      </a:r>
                      <a:endParaRPr lang="zh-TW" sz="1500" kern="100" dirty="0">
                        <a:solidFill>
                          <a:schemeClr val="tx2">
                            <a:lumMod val="50000"/>
                          </a:schemeClr>
                        </a:solidFill>
                        <a:effectLst/>
                        <a:latin typeface="Calibri"/>
                        <a:ea typeface="新細明體"/>
                        <a:cs typeface="Times New Roman"/>
                      </a:endParaRPr>
                    </a:p>
                  </a:txBody>
                  <a:tcPr marL="13301" marR="13301" marT="0" marB="0" anchor="ctr"/>
                </a:tc>
                <a:extLst>
                  <a:ext uri="{0D108BD9-81ED-4DB2-BD59-A6C34878D82A}">
                    <a16:rowId xmlns:a16="http://schemas.microsoft.com/office/drawing/2014/main" val="10000"/>
                  </a:ext>
                </a:extLst>
              </a:tr>
              <a:tr h="452419">
                <a:tc vMerge="1">
                  <a:txBody>
                    <a:bodyPr/>
                    <a:lstStyle/>
                    <a:p>
                      <a:endParaRPr lang="zh-TW" altLang="en-US"/>
                    </a:p>
                  </a:txBody>
                  <a:tcPr/>
                </a:tc>
                <a:tc rowSpan="2" gridSpan="2">
                  <a:txBody>
                    <a:bodyPr/>
                    <a:lstStyle/>
                    <a:p>
                      <a:pPr algn="ctr">
                        <a:spcAft>
                          <a:spcPts val="0"/>
                        </a:spcAft>
                      </a:pPr>
                      <a:br>
                        <a:rPr lang="en-US" sz="1500" kern="0" dirty="0">
                          <a:effectLst/>
                        </a:rPr>
                      </a:br>
                      <a:r>
                        <a:rPr lang="zh-TW" sz="1500" kern="0" dirty="0">
                          <a:effectLst/>
                        </a:rPr>
                        <a:t>護理人員</a:t>
                      </a:r>
                      <a:br>
                        <a:rPr lang="en-US" sz="1500" kern="0" dirty="0">
                          <a:effectLst/>
                        </a:rPr>
                      </a:br>
                      <a:r>
                        <a:rPr lang="en-US" sz="1500" kern="0" dirty="0">
                          <a:effectLst/>
                        </a:rPr>
                        <a:t>1:20</a:t>
                      </a:r>
                      <a:r>
                        <a:rPr lang="zh-TW" sz="1500" kern="0" dirty="0">
                          <a:effectLst/>
                        </a:rPr>
                        <a:t>；並應隨時保持至少</a:t>
                      </a:r>
                      <a:r>
                        <a:rPr lang="en-US" sz="1500" kern="0" dirty="0">
                          <a:effectLst/>
                        </a:rPr>
                        <a:t>1</a:t>
                      </a:r>
                      <a:r>
                        <a:rPr lang="zh-TW" sz="1500" kern="0" dirty="0">
                          <a:effectLst/>
                        </a:rPr>
                        <a:t>人值班。</a:t>
                      </a:r>
                      <a:endParaRPr lang="zh-TW" sz="1500" kern="100" dirty="0">
                        <a:effectLst/>
                        <a:latin typeface="Calibri"/>
                        <a:ea typeface="新細明體"/>
                        <a:cs typeface="Times New Roman"/>
                      </a:endParaRPr>
                    </a:p>
                  </a:txBody>
                  <a:tcPr marL="13301" marR="13301" marT="0" marB="0" anchor="ctr"/>
                </a:tc>
                <a:tc rowSpan="2" hMerge="1">
                  <a:txBody>
                    <a:bodyPr/>
                    <a:lstStyle/>
                    <a:p>
                      <a:endParaRPr lang="zh-TW" altLang="en-US"/>
                    </a:p>
                  </a:txBody>
                  <a:tcPr/>
                </a:tc>
                <a:tc rowSpan="2" gridSpan="2">
                  <a:txBody>
                    <a:bodyPr/>
                    <a:lstStyle/>
                    <a:p>
                      <a:pPr algn="ctr">
                        <a:spcAft>
                          <a:spcPts val="0"/>
                        </a:spcAft>
                      </a:pPr>
                      <a:r>
                        <a:rPr lang="zh-TW" sz="1500" kern="0" dirty="0">
                          <a:effectLst/>
                        </a:rPr>
                        <a:t>照服員</a:t>
                      </a:r>
                      <a:br>
                        <a:rPr lang="en-US" sz="1500" kern="0" dirty="0">
                          <a:effectLst/>
                        </a:rPr>
                      </a:br>
                      <a:r>
                        <a:rPr lang="zh-TW" sz="1500" kern="0" dirty="0">
                          <a:effectLst/>
                        </a:rPr>
                        <a:t>日間</a:t>
                      </a:r>
                      <a:r>
                        <a:rPr lang="en-US" sz="1500" kern="0" dirty="0">
                          <a:effectLst/>
                        </a:rPr>
                        <a:t>1:8</a:t>
                      </a:r>
                      <a:r>
                        <a:rPr lang="zh-TW" sz="1500" kern="0" dirty="0">
                          <a:effectLst/>
                        </a:rPr>
                        <a:t>，夜間</a:t>
                      </a:r>
                      <a:r>
                        <a:rPr lang="en-US" sz="1500" kern="0" dirty="0">
                          <a:effectLst/>
                        </a:rPr>
                        <a:t>1:25</a:t>
                      </a:r>
                      <a:r>
                        <a:rPr lang="zh-TW" sz="1500" kern="0" dirty="0">
                          <a:effectLst/>
                        </a:rPr>
                        <a:t>並應有本國籍員工執勤，並得與護理人員合併計算。</a:t>
                      </a:r>
                      <a:endParaRPr lang="zh-TW" sz="1500" kern="100" dirty="0">
                        <a:effectLst/>
                        <a:latin typeface="Calibri"/>
                        <a:ea typeface="新細明體"/>
                        <a:cs typeface="Times New Roman"/>
                      </a:endParaRPr>
                    </a:p>
                  </a:txBody>
                  <a:tcPr marL="13301" marR="13301" marT="0" marB="0" anchor="ctr"/>
                </a:tc>
                <a:tc rowSpan="2" hMerge="1">
                  <a:txBody>
                    <a:bodyPr/>
                    <a:lstStyle/>
                    <a:p>
                      <a:endParaRPr lang="zh-TW" altLang="en-US"/>
                    </a:p>
                  </a:txBody>
                  <a:tcPr/>
                </a:tc>
                <a:tc rowSpan="2" gridSpan="2">
                  <a:txBody>
                    <a:bodyPr/>
                    <a:lstStyle/>
                    <a:p>
                      <a:pPr algn="ctr">
                        <a:spcAft>
                          <a:spcPts val="0"/>
                        </a:spcAft>
                      </a:pPr>
                      <a:r>
                        <a:rPr lang="zh-TW" sz="1500" kern="0" dirty="0">
                          <a:effectLst/>
                        </a:rPr>
                        <a:t>合計人力</a:t>
                      </a:r>
                      <a:endParaRPr lang="zh-TW" sz="1500" kern="100" dirty="0">
                        <a:effectLst/>
                        <a:latin typeface="Calibri"/>
                        <a:ea typeface="新細明體"/>
                        <a:cs typeface="Times New Roman"/>
                      </a:endParaRPr>
                    </a:p>
                  </a:txBody>
                  <a:tcPr marL="13301" marR="13301" marT="0" marB="0" anchor="ctr"/>
                </a:tc>
                <a:tc rowSpan="2" hMerge="1">
                  <a:txBody>
                    <a:bodyPr/>
                    <a:lstStyle/>
                    <a:p>
                      <a:endParaRPr lang="zh-TW" altLang="en-US"/>
                    </a:p>
                  </a:txBody>
                  <a:tcPr/>
                </a:tc>
                <a:tc gridSpan="6">
                  <a:txBody>
                    <a:bodyPr/>
                    <a:lstStyle/>
                    <a:p>
                      <a:pPr algn="ctr">
                        <a:spcAft>
                          <a:spcPts val="0"/>
                        </a:spcAft>
                      </a:pPr>
                      <a:r>
                        <a:rPr lang="zh-TW" sz="1500" kern="0">
                          <a:effectLst/>
                        </a:rPr>
                        <a:t>隨時護病比</a:t>
                      </a:r>
                      <a:r>
                        <a:rPr lang="en-US" sz="1500" kern="0">
                          <a:effectLst/>
                        </a:rPr>
                        <a:t>1:20</a:t>
                      </a:r>
                      <a:endParaRPr lang="zh-TW" sz="1500" kern="100">
                        <a:effectLst/>
                        <a:latin typeface="Calibri"/>
                        <a:ea typeface="新細明體"/>
                        <a:cs typeface="Times New Roman"/>
                      </a:endParaRPr>
                    </a:p>
                  </a:txBody>
                  <a:tcPr marL="13301" marR="1330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1500" kern="0" dirty="0">
                          <a:effectLst/>
                        </a:rPr>
                        <a:t>　</a:t>
                      </a:r>
                      <a:endParaRPr lang="zh-TW" sz="1500" kern="100" dirty="0">
                        <a:effectLst/>
                        <a:latin typeface="Calibri"/>
                        <a:ea typeface="新細明體"/>
                        <a:cs typeface="Times New Roman"/>
                      </a:endParaRPr>
                    </a:p>
                  </a:txBody>
                  <a:tcPr marL="13301" marR="13301" marT="0" marB="0" anchor="b"/>
                </a:tc>
                <a:extLst>
                  <a:ext uri="{0D108BD9-81ED-4DB2-BD59-A6C34878D82A}">
                    <a16:rowId xmlns:a16="http://schemas.microsoft.com/office/drawing/2014/main" val="10001"/>
                  </a:ext>
                </a:extLst>
              </a:tr>
              <a:tr h="1255484">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p>
                      <a:pPr algn="ctr">
                        <a:spcAft>
                          <a:spcPts val="0"/>
                        </a:spcAft>
                      </a:pPr>
                      <a:r>
                        <a:rPr lang="zh-TW" sz="1500" kern="0" dirty="0">
                          <a:effectLst/>
                        </a:rPr>
                        <a:t>護理人員</a:t>
                      </a:r>
                      <a:br>
                        <a:rPr lang="en-US" sz="1500" kern="0" dirty="0">
                          <a:effectLst/>
                        </a:rPr>
                      </a:br>
                      <a:r>
                        <a:rPr lang="en-US" sz="1500" kern="0" dirty="0">
                          <a:effectLst/>
                        </a:rPr>
                        <a:t>1:20</a:t>
                      </a:r>
                      <a:r>
                        <a:rPr lang="zh-TW" sz="1500" kern="0" dirty="0">
                          <a:effectLst/>
                        </a:rPr>
                        <a:t>；並應隨時保持至少</a:t>
                      </a:r>
                      <a:r>
                        <a:rPr lang="en-US" sz="1500" kern="0" dirty="0">
                          <a:effectLst/>
                        </a:rPr>
                        <a:t>1</a:t>
                      </a:r>
                      <a:r>
                        <a:rPr lang="zh-TW" sz="1500" kern="0" dirty="0">
                          <a:effectLst/>
                        </a:rPr>
                        <a:t>人值班。</a:t>
                      </a:r>
                      <a:endParaRPr lang="zh-TW" sz="1500" kern="100" dirty="0">
                        <a:effectLst/>
                        <a:latin typeface="Calibri"/>
                        <a:ea typeface="新細明體"/>
                        <a:cs typeface="Times New Roman"/>
                      </a:endParaRPr>
                    </a:p>
                  </a:txBody>
                  <a:tcPr marL="13301" marR="13301" marT="0" marB="0" anchor="ctr"/>
                </a:tc>
                <a:tc hMerge="1">
                  <a:txBody>
                    <a:bodyPr/>
                    <a:lstStyle/>
                    <a:p>
                      <a:endParaRPr lang="zh-TW" altLang="en-US"/>
                    </a:p>
                  </a:txBody>
                  <a:tcPr/>
                </a:tc>
                <a:tc gridSpan="2">
                  <a:txBody>
                    <a:bodyPr/>
                    <a:lstStyle/>
                    <a:p>
                      <a:pPr algn="ctr">
                        <a:spcAft>
                          <a:spcPts val="0"/>
                        </a:spcAft>
                      </a:pPr>
                      <a:r>
                        <a:rPr lang="zh-TW" sz="1500" kern="0" dirty="0">
                          <a:effectLst/>
                        </a:rPr>
                        <a:t>照服員</a:t>
                      </a:r>
                      <a:br>
                        <a:rPr lang="en-US" sz="1500" kern="0" dirty="0">
                          <a:effectLst/>
                        </a:rPr>
                      </a:br>
                      <a:r>
                        <a:rPr lang="en-US" sz="1500" kern="0" dirty="0">
                          <a:effectLst/>
                        </a:rPr>
                        <a:t>1:8</a:t>
                      </a:r>
                      <a:r>
                        <a:rPr lang="zh-TW" sz="1500" kern="0" dirty="0">
                          <a:effectLst/>
                        </a:rPr>
                        <a:t>；並應隨時保持至少本國籍</a:t>
                      </a:r>
                      <a:r>
                        <a:rPr lang="en-US" sz="1500" kern="0" dirty="0">
                          <a:effectLst/>
                        </a:rPr>
                        <a:t>1</a:t>
                      </a:r>
                      <a:r>
                        <a:rPr lang="zh-TW" sz="1500" kern="0" dirty="0">
                          <a:effectLst/>
                        </a:rPr>
                        <a:t>人值班。</a:t>
                      </a:r>
                      <a:endParaRPr lang="zh-TW" sz="1500" kern="100" dirty="0">
                        <a:effectLst/>
                        <a:latin typeface="Calibri"/>
                        <a:ea typeface="新細明體"/>
                        <a:cs typeface="Times New Roman"/>
                      </a:endParaRPr>
                    </a:p>
                  </a:txBody>
                  <a:tcPr marL="13301" marR="13301" marT="0" marB="0" anchor="ctr"/>
                </a:tc>
                <a:tc hMerge="1">
                  <a:txBody>
                    <a:bodyPr/>
                    <a:lstStyle/>
                    <a:p>
                      <a:endParaRPr lang="zh-TW" altLang="en-US"/>
                    </a:p>
                  </a:txBody>
                  <a:tcPr/>
                </a:tc>
                <a:tc gridSpan="2">
                  <a:txBody>
                    <a:bodyPr/>
                    <a:lstStyle/>
                    <a:p>
                      <a:pPr algn="ctr">
                        <a:spcAft>
                          <a:spcPts val="0"/>
                        </a:spcAft>
                      </a:pPr>
                      <a:r>
                        <a:rPr lang="zh-TW" sz="1500" kern="0" dirty="0">
                          <a:effectLst/>
                        </a:rPr>
                        <a:t>合計人力</a:t>
                      </a:r>
                      <a:endParaRPr lang="zh-TW" sz="1500" kern="100" dirty="0">
                        <a:effectLst/>
                        <a:latin typeface="Calibri"/>
                        <a:ea typeface="新細明體"/>
                        <a:cs typeface="Times New Roman"/>
                      </a:endParaRPr>
                    </a:p>
                  </a:txBody>
                  <a:tcPr marL="13301" marR="13301" marT="0" marB="0" anchor="ctr"/>
                </a:tc>
                <a:tc hMerge="1">
                  <a:txBody>
                    <a:bodyPr/>
                    <a:lstStyle/>
                    <a:p>
                      <a:endParaRPr lang="zh-TW" altLang="en-US"/>
                    </a:p>
                  </a:txBody>
                  <a:tcPr/>
                </a:tc>
                <a:tc>
                  <a:txBody>
                    <a:bodyPr/>
                    <a:lstStyle/>
                    <a:p>
                      <a:pPr>
                        <a:spcAft>
                          <a:spcPts val="0"/>
                        </a:spcAft>
                      </a:pPr>
                      <a:r>
                        <a:rPr lang="zh-TW" sz="1500" kern="0" dirty="0">
                          <a:effectLst/>
                        </a:rPr>
                        <a:t>　</a:t>
                      </a:r>
                      <a:endParaRPr lang="zh-TW" sz="1500" kern="100" dirty="0">
                        <a:effectLst/>
                        <a:latin typeface="Calibri"/>
                        <a:ea typeface="新細明體"/>
                        <a:cs typeface="Times New Roman"/>
                      </a:endParaRPr>
                    </a:p>
                  </a:txBody>
                  <a:tcPr marL="13301" marR="13301" marT="0" marB="0" anchor="b"/>
                </a:tc>
                <a:extLst>
                  <a:ext uri="{0D108BD9-81ED-4DB2-BD59-A6C34878D82A}">
                    <a16:rowId xmlns:a16="http://schemas.microsoft.com/office/drawing/2014/main" val="10002"/>
                  </a:ext>
                </a:extLst>
              </a:tr>
              <a:tr h="1024378">
                <a:tc vMerge="1">
                  <a:txBody>
                    <a:bodyPr/>
                    <a:lstStyle/>
                    <a:p>
                      <a:endParaRPr lang="zh-TW" altLang="en-US"/>
                    </a:p>
                  </a:txBody>
                  <a:tcPr/>
                </a:tc>
                <a:tc>
                  <a:txBody>
                    <a:bodyPr/>
                    <a:lstStyle/>
                    <a:p>
                      <a:pPr algn="ctr">
                        <a:spcAft>
                          <a:spcPts val="0"/>
                        </a:spcAft>
                      </a:pPr>
                      <a:r>
                        <a:rPr lang="zh-TW" sz="1500" kern="0" dirty="0">
                          <a:effectLst/>
                        </a:rPr>
                        <a:t>設標</a:t>
                      </a:r>
                      <a:endParaRPr lang="zh-TW" sz="1500" kern="100" dirty="0">
                        <a:effectLst/>
                      </a:endParaRPr>
                    </a:p>
                    <a:p>
                      <a:pPr algn="ctr">
                        <a:spcAft>
                          <a:spcPts val="0"/>
                        </a:spcAft>
                      </a:pPr>
                      <a:r>
                        <a:rPr lang="zh-TW" sz="1500" kern="0" dirty="0">
                          <a:effectLst/>
                        </a:rPr>
                        <a:t>人力</a:t>
                      </a:r>
                      <a:r>
                        <a:rPr lang="en-US" sz="1500" kern="0" dirty="0">
                          <a:effectLst/>
                        </a:rPr>
                        <a:t>(a)</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a:effectLst/>
                        </a:rPr>
                        <a:t>實際</a:t>
                      </a:r>
                      <a:endParaRPr lang="zh-TW" sz="1500" kern="100">
                        <a:effectLst/>
                      </a:endParaRPr>
                    </a:p>
                    <a:p>
                      <a:pPr algn="ctr">
                        <a:spcAft>
                          <a:spcPts val="0"/>
                        </a:spcAft>
                      </a:pPr>
                      <a:r>
                        <a:rPr lang="zh-TW" sz="1500" kern="0">
                          <a:effectLst/>
                        </a:rPr>
                        <a:t>人力</a:t>
                      </a:r>
                      <a:r>
                        <a:rPr lang="en-US" sz="1500" kern="0">
                          <a:effectLst/>
                        </a:rPr>
                        <a:t>(b)</a:t>
                      </a:r>
                      <a:endParaRPr lang="zh-TW" sz="1500" kern="100">
                        <a:effectLst/>
                        <a:latin typeface="Calibri"/>
                        <a:ea typeface="新細明體"/>
                        <a:cs typeface="Times New Roman"/>
                      </a:endParaRPr>
                    </a:p>
                  </a:txBody>
                  <a:tcPr marL="13301" marR="13301" marT="0" marB="0" anchor="ctr"/>
                </a:tc>
                <a:tc>
                  <a:txBody>
                    <a:bodyPr/>
                    <a:lstStyle/>
                    <a:p>
                      <a:pPr algn="ctr">
                        <a:spcAft>
                          <a:spcPts val="0"/>
                        </a:spcAft>
                      </a:pPr>
                      <a:r>
                        <a:rPr lang="zh-TW" sz="1500" kern="0">
                          <a:effectLst/>
                        </a:rPr>
                        <a:t>設標</a:t>
                      </a:r>
                      <a:endParaRPr lang="zh-TW" sz="1500" kern="100">
                        <a:effectLst/>
                      </a:endParaRPr>
                    </a:p>
                    <a:p>
                      <a:pPr algn="ctr">
                        <a:spcAft>
                          <a:spcPts val="0"/>
                        </a:spcAft>
                      </a:pPr>
                      <a:r>
                        <a:rPr lang="zh-TW" sz="1500" kern="0">
                          <a:effectLst/>
                        </a:rPr>
                        <a:t>人力</a:t>
                      </a:r>
                      <a:r>
                        <a:rPr lang="en-US" sz="1500" kern="0">
                          <a:effectLst/>
                        </a:rPr>
                        <a:t>(c)</a:t>
                      </a:r>
                      <a:endParaRPr lang="zh-TW" sz="1500" kern="10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實際</a:t>
                      </a:r>
                      <a:endParaRPr lang="zh-TW" sz="1500" kern="100" dirty="0">
                        <a:effectLst/>
                      </a:endParaRPr>
                    </a:p>
                    <a:p>
                      <a:pPr algn="ctr">
                        <a:spcAft>
                          <a:spcPts val="0"/>
                        </a:spcAft>
                      </a:pPr>
                      <a:r>
                        <a:rPr lang="zh-TW" sz="1500" kern="0" dirty="0">
                          <a:effectLst/>
                        </a:rPr>
                        <a:t>人力</a:t>
                      </a:r>
                      <a:r>
                        <a:rPr lang="en-US" sz="1500" kern="0" dirty="0">
                          <a:effectLst/>
                        </a:rPr>
                        <a:t>(d)</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設標</a:t>
                      </a:r>
                      <a:r>
                        <a:rPr lang="en-US" sz="1500" kern="0" dirty="0" err="1">
                          <a:effectLst/>
                        </a:rPr>
                        <a:t>a+c</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實際</a:t>
                      </a:r>
                      <a:r>
                        <a:rPr lang="en-US" sz="1500" kern="0" dirty="0" err="1">
                          <a:effectLst/>
                        </a:rPr>
                        <a:t>b+d</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設標</a:t>
                      </a:r>
                      <a:endParaRPr lang="zh-TW" sz="1500" kern="100" dirty="0">
                        <a:effectLst/>
                      </a:endParaRPr>
                    </a:p>
                    <a:p>
                      <a:pPr algn="ctr">
                        <a:spcAft>
                          <a:spcPts val="0"/>
                        </a:spcAft>
                      </a:pPr>
                      <a:r>
                        <a:rPr lang="zh-TW" sz="1500" kern="0" dirty="0">
                          <a:effectLst/>
                        </a:rPr>
                        <a:t>人力</a:t>
                      </a:r>
                      <a:r>
                        <a:rPr lang="en-US" sz="1500" kern="0" dirty="0">
                          <a:effectLst/>
                        </a:rPr>
                        <a:t>(e)</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a:effectLst/>
                        </a:rPr>
                        <a:t>實際</a:t>
                      </a:r>
                      <a:endParaRPr lang="zh-TW" sz="1500" kern="100">
                        <a:effectLst/>
                      </a:endParaRPr>
                    </a:p>
                    <a:p>
                      <a:pPr algn="ctr">
                        <a:spcAft>
                          <a:spcPts val="0"/>
                        </a:spcAft>
                      </a:pPr>
                      <a:r>
                        <a:rPr lang="zh-TW" sz="1500" kern="0">
                          <a:effectLst/>
                        </a:rPr>
                        <a:t>人力</a:t>
                      </a:r>
                      <a:r>
                        <a:rPr lang="en-US" sz="1500" kern="0">
                          <a:effectLst/>
                        </a:rPr>
                        <a:t>(f)</a:t>
                      </a:r>
                      <a:endParaRPr lang="zh-TW" sz="1500" kern="10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設標</a:t>
                      </a:r>
                      <a:endParaRPr lang="zh-TW" sz="1500" kern="100" dirty="0">
                        <a:effectLst/>
                      </a:endParaRPr>
                    </a:p>
                    <a:p>
                      <a:pPr algn="ctr">
                        <a:spcAft>
                          <a:spcPts val="0"/>
                        </a:spcAft>
                      </a:pPr>
                      <a:r>
                        <a:rPr lang="zh-TW" sz="1500" kern="0" dirty="0">
                          <a:effectLst/>
                        </a:rPr>
                        <a:t>人力</a:t>
                      </a:r>
                      <a:r>
                        <a:rPr lang="en-US" sz="1500" kern="0" dirty="0">
                          <a:effectLst/>
                        </a:rPr>
                        <a:t>(g)</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a:effectLst/>
                        </a:rPr>
                        <a:t>實際</a:t>
                      </a:r>
                      <a:endParaRPr lang="zh-TW" sz="1500" kern="100">
                        <a:effectLst/>
                      </a:endParaRPr>
                    </a:p>
                    <a:p>
                      <a:pPr algn="ctr">
                        <a:spcAft>
                          <a:spcPts val="0"/>
                        </a:spcAft>
                      </a:pPr>
                      <a:r>
                        <a:rPr lang="zh-TW" sz="1500" kern="0">
                          <a:effectLst/>
                        </a:rPr>
                        <a:t>人力</a:t>
                      </a:r>
                      <a:r>
                        <a:rPr lang="en-US" sz="1500" kern="0">
                          <a:effectLst/>
                        </a:rPr>
                        <a:t>(h)</a:t>
                      </a:r>
                      <a:endParaRPr lang="zh-TW" sz="1500" kern="10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設標</a:t>
                      </a:r>
                      <a:r>
                        <a:rPr lang="en-US" sz="1500" kern="0" dirty="0" err="1">
                          <a:effectLst/>
                        </a:rPr>
                        <a:t>e+g</a:t>
                      </a:r>
                      <a:endParaRPr lang="zh-TW" sz="1500" kern="100" dirty="0">
                        <a:effectLst/>
                        <a:latin typeface="Calibri"/>
                        <a:ea typeface="新細明體"/>
                        <a:cs typeface="Times New Roman"/>
                      </a:endParaRPr>
                    </a:p>
                  </a:txBody>
                  <a:tcPr marL="13301" marR="13301" marT="0" marB="0" anchor="ctr"/>
                </a:tc>
                <a:tc>
                  <a:txBody>
                    <a:bodyPr/>
                    <a:lstStyle/>
                    <a:p>
                      <a:pPr algn="ctr">
                        <a:spcAft>
                          <a:spcPts val="0"/>
                        </a:spcAft>
                      </a:pPr>
                      <a:r>
                        <a:rPr lang="zh-TW" sz="1500" kern="0" dirty="0">
                          <a:effectLst/>
                        </a:rPr>
                        <a:t>實際</a:t>
                      </a:r>
                      <a:r>
                        <a:rPr lang="en-US" sz="1500" kern="0" dirty="0" err="1">
                          <a:effectLst/>
                        </a:rPr>
                        <a:t>f+h</a:t>
                      </a:r>
                      <a:endParaRPr lang="zh-TW" sz="1500" kern="100" dirty="0">
                        <a:effectLst/>
                        <a:latin typeface="Calibri"/>
                        <a:ea typeface="新細明體"/>
                        <a:cs typeface="Times New Roman"/>
                      </a:endParaRPr>
                    </a:p>
                  </a:txBody>
                  <a:tcPr marL="13301" marR="13301" marT="0" marB="0" anchor="ctr"/>
                </a:tc>
                <a:tc>
                  <a:txBody>
                    <a:bodyPr/>
                    <a:lstStyle/>
                    <a:p>
                      <a:pPr>
                        <a:spcAft>
                          <a:spcPts val="0"/>
                        </a:spcAft>
                      </a:pPr>
                      <a:r>
                        <a:rPr lang="zh-TW" sz="1500" kern="0" dirty="0">
                          <a:effectLst/>
                        </a:rPr>
                        <a:t>　</a:t>
                      </a:r>
                      <a:endParaRPr lang="zh-TW" sz="1500" kern="100" dirty="0">
                        <a:effectLst/>
                        <a:latin typeface="Calibri"/>
                        <a:ea typeface="新細明體"/>
                        <a:cs typeface="Times New Roman"/>
                      </a:endParaRPr>
                    </a:p>
                  </a:txBody>
                  <a:tcPr marL="13301" marR="13301" marT="0" marB="0" anchor="b"/>
                </a:tc>
                <a:extLst>
                  <a:ext uri="{0D108BD9-81ED-4DB2-BD59-A6C34878D82A}">
                    <a16:rowId xmlns:a16="http://schemas.microsoft.com/office/drawing/2014/main" val="10003"/>
                  </a:ext>
                </a:extLst>
              </a:tr>
              <a:tr h="452419">
                <a:tc>
                  <a:txBody>
                    <a:bodyPr/>
                    <a:lstStyle/>
                    <a:p>
                      <a:pPr algn="ctr">
                        <a:spcAft>
                          <a:spcPts val="0"/>
                        </a:spcAft>
                      </a:pPr>
                      <a:r>
                        <a:rPr lang="en-US" sz="1800" kern="0" dirty="0">
                          <a:effectLst/>
                        </a:rPr>
                        <a:t>50</a:t>
                      </a:r>
                      <a:endParaRPr lang="zh-TW" sz="1800" kern="100" dirty="0">
                        <a:solidFill>
                          <a:schemeClr val="tx2">
                            <a:lumMod val="50000"/>
                          </a:schemeClr>
                        </a:solidFill>
                        <a:effectLst/>
                        <a:latin typeface="Calibri"/>
                        <a:ea typeface="新細明體"/>
                        <a:cs typeface="Times New Roman"/>
                      </a:endParaRPr>
                    </a:p>
                  </a:txBody>
                  <a:tcPr marL="13301" marR="13301" marT="0" marB="0" anchor="ctr"/>
                </a:tc>
                <a:tc>
                  <a:txBody>
                    <a:bodyPr/>
                    <a:lstStyle/>
                    <a:p>
                      <a:pPr algn="ctr">
                        <a:spcAft>
                          <a:spcPts val="0"/>
                        </a:spcAft>
                      </a:pPr>
                      <a:r>
                        <a:rPr lang="en-US" sz="1800" kern="0" dirty="0">
                          <a:effectLst/>
                        </a:rPr>
                        <a:t>3</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9</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7</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12</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12</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3</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5</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7</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11</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16</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33.30</a:t>
                      </a:r>
                      <a:endParaRPr lang="zh-TW" sz="1800" kern="100" dirty="0">
                        <a:effectLst/>
                        <a:latin typeface="+mn-ea"/>
                        <a:ea typeface="+mn-ea"/>
                        <a:cs typeface="Times New Roman"/>
                      </a:endParaRPr>
                    </a:p>
                  </a:txBody>
                  <a:tcPr marL="13301" marR="13301" marT="0" marB="0" anchor="ctr"/>
                </a:tc>
                <a:extLst>
                  <a:ext uri="{0D108BD9-81ED-4DB2-BD59-A6C34878D82A}">
                    <a16:rowId xmlns:a16="http://schemas.microsoft.com/office/drawing/2014/main" val="10004"/>
                  </a:ext>
                </a:extLst>
              </a:tr>
              <a:tr h="452419">
                <a:tc>
                  <a:txBody>
                    <a:bodyPr/>
                    <a:lstStyle/>
                    <a:p>
                      <a:pPr algn="ctr">
                        <a:spcAft>
                          <a:spcPts val="0"/>
                        </a:spcAft>
                      </a:pPr>
                      <a:r>
                        <a:rPr lang="en-US" sz="1800" kern="0" dirty="0">
                          <a:effectLst/>
                        </a:rPr>
                        <a:t>100</a:t>
                      </a:r>
                      <a:endParaRPr lang="zh-TW" sz="1800" kern="100" dirty="0">
                        <a:solidFill>
                          <a:schemeClr val="tx2">
                            <a:lumMod val="50000"/>
                          </a:schemeClr>
                        </a:solidFill>
                        <a:effectLst/>
                        <a:latin typeface="Calibri"/>
                        <a:ea typeface="新細明體"/>
                        <a:cs typeface="Times New Roman"/>
                      </a:endParaRPr>
                    </a:p>
                  </a:txBody>
                  <a:tcPr marL="13301" marR="13301" marT="0" marB="0" anchor="ctr"/>
                </a:tc>
                <a:tc>
                  <a:txBody>
                    <a:bodyPr/>
                    <a:lstStyle/>
                    <a:p>
                      <a:pPr algn="ctr">
                        <a:spcAft>
                          <a:spcPts val="0"/>
                        </a:spcAft>
                      </a:pPr>
                      <a:r>
                        <a:rPr lang="en-US" sz="1800" kern="0" dirty="0">
                          <a:effectLst/>
                        </a:rPr>
                        <a:t>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17</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22</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20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5</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5</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13</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20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18</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25</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25.00</a:t>
                      </a:r>
                      <a:endParaRPr lang="zh-TW" sz="1800" kern="100" dirty="0">
                        <a:effectLst/>
                        <a:latin typeface="+mn-ea"/>
                        <a:ea typeface="+mn-ea"/>
                        <a:cs typeface="Times New Roman"/>
                      </a:endParaRPr>
                    </a:p>
                  </a:txBody>
                  <a:tcPr marL="13301" marR="13301" marT="0" marB="0" anchor="ctr"/>
                </a:tc>
                <a:extLst>
                  <a:ext uri="{0D108BD9-81ED-4DB2-BD59-A6C34878D82A}">
                    <a16:rowId xmlns:a16="http://schemas.microsoft.com/office/drawing/2014/main" val="10005"/>
                  </a:ext>
                </a:extLst>
              </a:tr>
              <a:tr h="452419">
                <a:tc>
                  <a:txBody>
                    <a:bodyPr/>
                    <a:lstStyle/>
                    <a:p>
                      <a:pPr algn="ctr">
                        <a:spcAft>
                          <a:spcPts val="0"/>
                        </a:spcAft>
                      </a:pPr>
                      <a:r>
                        <a:rPr lang="en-US" sz="1800" kern="0" dirty="0">
                          <a:effectLst/>
                        </a:rPr>
                        <a:t>150</a:t>
                      </a:r>
                      <a:endParaRPr lang="zh-TW" sz="1800" kern="100" dirty="0">
                        <a:solidFill>
                          <a:schemeClr val="tx2">
                            <a:lumMod val="50000"/>
                          </a:schemeClr>
                        </a:solidFill>
                        <a:effectLst/>
                        <a:latin typeface="Calibri"/>
                        <a:ea typeface="新細明體"/>
                        <a:cs typeface="Times New Roman"/>
                      </a:endParaRPr>
                    </a:p>
                  </a:txBody>
                  <a:tcPr marL="13301" marR="13301" marT="0" marB="0" anchor="ctr"/>
                </a:tc>
                <a:tc>
                  <a:txBody>
                    <a:bodyPr/>
                    <a:lstStyle/>
                    <a:p>
                      <a:pPr algn="ctr">
                        <a:spcAft>
                          <a:spcPts val="0"/>
                        </a:spcAft>
                      </a:pPr>
                      <a:r>
                        <a:rPr lang="en-US" sz="1800" kern="0">
                          <a:effectLst/>
                        </a:rPr>
                        <a:t>8</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8</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25</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23</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33</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31</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8</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8</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19</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32</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27</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40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29.00</a:t>
                      </a:r>
                      <a:endParaRPr lang="zh-TW" sz="1800" kern="100" dirty="0">
                        <a:effectLst/>
                        <a:latin typeface="+mn-ea"/>
                        <a:ea typeface="+mn-ea"/>
                        <a:cs typeface="Times New Roman"/>
                      </a:endParaRPr>
                    </a:p>
                  </a:txBody>
                  <a:tcPr marL="13301" marR="13301" marT="0" marB="0" anchor="ctr"/>
                </a:tc>
                <a:extLst>
                  <a:ext uri="{0D108BD9-81ED-4DB2-BD59-A6C34878D82A}">
                    <a16:rowId xmlns:a16="http://schemas.microsoft.com/office/drawing/2014/main" val="10006"/>
                  </a:ext>
                </a:extLst>
              </a:tr>
              <a:tr h="452419">
                <a:tc>
                  <a:txBody>
                    <a:bodyPr/>
                    <a:lstStyle/>
                    <a:p>
                      <a:pPr algn="ctr">
                        <a:spcAft>
                          <a:spcPts val="0"/>
                        </a:spcAft>
                      </a:pPr>
                      <a:r>
                        <a:rPr lang="en-US" sz="1800" kern="0" dirty="0">
                          <a:effectLst/>
                        </a:rPr>
                        <a:t>200</a:t>
                      </a:r>
                      <a:endParaRPr lang="zh-TW" sz="1800" kern="100" dirty="0">
                        <a:solidFill>
                          <a:schemeClr val="tx2">
                            <a:lumMod val="50000"/>
                          </a:schemeClr>
                        </a:solidFill>
                        <a:effectLst/>
                        <a:latin typeface="Calibri"/>
                        <a:ea typeface="新細明體"/>
                        <a:cs typeface="Times New Roman"/>
                      </a:endParaRPr>
                    </a:p>
                  </a:txBody>
                  <a:tcPr marL="13301" marR="13301" marT="0" marB="0" anchor="ctr"/>
                </a:tc>
                <a:tc>
                  <a:txBody>
                    <a:bodyPr/>
                    <a:lstStyle/>
                    <a:p>
                      <a:pPr algn="ctr">
                        <a:spcAft>
                          <a:spcPts val="0"/>
                        </a:spcAft>
                      </a:pPr>
                      <a:r>
                        <a:rPr lang="en-US" sz="1800" kern="0">
                          <a:effectLst/>
                        </a:rPr>
                        <a:t>10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10</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33</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31</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a:effectLst/>
                        </a:rPr>
                        <a:t>43</a:t>
                      </a:r>
                      <a:endParaRPr lang="zh-TW" sz="1800" kern="10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41</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10</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10</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40</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35</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50</a:t>
                      </a:r>
                      <a:endParaRPr lang="zh-TW" sz="1800" kern="100" dirty="0">
                        <a:effectLst/>
                        <a:latin typeface="+mn-ea"/>
                        <a:ea typeface="+mn-ea"/>
                        <a:cs typeface="Times New Roman"/>
                      </a:endParaRPr>
                    </a:p>
                  </a:txBody>
                  <a:tcPr marL="13301" marR="13301" marT="0" marB="0" anchor="ctr"/>
                </a:tc>
                <a:tc>
                  <a:txBody>
                    <a:bodyPr/>
                    <a:lstStyle/>
                    <a:p>
                      <a:pPr algn="ctr">
                        <a:spcAft>
                          <a:spcPts val="0"/>
                        </a:spcAft>
                      </a:pPr>
                      <a:r>
                        <a:rPr lang="en-US" sz="1800" kern="0" dirty="0">
                          <a:effectLst/>
                        </a:rPr>
                        <a:t>22.00</a:t>
                      </a:r>
                      <a:endParaRPr lang="zh-TW" sz="1800" kern="100" dirty="0">
                        <a:effectLst/>
                        <a:latin typeface="+mn-ea"/>
                        <a:ea typeface="+mn-ea"/>
                        <a:cs typeface="Times New Roman"/>
                      </a:endParaRPr>
                    </a:p>
                  </a:txBody>
                  <a:tcPr marL="13301" marR="13301" marT="0" marB="0" anchor="ctr"/>
                </a:tc>
                <a:extLst>
                  <a:ext uri="{0D108BD9-81ED-4DB2-BD59-A6C34878D82A}">
                    <a16:rowId xmlns:a16="http://schemas.microsoft.com/office/drawing/2014/main" val="10007"/>
                  </a:ext>
                </a:extLst>
              </a:tr>
            </a:tbl>
          </a:graphicData>
        </a:graphic>
      </p:graphicFrame>
      <p:cxnSp>
        <p:nvCxnSpPr>
          <p:cNvPr id="5" name="直線接點 4"/>
          <p:cNvCxnSpPr/>
          <p:nvPr/>
        </p:nvCxnSpPr>
        <p:spPr>
          <a:xfrm>
            <a:off x="281354" y="1364566"/>
            <a:ext cx="834386" cy="3432586"/>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7153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419659" y="3356426"/>
            <a:ext cx="1774103" cy="1760914"/>
            <a:chOff x="381154" y="3516394"/>
            <a:chExt cx="1774103" cy="1760914"/>
          </a:xfrm>
        </p:grpSpPr>
        <p:sp>
          <p:nvSpPr>
            <p:cNvPr id="12" name="手繪多邊形 11"/>
            <p:cNvSpPr/>
            <p:nvPr/>
          </p:nvSpPr>
          <p:spPr>
            <a:xfrm rot="1358167">
              <a:off x="381154" y="3516394"/>
              <a:ext cx="1224135" cy="1224136"/>
            </a:xfrm>
            <a:custGeom>
              <a:avLst/>
              <a:gdLst>
                <a:gd name="connsiteX0" fmla="*/ 484774 w 1224135"/>
                <a:gd name="connsiteY0" fmla="*/ 484775 h 1224136"/>
                <a:gd name="connsiteX1" fmla="*/ 484774 w 1224135"/>
                <a:gd name="connsiteY1" fmla="*/ 739362 h 1224136"/>
                <a:gd name="connsiteX2" fmla="*/ 739361 w 1224135"/>
                <a:gd name="connsiteY2" fmla="*/ 739362 h 1224136"/>
                <a:gd name="connsiteX3" fmla="*/ 739361 w 1224135"/>
                <a:gd name="connsiteY3" fmla="*/ 484775 h 1224136"/>
                <a:gd name="connsiteX4" fmla="*/ 484774 w 1224135"/>
                <a:gd name="connsiteY4" fmla="*/ 484775 h 1224136"/>
                <a:gd name="connsiteX5" fmla="*/ 220401 w 1224135"/>
                <a:gd name="connsiteY5" fmla="*/ 151875 h 1224136"/>
                <a:gd name="connsiteX6" fmla="*/ 340857 w 1224135"/>
                <a:gd name="connsiteY6" fmla="*/ 272331 h 1224136"/>
                <a:gd name="connsiteX7" fmla="*/ 350830 w 1224135"/>
                <a:gd name="connsiteY7" fmla="*/ 263761 h 1224136"/>
                <a:gd name="connsiteX8" fmla="*/ 538182 w 1224135"/>
                <a:gd name="connsiteY8" fmla="*/ 181829 h 1224136"/>
                <a:gd name="connsiteX9" fmla="*/ 553802 w 1224135"/>
                <a:gd name="connsiteY9" fmla="*/ 180331 h 1224136"/>
                <a:gd name="connsiteX10" fmla="*/ 553802 w 1224135"/>
                <a:gd name="connsiteY10" fmla="*/ 0 h 1224136"/>
                <a:gd name="connsiteX11" fmla="*/ 697801 w 1224135"/>
                <a:gd name="connsiteY11" fmla="*/ 0 h 1224136"/>
                <a:gd name="connsiteX12" fmla="*/ 697802 w 1224135"/>
                <a:gd name="connsiteY12" fmla="*/ 179991 h 1224136"/>
                <a:gd name="connsiteX13" fmla="*/ 716972 w 1224135"/>
                <a:gd name="connsiteY13" fmla="*/ 181829 h 1224136"/>
                <a:gd name="connsiteX14" fmla="*/ 845241 w 1224135"/>
                <a:gd name="connsiteY14" fmla="*/ 226811 h 1224136"/>
                <a:gd name="connsiteX15" fmla="*/ 884612 w 1224135"/>
                <a:gd name="connsiteY15" fmla="*/ 251434 h 1224136"/>
                <a:gd name="connsiteX16" fmla="*/ 1007687 w 1224135"/>
                <a:gd name="connsiteY16" fmla="*/ 128359 h 1224136"/>
                <a:gd name="connsiteX17" fmla="*/ 1109510 w 1224135"/>
                <a:gd name="connsiteY17" fmla="*/ 230182 h 1224136"/>
                <a:gd name="connsiteX18" fmla="*/ 990817 w 1224135"/>
                <a:gd name="connsiteY18" fmla="*/ 348875 h 1224136"/>
                <a:gd name="connsiteX19" fmla="*/ 1011955 w 1224135"/>
                <a:gd name="connsiteY19" fmla="*/ 374105 h 1224136"/>
                <a:gd name="connsiteX20" fmla="*/ 1073865 w 1224135"/>
                <a:gd name="connsiteY20" fmla="*/ 499928 h 1224136"/>
                <a:gd name="connsiteX21" fmla="*/ 1086595 w 1224135"/>
                <a:gd name="connsiteY21" fmla="*/ 553803 h 1224136"/>
                <a:gd name="connsiteX22" fmla="*/ 1224135 w 1224135"/>
                <a:gd name="connsiteY22" fmla="*/ 553803 h 1224136"/>
                <a:gd name="connsiteX23" fmla="*/ 1224135 w 1224135"/>
                <a:gd name="connsiteY23" fmla="*/ 697803 h 1224136"/>
                <a:gd name="connsiteX24" fmla="*/ 1091791 w 1224135"/>
                <a:gd name="connsiteY24" fmla="*/ 697803 h 1224136"/>
                <a:gd name="connsiteX25" fmla="*/ 1091392 w 1224135"/>
                <a:gd name="connsiteY25" fmla="*/ 704326 h 1224136"/>
                <a:gd name="connsiteX26" fmla="*/ 1018515 w 1224135"/>
                <a:gd name="connsiteY26" fmla="*/ 898851 h 1224136"/>
                <a:gd name="connsiteX27" fmla="*/ 995523 w 1224135"/>
                <a:gd name="connsiteY27" fmla="*/ 926998 h 1224136"/>
                <a:gd name="connsiteX28" fmla="*/ 1085995 w 1224135"/>
                <a:gd name="connsiteY28" fmla="*/ 1017470 h 1224136"/>
                <a:gd name="connsiteX29" fmla="*/ 984172 w 1224135"/>
                <a:gd name="connsiteY29" fmla="*/ 1119293 h 1224136"/>
                <a:gd name="connsiteX30" fmla="*/ 891661 w 1224135"/>
                <a:gd name="connsiteY30" fmla="*/ 1026783 h 1224136"/>
                <a:gd name="connsiteX31" fmla="*/ 845241 w 1224135"/>
                <a:gd name="connsiteY31" fmla="*/ 1055814 h 1224136"/>
                <a:gd name="connsiteX32" fmla="*/ 716971 w 1224135"/>
                <a:gd name="connsiteY32" fmla="*/ 1100796 h 1224136"/>
                <a:gd name="connsiteX33" fmla="*/ 697801 w 1224135"/>
                <a:gd name="connsiteY33" fmla="*/ 1102634 h 1224136"/>
                <a:gd name="connsiteX34" fmla="*/ 697801 w 1224135"/>
                <a:gd name="connsiteY34" fmla="*/ 1224136 h 1224136"/>
                <a:gd name="connsiteX35" fmla="*/ 553801 w 1224135"/>
                <a:gd name="connsiteY35" fmla="*/ 1224136 h 1224136"/>
                <a:gd name="connsiteX36" fmla="*/ 553802 w 1224135"/>
                <a:gd name="connsiteY36" fmla="*/ 1102294 h 1224136"/>
                <a:gd name="connsiteX37" fmla="*/ 538182 w 1224135"/>
                <a:gd name="connsiteY37" fmla="*/ 1100797 h 1224136"/>
                <a:gd name="connsiteX38" fmla="*/ 350830 w 1224135"/>
                <a:gd name="connsiteY38" fmla="*/ 1018864 h 1224136"/>
                <a:gd name="connsiteX39" fmla="*/ 334695 w 1224135"/>
                <a:gd name="connsiteY39" fmla="*/ 1004999 h 1224136"/>
                <a:gd name="connsiteX40" fmla="*/ 243916 w 1224135"/>
                <a:gd name="connsiteY40" fmla="*/ 1095777 h 1224136"/>
                <a:gd name="connsiteX41" fmla="*/ 142093 w 1224135"/>
                <a:gd name="connsiteY41" fmla="*/ 993954 h 1224136"/>
                <a:gd name="connsiteX42" fmla="*/ 237479 w 1224135"/>
                <a:gd name="connsiteY42" fmla="*/ 898568 h 1224136"/>
                <a:gd name="connsiteX43" fmla="*/ 202901 w 1224135"/>
                <a:gd name="connsiteY43" fmla="*/ 838396 h 1224136"/>
                <a:gd name="connsiteX44" fmla="*/ 167055 w 1224135"/>
                <a:gd name="connsiteY44" fmla="*/ 725171 h 1224136"/>
                <a:gd name="connsiteX45" fmla="*/ 165582 w 1224135"/>
                <a:gd name="connsiteY45" fmla="*/ 697803 h 1224136"/>
                <a:gd name="connsiteX46" fmla="*/ 0 w 1224135"/>
                <a:gd name="connsiteY46" fmla="*/ 697803 h 1224136"/>
                <a:gd name="connsiteX47" fmla="*/ 0 w 1224135"/>
                <a:gd name="connsiteY47" fmla="*/ 553804 h 1224136"/>
                <a:gd name="connsiteX48" fmla="*/ 171514 w 1224135"/>
                <a:gd name="connsiteY48" fmla="*/ 553804 h 1224136"/>
                <a:gd name="connsiteX49" fmla="*/ 183924 w 1224135"/>
                <a:gd name="connsiteY49" fmla="*/ 491841 h 1224136"/>
                <a:gd name="connsiteX50" fmla="*/ 236638 w 1224135"/>
                <a:gd name="connsiteY50" fmla="*/ 383774 h 1224136"/>
                <a:gd name="connsiteX51" fmla="*/ 242040 w 1224135"/>
                <a:gd name="connsiteY51" fmla="*/ 377160 h 1224136"/>
                <a:gd name="connsiteX52" fmla="*/ 118578 w 1224135"/>
                <a:gd name="connsiteY52" fmla="*/ 253699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4135" h="1224136">
                  <a:moveTo>
                    <a:pt x="484774" y="484775"/>
                  </a:moveTo>
                  <a:cubicBezTo>
                    <a:pt x="414472" y="555077"/>
                    <a:pt x="414472" y="669060"/>
                    <a:pt x="484774" y="739362"/>
                  </a:cubicBezTo>
                  <a:cubicBezTo>
                    <a:pt x="555076" y="809664"/>
                    <a:pt x="669059" y="809664"/>
                    <a:pt x="739361" y="739362"/>
                  </a:cubicBezTo>
                  <a:cubicBezTo>
                    <a:pt x="809663" y="669060"/>
                    <a:pt x="809663" y="555077"/>
                    <a:pt x="739361" y="484775"/>
                  </a:cubicBezTo>
                  <a:cubicBezTo>
                    <a:pt x="669059" y="414473"/>
                    <a:pt x="555076" y="414473"/>
                    <a:pt x="484774" y="484775"/>
                  </a:cubicBezTo>
                  <a:close/>
                  <a:moveTo>
                    <a:pt x="220401" y="151875"/>
                  </a:moveTo>
                  <a:lnTo>
                    <a:pt x="340857" y="272331"/>
                  </a:lnTo>
                  <a:lnTo>
                    <a:pt x="350830" y="263761"/>
                  </a:lnTo>
                  <a:cubicBezTo>
                    <a:pt x="407666" y="221991"/>
                    <a:pt x="471801" y="194681"/>
                    <a:pt x="538182" y="181829"/>
                  </a:cubicBezTo>
                  <a:lnTo>
                    <a:pt x="553802" y="180331"/>
                  </a:lnTo>
                  <a:lnTo>
                    <a:pt x="553802" y="0"/>
                  </a:lnTo>
                  <a:lnTo>
                    <a:pt x="697801" y="0"/>
                  </a:lnTo>
                  <a:lnTo>
                    <a:pt x="697802" y="179991"/>
                  </a:lnTo>
                  <a:lnTo>
                    <a:pt x="716972" y="181829"/>
                  </a:lnTo>
                  <a:cubicBezTo>
                    <a:pt x="761225" y="190397"/>
                    <a:pt x="804481" y="205391"/>
                    <a:pt x="845241" y="226811"/>
                  </a:cubicBezTo>
                  <a:lnTo>
                    <a:pt x="884612" y="251434"/>
                  </a:lnTo>
                  <a:lnTo>
                    <a:pt x="1007687" y="128359"/>
                  </a:lnTo>
                  <a:lnTo>
                    <a:pt x="1109510" y="230182"/>
                  </a:lnTo>
                  <a:lnTo>
                    <a:pt x="990817" y="348875"/>
                  </a:lnTo>
                  <a:lnTo>
                    <a:pt x="1011955" y="374105"/>
                  </a:lnTo>
                  <a:cubicBezTo>
                    <a:pt x="1039288" y="413326"/>
                    <a:pt x="1059925" y="455798"/>
                    <a:pt x="1073865" y="499928"/>
                  </a:cubicBezTo>
                  <a:lnTo>
                    <a:pt x="1086595" y="553803"/>
                  </a:lnTo>
                  <a:lnTo>
                    <a:pt x="1224135" y="553803"/>
                  </a:lnTo>
                  <a:lnTo>
                    <a:pt x="1224135" y="697803"/>
                  </a:lnTo>
                  <a:lnTo>
                    <a:pt x="1091791" y="697803"/>
                  </a:lnTo>
                  <a:lnTo>
                    <a:pt x="1091392" y="704326"/>
                  </a:lnTo>
                  <a:cubicBezTo>
                    <a:pt x="1082167" y="772605"/>
                    <a:pt x="1057875" y="839239"/>
                    <a:pt x="1018515" y="898851"/>
                  </a:cubicBezTo>
                  <a:lnTo>
                    <a:pt x="995523" y="926998"/>
                  </a:lnTo>
                  <a:lnTo>
                    <a:pt x="1085995" y="1017470"/>
                  </a:lnTo>
                  <a:lnTo>
                    <a:pt x="984172" y="1119293"/>
                  </a:lnTo>
                  <a:lnTo>
                    <a:pt x="891661" y="1026783"/>
                  </a:lnTo>
                  <a:lnTo>
                    <a:pt x="845241" y="1055814"/>
                  </a:lnTo>
                  <a:cubicBezTo>
                    <a:pt x="804481" y="1077234"/>
                    <a:pt x="761226" y="1092228"/>
                    <a:pt x="716971" y="1100796"/>
                  </a:cubicBezTo>
                  <a:lnTo>
                    <a:pt x="697801" y="1102634"/>
                  </a:lnTo>
                  <a:lnTo>
                    <a:pt x="697801" y="1224136"/>
                  </a:lnTo>
                  <a:lnTo>
                    <a:pt x="553801" y="1224136"/>
                  </a:lnTo>
                  <a:lnTo>
                    <a:pt x="553802" y="1102294"/>
                  </a:lnTo>
                  <a:lnTo>
                    <a:pt x="538182" y="1100797"/>
                  </a:lnTo>
                  <a:cubicBezTo>
                    <a:pt x="471801" y="1087944"/>
                    <a:pt x="407666" y="1060633"/>
                    <a:pt x="350830" y="1018864"/>
                  </a:cubicBezTo>
                  <a:lnTo>
                    <a:pt x="334695" y="1004999"/>
                  </a:lnTo>
                  <a:lnTo>
                    <a:pt x="243916" y="1095777"/>
                  </a:lnTo>
                  <a:lnTo>
                    <a:pt x="142093" y="993954"/>
                  </a:lnTo>
                  <a:lnTo>
                    <a:pt x="237479" y="898568"/>
                  </a:lnTo>
                  <a:lnTo>
                    <a:pt x="202901" y="838396"/>
                  </a:lnTo>
                  <a:cubicBezTo>
                    <a:pt x="186032" y="802040"/>
                    <a:pt x="174084" y="763964"/>
                    <a:pt x="167055" y="725171"/>
                  </a:cubicBezTo>
                  <a:lnTo>
                    <a:pt x="165582" y="697803"/>
                  </a:lnTo>
                  <a:lnTo>
                    <a:pt x="0" y="697803"/>
                  </a:lnTo>
                  <a:lnTo>
                    <a:pt x="0" y="553804"/>
                  </a:lnTo>
                  <a:lnTo>
                    <a:pt x="171514" y="553804"/>
                  </a:lnTo>
                  <a:lnTo>
                    <a:pt x="183924" y="491841"/>
                  </a:lnTo>
                  <a:cubicBezTo>
                    <a:pt x="196575" y="454195"/>
                    <a:pt x="214147" y="417838"/>
                    <a:pt x="236638" y="383774"/>
                  </a:cubicBezTo>
                  <a:lnTo>
                    <a:pt x="242040" y="377160"/>
                  </a:lnTo>
                  <a:lnTo>
                    <a:pt x="118578" y="253699"/>
                  </a:lnTo>
                  <a:close/>
                </a:path>
              </a:pathLst>
            </a:cu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手繪多邊形 12"/>
            <p:cNvSpPr/>
            <p:nvPr/>
          </p:nvSpPr>
          <p:spPr>
            <a:xfrm rot="2700000">
              <a:off x="1198266" y="4320317"/>
              <a:ext cx="943300" cy="970682"/>
            </a:xfrm>
            <a:custGeom>
              <a:avLst/>
              <a:gdLst>
                <a:gd name="connsiteX0" fmla="*/ 484774 w 1224135"/>
                <a:gd name="connsiteY0" fmla="*/ 484775 h 1224136"/>
                <a:gd name="connsiteX1" fmla="*/ 484774 w 1224135"/>
                <a:gd name="connsiteY1" fmla="*/ 739362 h 1224136"/>
                <a:gd name="connsiteX2" fmla="*/ 739361 w 1224135"/>
                <a:gd name="connsiteY2" fmla="*/ 739362 h 1224136"/>
                <a:gd name="connsiteX3" fmla="*/ 739361 w 1224135"/>
                <a:gd name="connsiteY3" fmla="*/ 484775 h 1224136"/>
                <a:gd name="connsiteX4" fmla="*/ 484774 w 1224135"/>
                <a:gd name="connsiteY4" fmla="*/ 484775 h 1224136"/>
                <a:gd name="connsiteX5" fmla="*/ 220401 w 1224135"/>
                <a:gd name="connsiteY5" fmla="*/ 151875 h 1224136"/>
                <a:gd name="connsiteX6" fmla="*/ 340857 w 1224135"/>
                <a:gd name="connsiteY6" fmla="*/ 272331 h 1224136"/>
                <a:gd name="connsiteX7" fmla="*/ 350830 w 1224135"/>
                <a:gd name="connsiteY7" fmla="*/ 263761 h 1224136"/>
                <a:gd name="connsiteX8" fmla="*/ 538182 w 1224135"/>
                <a:gd name="connsiteY8" fmla="*/ 181829 h 1224136"/>
                <a:gd name="connsiteX9" fmla="*/ 553802 w 1224135"/>
                <a:gd name="connsiteY9" fmla="*/ 180331 h 1224136"/>
                <a:gd name="connsiteX10" fmla="*/ 553802 w 1224135"/>
                <a:gd name="connsiteY10" fmla="*/ 0 h 1224136"/>
                <a:gd name="connsiteX11" fmla="*/ 697801 w 1224135"/>
                <a:gd name="connsiteY11" fmla="*/ 0 h 1224136"/>
                <a:gd name="connsiteX12" fmla="*/ 697802 w 1224135"/>
                <a:gd name="connsiteY12" fmla="*/ 179991 h 1224136"/>
                <a:gd name="connsiteX13" fmla="*/ 716972 w 1224135"/>
                <a:gd name="connsiteY13" fmla="*/ 181829 h 1224136"/>
                <a:gd name="connsiteX14" fmla="*/ 845241 w 1224135"/>
                <a:gd name="connsiteY14" fmla="*/ 226811 h 1224136"/>
                <a:gd name="connsiteX15" fmla="*/ 884612 w 1224135"/>
                <a:gd name="connsiteY15" fmla="*/ 251434 h 1224136"/>
                <a:gd name="connsiteX16" fmla="*/ 1007687 w 1224135"/>
                <a:gd name="connsiteY16" fmla="*/ 128359 h 1224136"/>
                <a:gd name="connsiteX17" fmla="*/ 1109510 w 1224135"/>
                <a:gd name="connsiteY17" fmla="*/ 230182 h 1224136"/>
                <a:gd name="connsiteX18" fmla="*/ 990817 w 1224135"/>
                <a:gd name="connsiteY18" fmla="*/ 348875 h 1224136"/>
                <a:gd name="connsiteX19" fmla="*/ 1011955 w 1224135"/>
                <a:gd name="connsiteY19" fmla="*/ 374105 h 1224136"/>
                <a:gd name="connsiteX20" fmla="*/ 1073865 w 1224135"/>
                <a:gd name="connsiteY20" fmla="*/ 499928 h 1224136"/>
                <a:gd name="connsiteX21" fmla="*/ 1086595 w 1224135"/>
                <a:gd name="connsiteY21" fmla="*/ 553803 h 1224136"/>
                <a:gd name="connsiteX22" fmla="*/ 1224135 w 1224135"/>
                <a:gd name="connsiteY22" fmla="*/ 553803 h 1224136"/>
                <a:gd name="connsiteX23" fmla="*/ 1224135 w 1224135"/>
                <a:gd name="connsiteY23" fmla="*/ 697803 h 1224136"/>
                <a:gd name="connsiteX24" fmla="*/ 1091791 w 1224135"/>
                <a:gd name="connsiteY24" fmla="*/ 697803 h 1224136"/>
                <a:gd name="connsiteX25" fmla="*/ 1091392 w 1224135"/>
                <a:gd name="connsiteY25" fmla="*/ 704326 h 1224136"/>
                <a:gd name="connsiteX26" fmla="*/ 1018515 w 1224135"/>
                <a:gd name="connsiteY26" fmla="*/ 898851 h 1224136"/>
                <a:gd name="connsiteX27" fmla="*/ 995523 w 1224135"/>
                <a:gd name="connsiteY27" fmla="*/ 926998 h 1224136"/>
                <a:gd name="connsiteX28" fmla="*/ 1085995 w 1224135"/>
                <a:gd name="connsiteY28" fmla="*/ 1017470 h 1224136"/>
                <a:gd name="connsiteX29" fmla="*/ 984172 w 1224135"/>
                <a:gd name="connsiteY29" fmla="*/ 1119293 h 1224136"/>
                <a:gd name="connsiteX30" fmla="*/ 891661 w 1224135"/>
                <a:gd name="connsiteY30" fmla="*/ 1026783 h 1224136"/>
                <a:gd name="connsiteX31" fmla="*/ 845241 w 1224135"/>
                <a:gd name="connsiteY31" fmla="*/ 1055814 h 1224136"/>
                <a:gd name="connsiteX32" fmla="*/ 716971 w 1224135"/>
                <a:gd name="connsiteY32" fmla="*/ 1100796 h 1224136"/>
                <a:gd name="connsiteX33" fmla="*/ 697801 w 1224135"/>
                <a:gd name="connsiteY33" fmla="*/ 1102634 h 1224136"/>
                <a:gd name="connsiteX34" fmla="*/ 697801 w 1224135"/>
                <a:gd name="connsiteY34" fmla="*/ 1224136 h 1224136"/>
                <a:gd name="connsiteX35" fmla="*/ 553801 w 1224135"/>
                <a:gd name="connsiteY35" fmla="*/ 1224136 h 1224136"/>
                <a:gd name="connsiteX36" fmla="*/ 553802 w 1224135"/>
                <a:gd name="connsiteY36" fmla="*/ 1102294 h 1224136"/>
                <a:gd name="connsiteX37" fmla="*/ 538182 w 1224135"/>
                <a:gd name="connsiteY37" fmla="*/ 1100797 h 1224136"/>
                <a:gd name="connsiteX38" fmla="*/ 350830 w 1224135"/>
                <a:gd name="connsiteY38" fmla="*/ 1018864 h 1224136"/>
                <a:gd name="connsiteX39" fmla="*/ 334695 w 1224135"/>
                <a:gd name="connsiteY39" fmla="*/ 1004999 h 1224136"/>
                <a:gd name="connsiteX40" fmla="*/ 243916 w 1224135"/>
                <a:gd name="connsiteY40" fmla="*/ 1095777 h 1224136"/>
                <a:gd name="connsiteX41" fmla="*/ 142093 w 1224135"/>
                <a:gd name="connsiteY41" fmla="*/ 993954 h 1224136"/>
                <a:gd name="connsiteX42" fmla="*/ 237479 w 1224135"/>
                <a:gd name="connsiteY42" fmla="*/ 898568 h 1224136"/>
                <a:gd name="connsiteX43" fmla="*/ 202901 w 1224135"/>
                <a:gd name="connsiteY43" fmla="*/ 838396 h 1224136"/>
                <a:gd name="connsiteX44" fmla="*/ 167055 w 1224135"/>
                <a:gd name="connsiteY44" fmla="*/ 725171 h 1224136"/>
                <a:gd name="connsiteX45" fmla="*/ 165582 w 1224135"/>
                <a:gd name="connsiteY45" fmla="*/ 697803 h 1224136"/>
                <a:gd name="connsiteX46" fmla="*/ 0 w 1224135"/>
                <a:gd name="connsiteY46" fmla="*/ 697803 h 1224136"/>
                <a:gd name="connsiteX47" fmla="*/ 0 w 1224135"/>
                <a:gd name="connsiteY47" fmla="*/ 553804 h 1224136"/>
                <a:gd name="connsiteX48" fmla="*/ 171514 w 1224135"/>
                <a:gd name="connsiteY48" fmla="*/ 553804 h 1224136"/>
                <a:gd name="connsiteX49" fmla="*/ 183924 w 1224135"/>
                <a:gd name="connsiteY49" fmla="*/ 491841 h 1224136"/>
                <a:gd name="connsiteX50" fmla="*/ 236638 w 1224135"/>
                <a:gd name="connsiteY50" fmla="*/ 383774 h 1224136"/>
                <a:gd name="connsiteX51" fmla="*/ 242040 w 1224135"/>
                <a:gd name="connsiteY51" fmla="*/ 377160 h 1224136"/>
                <a:gd name="connsiteX52" fmla="*/ 118578 w 1224135"/>
                <a:gd name="connsiteY52" fmla="*/ 253699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4135" h="1224136">
                  <a:moveTo>
                    <a:pt x="484774" y="484775"/>
                  </a:moveTo>
                  <a:cubicBezTo>
                    <a:pt x="414472" y="555077"/>
                    <a:pt x="414472" y="669060"/>
                    <a:pt x="484774" y="739362"/>
                  </a:cubicBezTo>
                  <a:cubicBezTo>
                    <a:pt x="555076" y="809664"/>
                    <a:pt x="669059" y="809664"/>
                    <a:pt x="739361" y="739362"/>
                  </a:cubicBezTo>
                  <a:cubicBezTo>
                    <a:pt x="809663" y="669060"/>
                    <a:pt x="809663" y="555077"/>
                    <a:pt x="739361" y="484775"/>
                  </a:cubicBezTo>
                  <a:cubicBezTo>
                    <a:pt x="669059" y="414473"/>
                    <a:pt x="555076" y="414473"/>
                    <a:pt x="484774" y="484775"/>
                  </a:cubicBezTo>
                  <a:close/>
                  <a:moveTo>
                    <a:pt x="220401" y="151875"/>
                  </a:moveTo>
                  <a:lnTo>
                    <a:pt x="340857" y="272331"/>
                  </a:lnTo>
                  <a:lnTo>
                    <a:pt x="350830" y="263761"/>
                  </a:lnTo>
                  <a:cubicBezTo>
                    <a:pt x="407666" y="221991"/>
                    <a:pt x="471801" y="194681"/>
                    <a:pt x="538182" y="181829"/>
                  </a:cubicBezTo>
                  <a:lnTo>
                    <a:pt x="553802" y="180331"/>
                  </a:lnTo>
                  <a:lnTo>
                    <a:pt x="553802" y="0"/>
                  </a:lnTo>
                  <a:lnTo>
                    <a:pt x="697801" y="0"/>
                  </a:lnTo>
                  <a:lnTo>
                    <a:pt x="697802" y="179991"/>
                  </a:lnTo>
                  <a:lnTo>
                    <a:pt x="716972" y="181829"/>
                  </a:lnTo>
                  <a:cubicBezTo>
                    <a:pt x="761225" y="190397"/>
                    <a:pt x="804481" y="205391"/>
                    <a:pt x="845241" y="226811"/>
                  </a:cubicBezTo>
                  <a:lnTo>
                    <a:pt x="884612" y="251434"/>
                  </a:lnTo>
                  <a:lnTo>
                    <a:pt x="1007687" y="128359"/>
                  </a:lnTo>
                  <a:lnTo>
                    <a:pt x="1109510" y="230182"/>
                  </a:lnTo>
                  <a:lnTo>
                    <a:pt x="990817" y="348875"/>
                  </a:lnTo>
                  <a:lnTo>
                    <a:pt x="1011955" y="374105"/>
                  </a:lnTo>
                  <a:cubicBezTo>
                    <a:pt x="1039288" y="413326"/>
                    <a:pt x="1059925" y="455798"/>
                    <a:pt x="1073865" y="499928"/>
                  </a:cubicBezTo>
                  <a:lnTo>
                    <a:pt x="1086595" y="553803"/>
                  </a:lnTo>
                  <a:lnTo>
                    <a:pt x="1224135" y="553803"/>
                  </a:lnTo>
                  <a:lnTo>
                    <a:pt x="1224135" y="697803"/>
                  </a:lnTo>
                  <a:lnTo>
                    <a:pt x="1091791" y="697803"/>
                  </a:lnTo>
                  <a:lnTo>
                    <a:pt x="1091392" y="704326"/>
                  </a:lnTo>
                  <a:cubicBezTo>
                    <a:pt x="1082167" y="772605"/>
                    <a:pt x="1057875" y="839239"/>
                    <a:pt x="1018515" y="898851"/>
                  </a:cubicBezTo>
                  <a:lnTo>
                    <a:pt x="995523" y="926998"/>
                  </a:lnTo>
                  <a:lnTo>
                    <a:pt x="1085995" y="1017470"/>
                  </a:lnTo>
                  <a:lnTo>
                    <a:pt x="984172" y="1119293"/>
                  </a:lnTo>
                  <a:lnTo>
                    <a:pt x="891661" y="1026783"/>
                  </a:lnTo>
                  <a:lnTo>
                    <a:pt x="845241" y="1055814"/>
                  </a:lnTo>
                  <a:cubicBezTo>
                    <a:pt x="804481" y="1077234"/>
                    <a:pt x="761226" y="1092228"/>
                    <a:pt x="716971" y="1100796"/>
                  </a:cubicBezTo>
                  <a:lnTo>
                    <a:pt x="697801" y="1102634"/>
                  </a:lnTo>
                  <a:lnTo>
                    <a:pt x="697801" y="1224136"/>
                  </a:lnTo>
                  <a:lnTo>
                    <a:pt x="553801" y="1224136"/>
                  </a:lnTo>
                  <a:lnTo>
                    <a:pt x="553802" y="1102294"/>
                  </a:lnTo>
                  <a:lnTo>
                    <a:pt x="538182" y="1100797"/>
                  </a:lnTo>
                  <a:cubicBezTo>
                    <a:pt x="471801" y="1087944"/>
                    <a:pt x="407666" y="1060633"/>
                    <a:pt x="350830" y="1018864"/>
                  </a:cubicBezTo>
                  <a:lnTo>
                    <a:pt x="334695" y="1004999"/>
                  </a:lnTo>
                  <a:lnTo>
                    <a:pt x="243916" y="1095777"/>
                  </a:lnTo>
                  <a:lnTo>
                    <a:pt x="142093" y="993954"/>
                  </a:lnTo>
                  <a:lnTo>
                    <a:pt x="237479" y="898568"/>
                  </a:lnTo>
                  <a:lnTo>
                    <a:pt x="202901" y="838396"/>
                  </a:lnTo>
                  <a:cubicBezTo>
                    <a:pt x="186032" y="802040"/>
                    <a:pt x="174084" y="763964"/>
                    <a:pt x="167055" y="725171"/>
                  </a:cubicBezTo>
                  <a:lnTo>
                    <a:pt x="165582" y="697803"/>
                  </a:lnTo>
                  <a:lnTo>
                    <a:pt x="0" y="697803"/>
                  </a:lnTo>
                  <a:lnTo>
                    <a:pt x="0" y="553804"/>
                  </a:lnTo>
                  <a:lnTo>
                    <a:pt x="171514" y="553804"/>
                  </a:lnTo>
                  <a:lnTo>
                    <a:pt x="183924" y="491841"/>
                  </a:lnTo>
                  <a:cubicBezTo>
                    <a:pt x="196575" y="454195"/>
                    <a:pt x="214147" y="417838"/>
                    <a:pt x="236638" y="383774"/>
                  </a:cubicBezTo>
                  <a:lnTo>
                    <a:pt x="242040" y="377160"/>
                  </a:lnTo>
                  <a:lnTo>
                    <a:pt x="118578" y="253699"/>
                  </a:lnTo>
                  <a:close/>
                </a:path>
              </a:pathLst>
            </a:cu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p:nvPr/>
        </p:nvSpPr>
        <p:spPr>
          <a:xfrm>
            <a:off x="1979712" y="1688908"/>
            <a:ext cx="6968574" cy="430887"/>
          </a:xfrm>
          <a:prstGeom prst="rect">
            <a:avLst/>
          </a:prstGeom>
          <a:noFill/>
        </p:spPr>
        <p:txBody>
          <a:bodyPr wrap="none" rtlCol="0">
            <a:spAutoFit/>
          </a:bodyPr>
          <a:lstStyle/>
          <a:p>
            <a:r>
              <a:rPr lang="zh-TW" altLang="en-US" sz="2200" b="1" dirty="0">
                <a:latin typeface="微軟正黑體" panose="020B0604030504040204" pitchFamily="34" charset="-120"/>
                <a:ea typeface="微軟正黑體" panose="020B0604030504040204" pitchFamily="34" charset="-120"/>
              </a:rPr>
              <a:t>報紙上說，長照</a:t>
            </a:r>
            <a:r>
              <a:rPr lang="en-US" altLang="zh-TW" sz="2200" b="1" dirty="0">
                <a:latin typeface="微軟正黑體" panose="020B0604030504040204" pitchFamily="34" charset="-120"/>
                <a:ea typeface="微軟正黑體" panose="020B0604030504040204" pitchFamily="34" charset="-120"/>
              </a:rPr>
              <a:t>2.0</a:t>
            </a:r>
            <a:r>
              <a:rPr lang="zh-TW" altLang="en-US" sz="2200" b="1" dirty="0">
                <a:latin typeface="微軟正黑體" panose="020B0604030504040204" pitchFamily="34" charset="-120"/>
                <a:ea typeface="微軟正黑體" panose="020B0604030504040204" pitchFamily="34" charset="-120"/>
              </a:rPr>
              <a:t>好像會把長照資源分成</a:t>
            </a:r>
            <a:r>
              <a:rPr lang="en-US" altLang="zh-TW" sz="2200" b="1" dirty="0">
                <a:latin typeface="微軟正黑體" panose="020B0604030504040204" pitchFamily="34" charset="-120"/>
                <a:ea typeface="微軟正黑體" panose="020B0604030504040204" pitchFamily="34" charset="-120"/>
              </a:rPr>
              <a:t>ABC</a:t>
            </a:r>
            <a:r>
              <a:rPr lang="zh-TW" altLang="en-US" sz="2200" b="1" dirty="0">
                <a:latin typeface="微軟正黑體" panose="020B0604030504040204" pitchFamily="34" charset="-120"/>
                <a:ea typeface="微軟正黑體" panose="020B0604030504040204" pitchFamily="34" charset="-120"/>
              </a:rPr>
              <a:t>三級？</a:t>
            </a:r>
          </a:p>
        </p:txBody>
      </p:sp>
      <p:sp>
        <p:nvSpPr>
          <p:cNvPr id="15" name="矩形 14"/>
          <p:cNvSpPr/>
          <p:nvPr/>
        </p:nvSpPr>
        <p:spPr>
          <a:xfrm>
            <a:off x="1839607" y="3168004"/>
            <a:ext cx="6968574" cy="2123658"/>
          </a:xfrm>
          <a:prstGeom prst="rect">
            <a:avLst/>
          </a:prstGeom>
          <a:noFill/>
        </p:spPr>
        <p:txBody>
          <a:bodyPr wrap="none" lIns="91440" tIns="45720" rIns="91440" bIns="45720">
            <a:spAutoFit/>
          </a:bodyPr>
          <a:lstStyle/>
          <a:p>
            <a:pPr algn="ctr"/>
            <a:r>
              <a:rPr lang="zh-TW" altLang="en-US" sz="66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微軟正黑體" panose="020B0604030504040204" pitchFamily="34" charset="-120"/>
                <a:ea typeface="微軟正黑體" panose="020B0604030504040204" pitchFamily="34" charset="-120"/>
              </a:rPr>
              <a:t>社區整體照顧模式</a:t>
            </a:r>
            <a:br>
              <a:rPr lang="en-US" altLang="zh-TW" sz="66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微軟正黑體" panose="020B0604030504040204" pitchFamily="34" charset="-120"/>
                <a:ea typeface="微軟正黑體" panose="020B0604030504040204" pitchFamily="34" charset="-120"/>
              </a:rPr>
            </a:br>
            <a:r>
              <a:rPr lang="en-US" altLang="zh-TW" sz="54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latin typeface="微軟正黑體" panose="020B0604030504040204" pitchFamily="34" charset="-120"/>
                <a:ea typeface="微軟正黑體" panose="020B0604030504040204" pitchFamily="34" charset="-120"/>
              </a:rPr>
              <a:t>ABC</a:t>
            </a:r>
            <a:r>
              <a:rPr lang="zh-TW" altLang="en-US" sz="6600" b="1"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微軟正黑體" panose="020B0604030504040204" pitchFamily="34" charset="-120"/>
                <a:ea typeface="微軟正黑體" panose="020B0604030504040204" pitchFamily="34" charset="-120"/>
              </a:rPr>
              <a:t>是什麼呢</a:t>
            </a:r>
            <a:r>
              <a:rPr lang="en-US" altLang="zh-TW" sz="6600" b="1" cap="none" spc="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780418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3009" name="群組 9"/>
          <p:cNvGrpSpPr>
            <a:grpSpLocks/>
          </p:cNvGrpSpPr>
          <p:nvPr/>
        </p:nvGrpSpPr>
        <p:grpSpPr bwMode="auto">
          <a:xfrm>
            <a:off x="5830912" y="6525343"/>
            <a:ext cx="3313088" cy="307777"/>
            <a:chOff x="5830912" y="6525343"/>
            <a:chExt cx="3313088" cy="307777"/>
          </a:xfrm>
        </p:grpSpPr>
        <p:pic>
          <p:nvPicPr>
            <p:cNvPr id="43012" name="Picture 22" descr="未命名-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30912" y="6525344"/>
              <a:ext cx="613296" cy="26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26"/>
            <p:cNvSpPr txBox="1">
              <a:spLocks noChangeArrowheads="1"/>
            </p:cNvSpPr>
            <p:nvPr/>
          </p:nvSpPr>
          <p:spPr bwMode="auto">
            <a:xfrm>
              <a:off x="6372200" y="6525343"/>
              <a:ext cx="2771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800" b="1">
                  <a:solidFill>
                    <a:srgbClr val="5F5F5F"/>
                  </a:solidFill>
                  <a:latin typeface="微軟正黑體" charset="-120"/>
                  <a:ea typeface="微軟正黑體" charset="-120"/>
                  <a:cs typeface="微軟正黑體" charset="-120"/>
                </a:defRPr>
              </a:lvl1pPr>
              <a:lvl2pPr marL="742950" indent="-285750">
                <a:defRPr kumimoji="1" sz="3800" b="1">
                  <a:solidFill>
                    <a:srgbClr val="5F5F5F"/>
                  </a:solidFill>
                  <a:latin typeface="微軟正黑體" charset="-120"/>
                  <a:ea typeface="微軟正黑體" charset="-120"/>
                  <a:cs typeface="微軟正黑體" charset="-120"/>
                </a:defRPr>
              </a:lvl2pPr>
              <a:lvl3pPr marL="1143000" indent="-228600">
                <a:defRPr kumimoji="1" sz="3800" b="1">
                  <a:solidFill>
                    <a:srgbClr val="5F5F5F"/>
                  </a:solidFill>
                  <a:latin typeface="微軟正黑體" charset="-120"/>
                  <a:ea typeface="微軟正黑體" charset="-120"/>
                  <a:cs typeface="微軟正黑體" charset="-120"/>
                </a:defRPr>
              </a:lvl3pPr>
              <a:lvl4pPr marL="1600200" indent="-228600">
                <a:defRPr kumimoji="1" sz="3800" b="1">
                  <a:solidFill>
                    <a:srgbClr val="5F5F5F"/>
                  </a:solidFill>
                  <a:latin typeface="微軟正黑體" charset="-120"/>
                  <a:ea typeface="微軟正黑體" charset="-120"/>
                  <a:cs typeface="微軟正黑體" charset="-120"/>
                </a:defRPr>
              </a:lvl4pPr>
              <a:lvl5pPr marL="2057400" indent="-228600">
                <a:defRPr kumimoji="1" sz="3800" b="1">
                  <a:solidFill>
                    <a:srgbClr val="5F5F5F"/>
                  </a:solidFill>
                  <a:latin typeface="微軟正黑體" charset="-120"/>
                  <a:ea typeface="微軟正黑體" charset="-120"/>
                  <a:cs typeface="微軟正黑體" charset="-120"/>
                </a:defRPr>
              </a:lvl5pPr>
              <a:lvl6pPr marL="2514600" indent="-228600" fontAlgn="base">
                <a:spcBef>
                  <a:spcPct val="0"/>
                </a:spcBef>
                <a:spcAft>
                  <a:spcPct val="0"/>
                </a:spcAft>
                <a:defRPr kumimoji="1" sz="3800" b="1">
                  <a:solidFill>
                    <a:srgbClr val="5F5F5F"/>
                  </a:solidFill>
                  <a:latin typeface="微軟正黑體" charset="-120"/>
                  <a:ea typeface="微軟正黑體" charset="-120"/>
                  <a:cs typeface="微軟正黑體" charset="-120"/>
                </a:defRPr>
              </a:lvl6pPr>
              <a:lvl7pPr marL="2971800" indent="-228600" fontAlgn="base">
                <a:spcBef>
                  <a:spcPct val="0"/>
                </a:spcBef>
                <a:spcAft>
                  <a:spcPct val="0"/>
                </a:spcAft>
                <a:defRPr kumimoji="1" sz="3800" b="1">
                  <a:solidFill>
                    <a:srgbClr val="5F5F5F"/>
                  </a:solidFill>
                  <a:latin typeface="微軟正黑體" charset="-120"/>
                  <a:ea typeface="微軟正黑體" charset="-120"/>
                  <a:cs typeface="微軟正黑體" charset="-120"/>
                </a:defRPr>
              </a:lvl7pPr>
              <a:lvl8pPr marL="3429000" indent="-228600" fontAlgn="base">
                <a:spcBef>
                  <a:spcPct val="0"/>
                </a:spcBef>
                <a:spcAft>
                  <a:spcPct val="0"/>
                </a:spcAft>
                <a:defRPr kumimoji="1" sz="3800" b="1">
                  <a:solidFill>
                    <a:srgbClr val="5F5F5F"/>
                  </a:solidFill>
                  <a:latin typeface="微軟正黑體" charset="-120"/>
                  <a:ea typeface="微軟正黑體" charset="-120"/>
                  <a:cs typeface="微軟正黑體" charset="-120"/>
                </a:defRPr>
              </a:lvl8pPr>
              <a:lvl9pPr marL="3886200" indent="-228600" fontAlgn="base">
                <a:spcBef>
                  <a:spcPct val="0"/>
                </a:spcBef>
                <a:spcAft>
                  <a:spcPct val="0"/>
                </a:spcAft>
                <a:defRPr kumimoji="1" sz="3800" b="1">
                  <a:solidFill>
                    <a:srgbClr val="5F5F5F"/>
                  </a:solidFill>
                  <a:latin typeface="微軟正黑體" charset="-120"/>
                  <a:ea typeface="微軟正黑體" charset="-120"/>
                  <a:cs typeface="微軟正黑體" charset="-120"/>
                </a:defRPr>
              </a:lvl9pPr>
            </a:lstStyle>
            <a:p>
              <a:pPr algn="r"/>
              <a:r>
                <a:rPr lang="en-US" altLang="en-US" sz="1400" b="0">
                  <a:solidFill>
                    <a:schemeClr val="tx1"/>
                  </a:solidFill>
                  <a:latin typeface="Arial" charset="0"/>
                </a:rPr>
                <a:t>社團法人台灣居家服務策略聯盟</a:t>
              </a:r>
              <a:endParaRPr lang="zh-TW" altLang="en-US" sz="1400" b="0">
                <a:solidFill>
                  <a:schemeClr val="tx1"/>
                </a:solidFill>
                <a:latin typeface="Arial" charset="0"/>
              </a:endParaRPr>
            </a:p>
          </p:txBody>
        </p:sp>
      </p:grpSp>
      <p:sp>
        <p:nvSpPr>
          <p:cNvPr id="7" name="標題 1"/>
          <p:cNvSpPr txBox="1">
            <a:spLocks/>
          </p:cNvSpPr>
          <p:nvPr/>
        </p:nvSpPr>
        <p:spPr>
          <a:xfrm>
            <a:off x="63158" y="420358"/>
            <a:ext cx="8964488" cy="877540"/>
          </a:xfrm>
          <a:prstGeom prst="rect">
            <a:avLst/>
          </a:prstGeom>
        </p:spPr>
        <p:txBody>
          <a:bodyPr/>
          <a:lst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a:lstStyle>
          <a:p>
            <a:r>
              <a:rPr lang="zh-TW" altLang="en-US" sz="4000" b="1" kern="0" dirty="0">
                <a:latin typeface="微軟正黑體" panose="020B0604030504040204" pitchFamily="34" charset="-120"/>
                <a:ea typeface="微軟正黑體" panose="020B0604030504040204" pitchFamily="34" charset="-120"/>
              </a:rPr>
              <a:t>建構社區整體照顧服務體系</a:t>
            </a:r>
          </a:p>
        </p:txBody>
      </p:sp>
      <p:grpSp>
        <p:nvGrpSpPr>
          <p:cNvPr id="4" name="群組 3"/>
          <p:cNvGrpSpPr/>
          <p:nvPr/>
        </p:nvGrpSpPr>
        <p:grpSpPr>
          <a:xfrm>
            <a:off x="36512" y="1144934"/>
            <a:ext cx="9617373" cy="6083177"/>
            <a:chOff x="36512" y="1144934"/>
            <a:chExt cx="9617373" cy="6083177"/>
          </a:xfrm>
        </p:grpSpPr>
        <p:pic>
          <p:nvPicPr>
            <p:cNvPr id="43010" name="圖片 1"/>
            <p:cNvPicPr>
              <a:picLocks noChangeAspect="1"/>
            </p:cNvPicPr>
            <p:nvPr/>
          </p:nvPicPr>
          <p:blipFill rotWithShape="1">
            <a:blip r:embed="rId3" cstate="screen">
              <a:extLst>
                <a:ext uri="{28A0092B-C50C-407E-A947-70E740481C1C}">
                  <a14:useLocalDpi xmlns:a14="http://schemas.microsoft.com/office/drawing/2010/main"/>
                </a:ext>
              </a:extLst>
            </a:blip>
            <a:srcRect t="24205"/>
            <a:stretch/>
          </p:blipFill>
          <p:spPr bwMode="auto">
            <a:xfrm>
              <a:off x="36512" y="1659988"/>
              <a:ext cx="9144000" cy="51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4049328" y="1316021"/>
              <a:ext cx="4176464" cy="369332"/>
            </a:xfrm>
            <a:prstGeom prst="rect">
              <a:avLst/>
            </a:prstGeom>
            <a:noFill/>
          </p:spPr>
          <p:txBody>
            <a:bodyPr wrap="square" rtlCol="0">
              <a:spAutoFit/>
            </a:bodyPr>
            <a:lstStyle/>
            <a:p>
              <a:r>
                <a:rPr lang="en-US" altLang="zh-TW" b="1" dirty="0">
                  <a:solidFill>
                    <a:srgbClr val="C00100"/>
                  </a:solidFill>
                </a:rPr>
                <a:t>A</a:t>
              </a:r>
              <a:r>
                <a:rPr lang="zh-TW" altLang="en-US" b="1" dirty="0">
                  <a:solidFill>
                    <a:srgbClr val="C00100"/>
                  </a:solidFill>
                </a:rPr>
                <a:t>級</a:t>
              </a:r>
              <a:r>
                <a:rPr lang="en-US" altLang="zh-TW" b="1" dirty="0">
                  <a:solidFill>
                    <a:srgbClr val="C00100"/>
                  </a:solidFill>
                </a:rPr>
                <a:t>-</a:t>
              </a:r>
              <a:r>
                <a:rPr lang="zh-TW" altLang="en-US" b="1" dirty="0">
                  <a:solidFill>
                    <a:srgbClr val="C00100"/>
                  </a:solidFill>
                </a:rPr>
                <a:t>社區整合型服務中心</a:t>
              </a:r>
              <a:r>
                <a:rPr lang="en-US" altLang="zh-TW" b="1" dirty="0">
                  <a:solidFill>
                    <a:srgbClr val="C00100"/>
                  </a:solidFill>
                </a:rPr>
                <a:t>(</a:t>
              </a:r>
              <a:r>
                <a:rPr lang="zh-TW" altLang="en-US" b="1" dirty="0">
                  <a:solidFill>
                    <a:srgbClr val="C00100"/>
                  </a:solidFill>
                </a:rPr>
                <a:t>長照旗艦店</a:t>
              </a:r>
              <a:r>
                <a:rPr lang="en-US" altLang="zh-TW" b="1" dirty="0">
                  <a:solidFill>
                    <a:srgbClr val="C00100"/>
                  </a:solidFill>
                </a:rPr>
                <a:t>)</a:t>
              </a:r>
              <a:endParaRPr lang="zh-TW" altLang="en-US" b="1" dirty="0">
                <a:solidFill>
                  <a:srgbClr val="C00100"/>
                </a:solidFill>
              </a:endParaRPr>
            </a:p>
          </p:txBody>
        </p:sp>
        <p:sp>
          <p:nvSpPr>
            <p:cNvPr id="3" name="矩形 2"/>
            <p:cNvSpPr/>
            <p:nvPr/>
          </p:nvSpPr>
          <p:spPr>
            <a:xfrm>
              <a:off x="63158" y="1144934"/>
              <a:ext cx="836434" cy="699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817451" y="6528221"/>
              <a:ext cx="836434" cy="699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838375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1190244" y="465920"/>
            <a:ext cx="6429756" cy="624361"/>
          </a:xfrm>
        </p:spPr>
        <p:txBody>
          <a:bodyPr>
            <a:noAutofit/>
          </a:bodyPr>
          <a:lstStyle/>
          <a:p>
            <a:r>
              <a:rPr lang="en-US" altLang="zh-TW" b="1" dirty="0">
                <a:latin typeface="微軟正黑體" panose="020B0604030504040204" pitchFamily="34" charset="-120"/>
                <a:ea typeface="微軟正黑體" panose="020B0604030504040204" pitchFamily="34" charset="-120"/>
              </a:rPr>
              <a:t>A-B-C </a:t>
            </a:r>
            <a:r>
              <a:rPr lang="zh-TW" altLang="en-US" b="1" dirty="0">
                <a:latin typeface="微軟正黑體" panose="020B0604030504040204" pitchFamily="34" charset="-120"/>
                <a:ea typeface="微軟正黑體" panose="020B0604030504040204" pitchFamily="34" charset="-120"/>
              </a:rPr>
              <a:t>整合區域資源模式</a:t>
            </a:r>
          </a:p>
        </p:txBody>
      </p:sp>
      <p:graphicFrame>
        <p:nvGraphicFramePr>
          <p:cNvPr id="4" name="表格 3"/>
          <p:cNvGraphicFramePr>
            <a:graphicFrameLocks noGrp="1"/>
          </p:cNvGraphicFramePr>
          <p:nvPr>
            <p:extLst>
              <p:ext uri="{D42A27DB-BD31-4B8C-83A1-F6EECF244321}">
                <p14:modId xmlns:p14="http://schemas.microsoft.com/office/powerpoint/2010/main" val="3465895926"/>
              </p:ext>
            </p:extLst>
          </p:nvPr>
        </p:nvGraphicFramePr>
        <p:xfrm>
          <a:off x="431539" y="1383251"/>
          <a:ext cx="8280921" cy="4567416"/>
        </p:xfrm>
        <a:graphic>
          <a:graphicData uri="http://schemas.openxmlformats.org/drawingml/2006/table">
            <a:tbl>
              <a:tblPr firstRow="1" bandRow="1">
                <a:tableStyleId>{ED083AE6-46FA-4A59-8FB0-9F97EB10719F}</a:tableStyleId>
              </a:tblPr>
              <a:tblGrid>
                <a:gridCol w="1296144">
                  <a:extLst>
                    <a:ext uri="{9D8B030D-6E8A-4147-A177-3AD203B41FA5}">
                      <a16:colId xmlns:a16="http://schemas.microsoft.com/office/drawing/2014/main" val="20000"/>
                    </a:ext>
                  </a:extLst>
                </a:gridCol>
                <a:gridCol w="2328259">
                  <a:extLst>
                    <a:ext uri="{9D8B030D-6E8A-4147-A177-3AD203B41FA5}">
                      <a16:colId xmlns:a16="http://schemas.microsoft.com/office/drawing/2014/main" val="20001"/>
                    </a:ext>
                  </a:extLst>
                </a:gridCol>
                <a:gridCol w="2328259">
                  <a:extLst>
                    <a:ext uri="{9D8B030D-6E8A-4147-A177-3AD203B41FA5}">
                      <a16:colId xmlns:a16="http://schemas.microsoft.com/office/drawing/2014/main" val="20002"/>
                    </a:ext>
                  </a:extLst>
                </a:gridCol>
                <a:gridCol w="2328259">
                  <a:extLst>
                    <a:ext uri="{9D8B030D-6E8A-4147-A177-3AD203B41FA5}">
                      <a16:colId xmlns:a16="http://schemas.microsoft.com/office/drawing/2014/main" val="20003"/>
                    </a:ext>
                  </a:extLst>
                </a:gridCol>
              </a:tblGrid>
              <a:tr h="370840">
                <a:tc>
                  <a:txBody>
                    <a:bodyPr/>
                    <a:lstStyle/>
                    <a:p>
                      <a:pPr algn="ctr"/>
                      <a:r>
                        <a:rPr lang="zh-TW" altLang="en-US" sz="2100" dirty="0"/>
                        <a:t>單位</a:t>
                      </a:r>
                    </a:p>
                  </a:txBody>
                  <a:tcPr/>
                </a:tc>
                <a:tc>
                  <a:txBody>
                    <a:bodyPr/>
                    <a:lstStyle/>
                    <a:p>
                      <a:pPr algn="ctr"/>
                      <a:r>
                        <a:rPr lang="en-US" altLang="zh-TW" sz="2100" dirty="0"/>
                        <a:t>A</a:t>
                      </a:r>
                      <a:endParaRPr lang="zh-TW" altLang="en-US" sz="2100" dirty="0"/>
                    </a:p>
                  </a:txBody>
                  <a:tcPr/>
                </a:tc>
                <a:tc>
                  <a:txBody>
                    <a:bodyPr/>
                    <a:lstStyle/>
                    <a:p>
                      <a:pPr algn="ctr"/>
                      <a:r>
                        <a:rPr lang="en-US" altLang="zh-TW" sz="2100" dirty="0"/>
                        <a:t>B</a:t>
                      </a:r>
                      <a:endParaRPr lang="zh-TW" altLang="en-US" sz="2100" dirty="0"/>
                    </a:p>
                  </a:txBody>
                  <a:tcPr/>
                </a:tc>
                <a:tc>
                  <a:txBody>
                    <a:bodyPr/>
                    <a:lstStyle/>
                    <a:p>
                      <a:pPr algn="ctr"/>
                      <a:r>
                        <a:rPr lang="en-US" altLang="zh-TW" sz="2100" dirty="0"/>
                        <a:t>C</a:t>
                      </a:r>
                      <a:endParaRPr lang="zh-TW" altLang="en-US" sz="2100" dirty="0"/>
                    </a:p>
                  </a:txBody>
                  <a:tcPr/>
                </a:tc>
                <a:extLst>
                  <a:ext uri="{0D108BD9-81ED-4DB2-BD59-A6C34878D82A}">
                    <a16:rowId xmlns:a16="http://schemas.microsoft.com/office/drawing/2014/main" val="10000"/>
                  </a:ext>
                </a:extLst>
              </a:tr>
              <a:tr h="2684864">
                <a:tc>
                  <a:txBody>
                    <a:bodyPr/>
                    <a:lstStyle/>
                    <a:p>
                      <a:r>
                        <a:rPr lang="zh-TW" altLang="en-US" sz="2100" dirty="0"/>
                        <a:t>補助項目</a:t>
                      </a:r>
                    </a:p>
                  </a:txBody>
                  <a:tcPr anchor="ctr"/>
                </a:tc>
                <a:tc>
                  <a:txBody>
                    <a:bodyPr/>
                    <a:lstStyle/>
                    <a:p>
                      <a:pPr marL="342900" indent="-342900">
                        <a:buAutoNum type="arabicPeriod"/>
                      </a:pPr>
                      <a:r>
                        <a:rPr lang="zh-TW" altLang="en-US" sz="2100" dirty="0"/>
                        <a:t>修繕及開辦設施設備</a:t>
                      </a:r>
                      <a:endParaRPr lang="en-US" altLang="zh-TW" sz="2100" dirty="0"/>
                    </a:p>
                    <a:p>
                      <a:pPr marL="342900" indent="-342900">
                        <a:buAutoNum type="arabicPeriod"/>
                      </a:pPr>
                      <a:r>
                        <a:rPr lang="zh-TW" altLang="en-US" sz="2100" dirty="0"/>
                        <a:t>專案活動費</a:t>
                      </a:r>
                      <a:endParaRPr lang="en-US" altLang="zh-TW" sz="2100" dirty="0"/>
                    </a:p>
                    <a:p>
                      <a:pPr marL="342900" indent="-342900">
                        <a:buAutoNum type="arabicPeriod"/>
                      </a:pPr>
                      <a:r>
                        <a:rPr lang="zh-TW" altLang="en-US" sz="2100" dirty="0"/>
                        <a:t>專案計劃管理費</a:t>
                      </a:r>
                      <a:endParaRPr lang="en-US" altLang="zh-TW" sz="2100" dirty="0"/>
                    </a:p>
                    <a:p>
                      <a:pPr marL="342900" indent="-342900">
                        <a:buAutoNum type="arabicPeriod"/>
                      </a:pPr>
                      <a:r>
                        <a:rPr lang="zh-TW" altLang="en-US" sz="2100" dirty="0"/>
                        <a:t>專業服務費</a:t>
                      </a:r>
                      <a:endParaRPr lang="en-US" altLang="zh-TW" sz="2100" dirty="0"/>
                    </a:p>
                    <a:p>
                      <a:pPr marL="342900" indent="-342900">
                        <a:buAutoNum type="arabicPeriod"/>
                      </a:pPr>
                      <a:r>
                        <a:rPr lang="zh-TW" altLang="en-US" sz="2100" dirty="0"/>
                        <a:t>社區巡迴接送</a:t>
                      </a:r>
                      <a:endParaRPr lang="en-US" altLang="zh-TW" sz="2100" dirty="0"/>
                    </a:p>
                    <a:p>
                      <a:pPr marL="0" indent="0">
                        <a:buNone/>
                      </a:pPr>
                      <a:r>
                        <a:rPr lang="zh-TW" altLang="en-US" sz="2100" baseline="0" dirty="0"/>
                        <a:t>  </a:t>
                      </a:r>
                      <a:r>
                        <a:rPr lang="en-US" altLang="zh-TW" sz="2100" baseline="0" dirty="0"/>
                        <a:t>(1) </a:t>
                      </a:r>
                      <a:r>
                        <a:rPr lang="zh-TW" altLang="en-US" sz="2100" baseline="0" dirty="0"/>
                        <a:t>交通車</a:t>
                      </a:r>
                      <a:endParaRPr lang="en-US" altLang="zh-TW" sz="2100" baseline="0" dirty="0"/>
                    </a:p>
                    <a:p>
                      <a:pPr marL="0" indent="0">
                        <a:buNone/>
                      </a:pPr>
                      <a:r>
                        <a:rPr lang="zh-TW" altLang="en-US" sz="2100" baseline="0" dirty="0"/>
                        <a:t>  </a:t>
                      </a:r>
                      <a:r>
                        <a:rPr lang="en-US" altLang="zh-TW" sz="2100" baseline="0" dirty="0"/>
                        <a:t>(2)</a:t>
                      </a:r>
                      <a:r>
                        <a:rPr lang="zh-TW" altLang="en-US" sz="2100" baseline="0" dirty="0"/>
                        <a:t>司機</a:t>
                      </a:r>
                      <a:endParaRPr lang="en-US" altLang="zh-TW" sz="2100" dirty="0"/>
                    </a:p>
                    <a:p>
                      <a:pPr marL="342900" indent="-342900">
                        <a:buFont typeface="+mj-lt"/>
                        <a:buAutoNum type="arabicPeriod" startAt="6"/>
                      </a:pPr>
                      <a:r>
                        <a:rPr lang="zh-TW" altLang="en-US" sz="2100" dirty="0"/>
                        <a:t>個案管理費</a:t>
                      </a:r>
                    </a:p>
                  </a:txBody>
                  <a:tcPr/>
                </a:tc>
                <a:tc>
                  <a:txBody>
                    <a:bodyPr/>
                    <a:lstStyle/>
                    <a:p>
                      <a:pPr marL="342900" indent="-342900">
                        <a:buAutoNum type="arabicPeriod"/>
                      </a:pPr>
                      <a:r>
                        <a:rPr lang="zh-TW" altLang="en-US" sz="2100" dirty="0"/>
                        <a:t>修繕及開辦設施設備</a:t>
                      </a:r>
                      <a:endParaRPr lang="en-US" altLang="zh-TW" sz="2100" dirty="0"/>
                    </a:p>
                    <a:p>
                      <a:pPr marL="342900" indent="-342900">
                        <a:buAutoNum type="arabicPeriod"/>
                      </a:pPr>
                      <a:r>
                        <a:rPr lang="zh-TW" altLang="en-US" sz="2100" dirty="0"/>
                        <a:t>專案活動費</a:t>
                      </a:r>
                      <a:endParaRPr lang="en-US" altLang="zh-TW" sz="2100" dirty="0"/>
                    </a:p>
                    <a:p>
                      <a:pPr marL="342900" indent="-342900">
                        <a:buAutoNum type="arabicPeriod"/>
                      </a:pPr>
                      <a:r>
                        <a:rPr lang="zh-TW" altLang="en-US" sz="2100" dirty="0"/>
                        <a:t>專案計劃管理費</a:t>
                      </a:r>
                      <a:endParaRPr lang="en-US" altLang="zh-TW" sz="2100" dirty="0"/>
                    </a:p>
                    <a:p>
                      <a:pPr marL="342900" indent="-342900">
                        <a:buAutoNum type="arabicPeriod"/>
                      </a:pPr>
                      <a:r>
                        <a:rPr lang="zh-TW" altLang="en-US" sz="2100" dirty="0"/>
                        <a:t>專業服務費</a:t>
                      </a:r>
                      <a:endParaRPr lang="en-US" altLang="zh-TW" sz="2100" dirty="0"/>
                    </a:p>
                    <a:p>
                      <a:endParaRPr lang="zh-TW" altLang="en-US" sz="2100" dirty="0"/>
                    </a:p>
                  </a:txBody>
                  <a:tcPr/>
                </a:tc>
                <a:tc>
                  <a:txBody>
                    <a:bodyPr/>
                    <a:lstStyle/>
                    <a:p>
                      <a:pPr marL="342900" indent="-342900">
                        <a:buAutoNum type="arabicPeriod"/>
                      </a:pPr>
                      <a:r>
                        <a:rPr lang="zh-TW" altLang="en-US" sz="2100" dirty="0"/>
                        <a:t>修繕及開辦設施設備</a:t>
                      </a:r>
                      <a:endParaRPr lang="en-US" altLang="zh-TW" sz="2100" dirty="0"/>
                    </a:p>
                    <a:p>
                      <a:pPr marL="342900" indent="-342900">
                        <a:buAutoNum type="arabicPeriod"/>
                      </a:pPr>
                      <a:r>
                        <a:rPr lang="zh-TW" altLang="en-US" sz="2100" dirty="0"/>
                        <a:t>專案活動費</a:t>
                      </a:r>
                      <a:endParaRPr lang="en-US" altLang="zh-TW" sz="2100" dirty="0"/>
                    </a:p>
                    <a:p>
                      <a:pPr marL="342900" indent="-342900">
                        <a:buAutoNum type="arabicPeriod"/>
                      </a:pPr>
                      <a:r>
                        <a:rPr lang="zh-TW" altLang="en-US" sz="2100" dirty="0"/>
                        <a:t>專案計劃管理費</a:t>
                      </a:r>
                      <a:endParaRPr lang="en-US" altLang="zh-TW" sz="2100" dirty="0"/>
                    </a:p>
                    <a:p>
                      <a:pPr marL="342900" indent="-342900">
                        <a:buAutoNum type="arabicPeriod"/>
                      </a:pPr>
                      <a:r>
                        <a:rPr lang="zh-TW" altLang="en-US" sz="2100" dirty="0"/>
                        <a:t>照顧服務員</a:t>
                      </a:r>
                      <a:endParaRPr lang="en-US" altLang="zh-TW" sz="2100" dirty="0"/>
                    </a:p>
                    <a:p>
                      <a:pPr marL="342900" indent="-342900">
                        <a:buAutoNum type="arabicPeriod"/>
                      </a:pPr>
                      <a:r>
                        <a:rPr lang="zh-TW" altLang="en-US" sz="2100" dirty="0"/>
                        <a:t>儲備照顧人力</a:t>
                      </a:r>
                      <a:endParaRPr lang="en-US" altLang="zh-TW" sz="2100" dirty="0"/>
                    </a:p>
                  </a:txBody>
                  <a:tcPr/>
                </a:tc>
                <a:extLst>
                  <a:ext uri="{0D108BD9-81ED-4DB2-BD59-A6C34878D82A}">
                    <a16:rowId xmlns:a16="http://schemas.microsoft.com/office/drawing/2014/main" val="10001"/>
                  </a:ext>
                </a:extLst>
              </a:tr>
              <a:tr h="864096">
                <a:tc>
                  <a:txBody>
                    <a:bodyPr/>
                    <a:lstStyle/>
                    <a:p>
                      <a:r>
                        <a:rPr lang="zh-TW" altLang="en-US" sz="2100" dirty="0"/>
                        <a:t>一年最高</a:t>
                      </a:r>
                      <a:br>
                        <a:rPr lang="en-US" altLang="zh-TW" sz="2100" dirty="0"/>
                      </a:br>
                      <a:r>
                        <a:rPr lang="zh-TW" altLang="en-US" sz="2100" dirty="0"/>
                        <a:t>補助金額</a:t>
                      </a:r>
                    </a:p>
                  </a:txBody>
                  <a:tcPr/>
                </a:tc>
                <a:tc>
                  <a:txBody>
                    <a:bodyPr/>
                    <a:lstStyle/>
                    <a:p>
                      <a:pPr algn="ctr"/>
                      <a:r>
                        <a:rPr lang="en-US" altLang="zh-TW" sz="2100" dirty="0"/>
                        <a:t>410</a:t>
                      </a:r>
                      <a:r>
                        <a:rPr lang="zh-TW" altLang="en-US" sz="2100" dirty="0"/>
                        <a:t>萬</a:t>
                      </a:r>
                    </a:p>
                  </a:txBody>
                  <a:tcPr anchor="ctr"/>
                </a:tc>
                <a:tc>
                  <a:txBody>
                    <a:bodyPr/>
                    <a:lstStyle/>
                    <a:p>
                      <a:pPr algn="ctr"/>
                      <a:r>
                        <a:rPr lang="en-US" altLang="zh-TW" sz="2100" dirty="0"/>
                        <a:t>170</a:t>
                      </a:r>
                      <a:r>
                        <a:rPr lang="zh-TW" altLang="en-US" sz="2100" dirty="0"/>
                        <a:t>萬</a:t>
                      </a:r>
                    </a:p>
                  </a:txBody>
                  <a:tcPr anchor="ctr"/>
                </a:tc>
                <a:tc>
                  <a:txBody>
                    <a:bodyPr/>
                    <a:lstStyle/>
                    <a:p>
                      <a:pPr algn="ctr"/>
                      <a:r>
                        <a:rPr lang="en-US" altLang="zh-TW" sz="2100" dirty="0"/>
                        <a:t>124</a:t>
                      </a:r>
                      <a:r>
                        <a:rPr lang="zh-TW" altLang="en-US" sz="2100" dirty="0"/>
                        <a:t>萬</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4841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056" y="319212"/>
            <a:ext cx="8243887" cy="949548"/>
          </a:xfrm>
        </p:spPr>
        <p:txBody>
          <a:bodyPr/>
          <a:lstStyle/>
          <a:p>
            <a:r>
              <a:rPr lang="zh-TW" altLang="en-US" b="1" dirty="0">
                <a:latin typeface="微軟正黑體" panose="020B0604030504040204" pitchFamily="34" charset="-120"/>
                <a:ea typeface="微軟正黑體" panose="020B0604030504040204" pitchFamily="34" charset="-120"/>
              </a:rPr>
              <a:t>其他待解決問題</a:t>
            </a:r>
          </a:p>
        </p:txBody>
      </p:sp>
      <p:sp>
        <p:nvSpPr>
          <p:cNvPr id="3" name="內容版面配置區 2"/>
          <p:cNvSpPr>
            <a:spLocks noGrp="1"/>
          </p:cNvSpPr>
          <p:nvPr>
            <p:ph idx="1"/>
          </p:nvPr>
        </p:nvSpPr>
        <p:spPr>
          <a:xfrm>
            <a:off x="287524" y="1700808"/>
            <a:ext cx="8568952" cy="4283497"/>
          </a:xfrm>
        </p:spPr>
        <p:txBody>
          <a:bodyPr/>
          <a:lstStyle/>
          <a:p>
            <a:pPr marL="514350" indent="-514350">
              <a:buFont typeface="+mj-lt"/>
              <a:buAutoNum type="arabicPeriod"/>
            </a:pPr>
            <a:r>
              <a:rPr lang="zh-TW" altLang="en-US" dirty="0">
                <a:solidFill>
                  <a:schemeClr val="tx2">
                    <a:lumMod val="50000"/>
                  </a:schemeClr>
                </a:solidFill>
                <a:latin typeface="+mn-ea"/>
              </a:rPr>
              <a:t>進用外勞家庭、住全日型機構是化外之民？</a:t>
            </a:r>
            <a:endParaRPr lang="en-US" altLang="zh-TW" dirty="0">
              <a:solidFill>
                <a:schemeClr val="tx2">
                  <a:lumMod val="50000"/>
                </a:schemeClr>
              </a:solidFill>
              <a:latin typeface="+mn-ea"/>
            </a:endParaRPr>
          </a:p>
          <a:p>
            <a:pPr marL="514350" indent="-514350">
              <a:buFont typeface="+mj-lt"/>
              <a:buAutoNum type="arabicPeriod"/>
            </a:pPr>
            <a:r>
              <a:rPr lang="zh-TW" altLang="en-US" dirty="0">
                <a:solidFill>
                  <a:schemeClr val="tx2">
                    <a:lumMod val="50000"/>
                  </a:schemeClr>
                </a:solidFill>
                <a:latin typeface="+mn-ea"/>
              </a:rPr>
              <a:t>勞動基準法與長照服務法的競合</a:t>
            </a:r>
            <a:endParaRPr lang="en-US" altLang="zh-TW" dirty="0">
              <a:solidFill>
                <a:schemeClr val="tx2">
                  <a:lumMod val="50000"/>
                </a:schemeClr>
              </a:solidFill>
              <a:latin typeface="+mn-ea"/>
            </a:endParaRPr>
          </a:p>
          <a:p>
            <a:pPr marL="514350" indent="-514350">
              <a:buFont typeface="+mj-lt"/>
              <a:buAutoNum type="arabicPeriod"/>
            </a:pPr>
            <a:r>
              <a:rPr lang="zh-TW" altLang="en-US" dirty="0">
                <a:solidFill>
                  <a:schemeClr val="tx2">
                    <a:lumMod val="50000"/>
                  </a:schemeClr>
                </a:solidFill>
                <a:latin typeface="+mn-ea"/>
              </a:rPr>
              <a:t>長照與以房養老</a:t>
            </a:r>
            <a:r>
              <a:rPr lang="en-US" altLang="zh-TW" dirty="0">
                <a:solidFill>
                  <a:schemeClr val="tx2">
                    <a:lumMod val="50000"/>
                  </a:schemeClr>
                </a:solidFill>
                <a:latin typeface="+mn-ea"/>
              </a:rPr>
              <a:t>(</a:t>
            </a:r>
            <a:r>
              <a:rPr lang="zh-TW" altLang="en-US" dirty="0">
                <a:solidFill>
                  <a:schemeClr val="tx2">
                    <a:lumMod val="50000"/>
                  </a:schemeClr>
                </a:solidFill>
                <a:latin typeface="+mn-ea"/>
              </a:rPr>
              <a:t>其他住宅政策</a:t>
            </a:r>
            <a:r>
              <a:rPr lang="en-US" altLang="zh-TW" dirty="0">
                <a:solidFill>
                  <a:schemeClr val="tx2">
                    <a:lumMod val="50000"/>
                  </a:schemeClr>
                </a:solidFill>
                <a:latin typeface="+mn-ea"/>
              </a:rPr>
              <a:t>)</a:t>
            </a:r>
            <a:r>
              <a:rPr lang="zh-TW" altLang="en-US" dirty="0">
                <a:solidFill>
                  <a:schemeClr val="tx2">
                    <a:lumMod val="50000"/>
                  </a:schemeClr>
                </a:solidFill>
                <a:latin typeface="+mn-ea"/>
              </a:rPr>
              <a:t>、監護制度與扶養責任的關係</a:t>
            </a:r>
          </a:p>
        </p:txBody>
      </p:sp>
    </p:spTree>
    <p:extLst>
      <p:ext uri="{BB962C8B-B14F-4D97-AF65-F5344CB8AC3E}">
        <p14:creationId xmlns:p14="http://schemas.microsoft.com/office/powerpoint/2010/main" val="2827112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ctrTitle"/>
          </p:nvPr>
        </p:nvSpPr>
        <p:spPr>
          <a:xfrm>
            <a:off x="685800" y="2130438"/>
            <a:ext cx="7772400" cy="1470025"/>
          </a:xfrm>
        </p:spPr>
        <p:txBody>
          <a:bodyPr/>
          <a:lstStyle/>
          <a:p>
            <a:r>
              <a:rPr lang="zh-TW" altLang="en-US" sz="6000" b="1" dirty="0"/>
              <a:t>臺北市長期照顧計畫分享</a:t>
            </a:r>
          </a:p>
        </p:txBody>
      </p:sp>
    </p:spTree>
    <p:extLst>
      <p:ext uri="{BB962C8B-B14F-4D97-AF65-F5344CB8AC3E}">
        <p14:creationId xmlns:p14="http://schemas.microsoft.com/office/powerpoint/2010/main" val="381256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64379862"/>
              </p:ext>
            </p:extLst>
          </p:nvPr>
        </p:nvGraphicFramePr>
        <p:xfrm>
          <a:off x="827584" y="836712"/>
          <a:ext cx="7704856" cy="5112567"/>
        </p:xfrm>
        <a:graphic>
          <a:graphicData uri="http://schemas.openxmlformats.org/drawingml/2006/table">
            <a:tbl>
              <a:tblPr>
                <a:tableStyleId>{5C22544A-7EE6-4342-B048-85BDC9FD1C3A}</a:tableStyleId>
              </a:tblPr>
              <a:tblGrid>
                <a:gridCol w="4350193">
                  <a:extLst>
                    <a:ext uri="{9D8B030D-6E8A-4147-A177-3AD203B41FA5}">
                      <a16:colId xmlns:a16="http://schemas.microsoft.com/office/drawing/2014/main" val="20000"/>
                    </a:ext>
                  </a:extLst>
                </a:gridCol>
                <a:gridCol w="1118221">
                  <a:extLst>
                    <a:ext uri="{9D8B030D-6E8A-4147-A177-3AD203B41FA5}">
                      <a16:colId xmlns:a16="http://schemas.microsoft.com/office/drawing/2014/main" val="20001"/>
                    </a:ext>
                  </a:extLst>
                </a:gridCol>
                <a:gridCol w="1118221">
                  <a:extLst>
                    <a:ext uri="{9D8B030D-6E8A-4147-A177-3AD203B41FA5}">
                      <a16:colId xmlns:a16="http://schemas.microsoft.com/office/drawing/2014/main" val="20002"/>
                    </a:ext>
                  </a:extLst>
                </a:gridCol>
                <a:gridCol w="1118221">
                  <a:extLst>
                    <a:ext uri="{9D8B030D-6E8A-4147-A177-3AD203B41FA5}">
                      <a16:colId xmlns:a16="http://schemas.microsoft.com/office/drawing/2014/main" val="20003"/>
                    </a:ext>
                  </a:extLst>
                </a:gridCol>
              </a:tblGrid>
              <a:tr h="494764">
                <a:tc rowSpan="2">
                  <a:txBody>
                    <a:bodyPr/>
                    <a:lstStyle/>
                    <a:p>
                      <a:pPr>
                        <a:spcAft>
                          <a:spcPts val="0"/>
                        </a:spcAft>
                      </a:pPr>
                      <a:r>
                        <a:rPr lang="zh-TW" sz="1600" kern="100" dirty="0">
                          <a:effectLst/>
                        </a:rPr>
                        <a:t>分級標準</a:t>
                      </a:r>
                      <a:endParaRPr lang="zh-TW" sz="1600" kern="100" dirty="0">
                        <a:effectLst/>
                        <a:latin typeface="Calibri"/>
                        <a:ea typeface="新細明體"/>
                        <a:cs typeface="Times New Roman"/>
                      </a:endParaRPr>
                    </a:p>
                  </a:txBody>
                  <a:tcPr anchor="ctr"/>
                </a:tc>
                <a:tc gridSpan="3">
                  <a:txBody>
                    <a:bodyPr/>
                    <a:lstStyle/>
                    <a:p>
                      <a:pPr>
                        <a:spcAft>
                          <a:spcPts val="0"/>
                        </a:spcAft>
                      </a:pPr>
                      <a:r>
                        <a:rPr lang="zh-TW" sz="1600" kern="100">
                          <a:effectLst/>
                        </a:rPr>
                        <a:t>分級租金補貼額度</a:t>
                      </a:r>
                      <a:r>
                        <a:rPr lang="en-US" sz="1600" kern="100">
                          <a:effectLst/>
                        </a:rPr>
                        <a:t> (</a:t>
                      </a:r>
                      <a:r>
                        <a:rPr lang="zh-TW" sz="1600" kern="100">
                          <a:effectLst/>
                        </a:rPr>
                        <a:t>元</a:t>
                      </a:r>
                      <a:r>
                        <a:rPr lang="en-US" sz="1600" kern="100">
                          <a:effectLst/>
                        </a:rPr>
                        <a:t>)</a:t>
                      </a:r>
                      <a:endParaRPr lang="zh-TW" sz="1600" kern="100">
                        <a:effectLst/>
                        <a:latin typeface="Calibri"/>
                        <a:ea typeface="新細明體"/>
                        <a:cs typeface="Times New Roman"/>
                      </a:endParaRPr>
                    </a:p>
                  </a:txBody>
                  <a:tcPr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94764">
                <a:tc vMerge="1">
                  <a:txBody>
                    <a:bodyPr/>
                    <a:lstStyle/>
                    <a:p>
                      <a:endParaRPr lang="zh-TW" altLang="en-US"/>
                    </a:p>
                  </a:txBody>
                  <a:tcPr/>
                </a:tc>
                <a:tc>
                  <a:txBody>
                    <a:bodyPr/>
                    <a:lstStyle/>
                    <a:p>
                      <a:pPr>
                        <a:spcAft>
                          <a:spcPts val="0"/>
                        </a:spcAft>
                      </a:pPr>
                      <a:r>
                        <a:rPr lang="en-US" sz="1600" kern="100" dirty="0">
                          <a:effectLst/>
                        </a:rPr>
                        <a:t>1</a:t>
                      </a:r>
                      <a:r>
                        <a:rPr lang="zh-TW" sz="1600" kern="100" dirty="0">
                          <a:effectLst/>
                        </a:rPr>
                        <a:t>人</a:t>
                      </a:r>
                      <a:endParaRPr lang="zh-TW" sz="1600" kern="100" dirty="0">
                        <a:effectLst/>
                        <a:latin typeface="Calibri"/>
                        <a:ea typeface="新細明體"/>
                        <a:cs typeface="Times New Roman"/>
                      </a:endParaRPr>
                    </a:p>
                  </a:txBody>
                  <a:tcPr/>
                </a:tc>
                <a:tc>
                  <a:txBody>
                    <a:bodyPr/>
                    <a:lstStyle/>
                    <a:p>
                      <a:pPr>
                        <a:spcAft>
                          <a:spcPts val="0"/>
                        </a:spcAft>
                      </a:pPr>
                      <a:r>
                        <a:rPr lang="en-US" sz="1600" kern="100" dirty="0">
                          <a:effectLst/>
                        </a:rPr>
                        <a:t>2-3</a:t>
                      </a:r>
                      <a:r>
                        <a:rPr lang="zh-TW" sz="1600" kern="100" dirty="0">
                          <a:effectLst/>
                        </a:rPr>
                        <a:t>人</a:t>
                      </a:r>
                      <a:endParaRPr lang="zh-TW" sz="1600" kern="100" dirty="0">
                        <a:effectLst/>
                        <a:latin typeface="Calibri"/>
                        <a:ea typeface="新細明體"/>
                        <a:cs typeface="Times New Roman"/>
                      </a:endParaRPr>
                    </a:p>
                  </a:txBody>
                  <a:tcPr/>
                </a:tc>
                <a:tc>
                  <a:txBody>
                    <a:bodyPr/>
                    <a:lstStyle/>
                    <a:p>
                      <a:pPr>
                        <a:spcAft>
                          <a:spcPts val="0"/>
                        </a:spcAft>
                      </a:pPr>
                      <a:r>
                        <a:rPr lang="en-US" sz="1600" kern="100">
                          <a:effectLst/>
                        </a:rPr>
                        <a:t>4</a:t>
                      </a:r>
                      <a:r>
                        <a:rPr lang="zh-TW" sz="1600" kern="100">
                          <a:effectLst/>
                        </a:rPr>
                        <a:t>人以上 </a:t>
                      </a:r>
                      <a:endParaRPr lang="zh-TW" sz="1600" kern="100">
                        <a:effectLst/>
                        <a:latin typeface="Calibri"/>
                        <a:ea typeface="新細明體"/>
                        <a:cs typeface="Times New Roman"/>
                      </a:endParaRPr>
                    </a:p>
                  </a:txBody>
                  <a:tcPr/>
                </a:tc>
                <a:extLst>
                  <a:ext uri="{0D108BD9-81ED-4DB2-BD59-A6C34878D82A}">
                    <a16:rowId xmlns:a16="http://schemas.microsoft.com/office/drawing/2014/main" val="10001"/>
                  </a:ext>
                </a:extLst>
              </a:tr>
              <a:tr h="1154451">
                <a:tc>
                  <a:txBody>
                    <a:bodyPr/>
                    <a:lstStyle/>
                    <a:p>
                      <a:pPr>
                        <a:spcAft>
                          <a:spcPts val="0"/>
                        </a:spcAft>
                      </a:pPr>
                      <a:r>
                        <a:rPr lang="zh-TW" sz="1600" u="sng" kern="100">
                          <a:effectLst/>
                        </a:rPr>
                        <a:t>第一階</a:t>
                      </a:r>
                      <a:r>
                        <a:rPr lang="zh-TW" sz="1600" kern="100">
                          <a:effectLst/>
                        </a:rPr>
                        <a:t>：</a:t>
                      </a:r>
                    </a:p>
                    <a:p>
                      <a:pPr>
                        <a:spcAft>
                          <a:spcPts val="0"/>
                        </a:spcAft>
                      </a:pPr>
                      <a:r>
                        <a:rPr lang="zh-TW" sz="1600" kern="100">
                          <a:effectLst/>
                        </a:rPr>
                        <a:t>未達最低生活費收入標準</a:t>
                      </a:r>
                      <a:r>
                        <a:rPr lang="en-US" sz="1600" kern="100">
                          <a:effectLst/>
                        </a:rPr>
                        <a:t>1</a:t>
                      </a:r>
                      <a:r>
                        <a:rPr lang="zh-TW" sz="1600" kern="100">
                          <a:effectLst/>
                        </a:rPr>
                        <a:t>倍</a:t>
                      </a:r>
                    </a:p>
                    <a:p>
                      <a:pPr>
                        <a:spcAft>
                          <a:spcPts val="0"/>
                        </a:spcAft>
                      </a:pPr>
                      <a:r>
                        <a:rPr lang="zh-TW" sz="1600" kern="100">
                          <a:effectLst/>
                        </a:rPr>
                        <a:t>（家庭總收入平均每人每月</a:t>
                      </a:r>
                      <a:r>
                        <a:rPr lang="en-US" sz="1600" kern="100">
                          <a:effectLst/>
                        </a:rPr>
                        <a:t>15,544</a:t>
                      </a:r>
                      <a:r>
                        <a:rPr lang="zh-TW" sz="1600" kern="100">
                          <a:effectLst/>
                        </a:rPr>
                        <a:t>元以下）</a:t>
                      </a:r>
                      <a:endParaRPr lang="zh-TW" sz="1600" kern="100">
                        <a:effectLst/>
                        <a:latin typeface="Calibri"/>
                        <a:ea typeface="新細明體"/>
                        <a:cs typeface="Times New Roman"/>
                      </a:endParaRPr>
                    </a:p>
                  </a:txBody>
                  <a:tcPr/>
                </a:tc>
                <a:tc>
                  <a:txBody>
                    <a:bodyPr/>
                    <a:lstStyle/>
                    <a:p>
                      <a:pPr>
                        <a:spcAft>
                          <a:spcPts val="0"/>
                        </a:spcAft>
                      </a:pPr>
                      <a:r>
                        <a:rPr lang="en-US" sz="1600" kern="100">
                          <a:effectLst/>
                        </a:rPr>
                        <a:t>5,000</a:t>
                      </a:r>
                      <a:endParaRPr lang="zh-TW" sz="1600" kern="100">
                        <a:effectLst/>
                        <a:latin typeface="Calibri"/>
                        <a:ea typeface="新細明體"/>
                        <a:cs typeface="Times New Roman"/>
                      </a:endParaRPr>
                    </a:p>
                  </a:txBody>
                  <a:tcPr anchor="ctr"/>
                </a:tc>
                <a:tc>
                  <a:txBody>
                    <a:bodyPr/>
                    <a:lstStyle/>
                    <a:p>
                      <a:pPr>
                        <a:spcAft>
                          <a:spcPts val="0"/>
                        </a:spcAft>
                      </a:pPr>
                      <a:r>
                        <a:rPr lang="en-US" sz="1600" kern="100" dirty="0">
                          <a:effectLst/>
                        </a:rPr>
                        <a:t>7,300</a:t>
                      </a:r>
                      <a:endParaRPr lang="zh-TW" sz="1600" kern="100" dirty="0">
                        <a:effectLst/>
                        <a:latin typeface="Calibri"/>
                        <a:ea typeface="新細明體"/>
                        <a:cs typeface="Times New Roman"/>
                      </a:endParaRPr>
                    </a:p>
                  </a:txBody>
                  <a:tcPr anchor="ctr"/>
                </a:tc>
                <a:tc>
                  <a:txBody>
                    <a:bodyPr/>
                    <a:lstStyle/>
                    <a:p>
                      <a:pPr>
                        <a:spcAft>
                          <a:spcPts val="0"/>
                        </a:spcAft>
                      </a:pPr>
                      <a:r>
                        <a:rPr lang="en-US" sz="1600" kern="100">
                          <a:effectLst/>
                        </a:rPr>
                        <a:t>11,300</a:t>
                      </a:r>
                      <a:endParaRPr lang="zh-TW" sz="1600" kern="100">
                        <a:effectLst/>
                        <a:latin typeface="Calibri"/>
                        <a:ea typeface="新細明體"/>
                        <a:cs typeface="Times New Roman"/>
                      </a:endParaRPr>
                    </a:p>
                  </a:txBody>
                  <a:tcPr anchor="ctr"/>
                </a:tc>
                <a:extLst>
                  <a:ext uri="{0D108BD9-81ED-4DB2-BD59-A6C34878D82A}">
                    <a16:rowId xmlns:a16="http://schemas.microsoft.com/office/drawing/2014/main" val="10002"/>
                  </a:ext>
                </a:extLst>
              </a:tr>
              <a:tr h="1484294">
                <a:tc>
                  <a:txBody>
                    <a:bodyPr/>
                    <a:lstStyle/>
                    <a:p>
                      <a:pPr>
                        <a:spcAft>
                          <a:spcPts val="0"/>
                        </a:spcAft>
                      </a:pPr>
                      <a:r>
                        <a:rPr lang="zh-TW" sz="1600" u="sng" kern="100">
                          <a:effectLst/>
                        </a:rPr>
                        <a:t>第二階</a:t>
                      </a:r>
                      <a:r>
                        <a:rPr lang="zh-TW" sz="1600" kern="100">
                          <a:effectLst/>
                        </a:rPr>
                        <a:t>：</a:t>
                      </a:r>
                    </a:p>
                    <a:p>
                      <a:pPr>
                        <a:spcAft>
                          <a:spcPts val="0"/>
                        </a:spcAft>
                      </a:pPr>
                      <a:r>
                        <a:rPr lang="zh-TW" sz="1600" kern="100">
                          <a:effectLst/>
                        </a:rPr>
                        <a:t>未達最低生活費收入標準</a:t>
                      </a:r>
                      <a:r>
                        <a:rPr lang="en-US" sz="1600" kern="100">
                          <a:effectLst/>
                        </a:rPr>
                        <a:t>1.5</a:t>
                      </a:r>
                      <a:r>
                        <a:rPr lang="zh-TW" sz="1600" kern="100">
                          <a:effectLst/>
                        </a:rPr>
                        <a:t>倍</a:t>
                      </a:r>
                    </a:p>
                    <a:p>
                      <a:pPr>
                        <a:spcAft>
                          <a:spcPts val="0"/>
                        </a:spcAft>
                      </a:pPr>
                      <a:r>
                        <a:rPr lang="zh-TW" sz="1600" kern="100">
                          <a:effectLst/>
                        </a:rPr>
                        <a:t>（約家庭總收入平均每人每月</a:t>
                      </a:r>
                      <a:r>
                        <a:rPr lang="en-US" sz="1600" kern="100">
                          <a:effectLst/>
                        </a:rPr>
                        <a:t>15,545</a:t>
                      </a:r>
                      <a:r>
                        <a:rPr lang="zh-TW" sz="1600" kern="100">
                          <a:effectLst/>
                        </a:rPr>
                        <a:t>至</a:t>
                      </a:r>
                      <a:r>
                        <a:rPr lang="en-US" sz="1600" kern="100">
                          <a:effectLst/>
                        </a:rPr>
                        <a:t>23,316</a:t>
                      </a:r>
                      <a:r>
                        <a:rPr lang="zh-TW" sz="1600" kern="100">
                          <a:effectLst/>
                        </a:rPr>
                        <a:t>元以下）</a:t>
                      </a:r>
                      <a:endParaRPr lang="zh-TW" sz="1600" kern="100">
                        <a:effectLst/>
                        <a:latin typeface="Calibri"/>
                        <a:ea typeface="新細明體"/>
                        <a:cs typeface="Times New Roman"/>
                      </a:endParaRPr>
                    </a:p>
                  </a:txBody>
                  <a:tcPr/>
                </a:tc>
                <a:tc>
                  <a:txBody>
                    <a:bodyPr/>
                    <a:lstStyle/>
                    <a:p>
                      <a:pPr>
                        <a:spcAft>
                          <a:spcPts val="0"/>
                        </a:spcAft>
                      </a:pPr>
                      <a:r>
                        <a:rPr lang="en-US" sz="1600" kern="100">
                          <a:effectLst/>
                        </a:rPr>
                        <a:t>5,000</a:t>
                      </a:r>
                      <a:endParaRPr lang="zh-TW" sz="1600" kern="100">
                        <a:effectLst/>
                        <a:latin typeface="Calibri"/>
                        <a:ea typeface="新細明體"/>
                        <a:cs typeface="Times New Roman"/>
                      </a:endParaRPr>
                    </a:p>
                  </a:txBody>
                  <a:tcPr anchor="ctr"/>
                </a:tc>
                <a:tc>
                  <a:txBody>
                    <a:bodyPr/>
                    <a:lstStyle/>
                    <a:p>
                      <a:pPr>
                        <a:spcAft>
                          <a:spcPts val="0"/>
                        </a:spcAft>
                      </a:pPr>
                      <a:r>
                        <a:rPr lang="en-US" sz="1600" kern="100" dirty="0">
                          <a:effectLst/>
                        </a:rPr>
                        <a:t>6,600</a:t>
                      </a:r>
                      <a:endParaRPr lang="zh-TW" sz="1600" kern="100" dirty="0">
                        <a:effectLst/>
                        <a:latin typeface="Calibri"/>
                        <a:ea typeface="新細明體"/>
                        <a:cs typeface="Times New Roman"/>
                      </a:endParaRPr>
                    </a:p>
                  </a:txBody>
                  <a:tcPr anchor="ctr"/>
                </a:tc>
                <a:tc>
                  <a:txBody>
                    <a:bodyPr/>
                    <a:lstStyle/>
                    <a:p>
                      <a:pPr>
                        <a:spcAft>
                          <a:spcPts val="0"/>
                        </a:spcAft>
                      </a:pPr>
                      <a:r>
                        <a:rPr lang="en-US" sz="1600" kern="100">
                          <a:effectLst/>
                        </a:rPr>
                        <a:t>10,600</a:t>
                      </a:r>
                      <a:endParaRPr lang="zh-TW" sz="1600" kern="100">
                        <a:effectLst/>
                        <a:latin typeface="Calibri"/>
                        <a:ea typeface="新細明體"/>
                        <a:cs typeface="Times New Roman"/>
                      </a:endParaRPr>
                    </a:p>
                  </a:txBody>
                  <a:tcPr anchor="ctr"/>
                </a:tc>
                <a:extLst>
                  <a:ext uri="{0D108BD9-81ED-4DB2-BD59-A6C34878D82A}">
                    <a16:rowId xmlns:a16="http://schemas.microsoft.com/office/drawing/2014/main" val="10003"/>
                  </a:ext>
                </a:extLst>
              </a:tr>
              <a:tr h="1484294">
                <a:tc>
                  <a:txBody>
                    <a:bodyPr/>
                    <a:lstStyle/>
                    <a:p>
                      <a:pPr>
                        <a:spcAft>
                          <a:spcPts val="0"/>
                        </a:spcAft>
                      </a:pPr>
                      <a:r>
                        <a:rPr lang="zh-TW" sz="1600" u="sng" kern="100" dirty="0">
                          <a:effectLst/>
                        </a:rPr>
                        <a:t>第三階</a:t>
                      </a:r>
                      <a:r>
                        <a:rPr lang="zh-TW" sz="1600" kern="100" dirty="0">
                          <a:effectLst/>
                        </a:rPr>
                        <a:t>：</a:t>
                      </a:r>
                    </a:p>
                    <a:p>
                      <a:pPr>
                        <a:spcAft>
                          <a:spcPts val="0"/>
                        </a:spcAft>
                      </a:pPr>
                      <a:r>
                        <a:rPr lang="zh-TW" sz="1600" kern="100" dirty="0">
                          <a:effectLst/>
                        </a:rPr>
                        <a:t>未達最低生活費收入標準</a:t>
                      </a:r>
                      <a:r>
                        <a:rPr lang="en-US" sz="1600" kern="100" dirty="0">
                          <a:effectLst/>
                        </a:rPr>
                        <a:t>3.5</a:t>
                      </a:r>
                      <a:r>
                        <a:rPr lang="zh-TW" sz="1600" kern="100" dirty="0">
                          <a:effectLst/>
                        </a:rPr>
                        <a:t>倍</a:t>
                      </a:r>
                    </a:p>
                    <a:p>
                      <a:pPr>
                        <a:spcAft>
                          <a:spcPts val="0"/>
                        </a:spcAft>
                      </a:pPr>
                      <a:r>
                        <a:rPr lang="zh-TW" sz="1600" kern="100" dirty="0">
                          <a:effectLst/>
                        </a:rPr>
                        <a:t>（約家庭總收入平均每人每月</a:t>
                      </a:r>
                      <a:r>
                        <a:rPr lang="en-US" sz="1600" kern="100" dirty="0">
                          <a:effectLst/>
                        </a:rPr>
                        <a:t>23,317</a:t>
                      </a:r>
                      <a:r>
                        <a:rPr lang="zh-TW" sz="1600" kern="100" dirty="0">
                          <a:effectLst/>
                        </a:rPr>
                        <a:t>至</a:t>
                      </a:r>
                      <a:r>
                        <a:rPr lang="en-US" sz="1600" kern="100" dirty="0">
                          <a:effectLst/>
                        </a:rPr>
                        <a:t>54,404</a:t>
                      </a:r>
                      <a:r>
                        <a:rPr lang="zh-TW" sz="1600" kern="100" dirty="0">
                          <a:effectLst/>
                        </a:rPr>
                        <a:t>元以下）</a:t>
                      </a:r>
                      <a:endParaRPr lang="zh-TW" sz="1600" kern="100" dirty="0">
                        <a:effectLst/>
                        <a:latin typeface="Calibri"/>
                        <a:ea typeface="新細明體"/>
                        <a:cs typeface="Times New Roman"/>
                      </a:endParaRPr>
                    </a:p>
                  </a:txBody>
                  <a:tcPr/>
                </a:tc>
                <a:tc>
                  <a:txBody>
                    <a:bodyPr/>
                    <a:lstStyle/>
                    <a:p>
                      <a:pPr>
                        <a:spcAft>
                          <a:spcPts val="0"/>
                        </a:spcAft>
                      </a:pPr>
                      <a:r>
                        <a:rPr lang="en-US" sz="1600" kern="100">
                          <a:effectLst/>
                        </a:rPr>
                        <a:t>5,000</a:t>
                      </a:r>
                      <a:endParaRPr lang="zh-TW" sz="1600" kern="100">
                        <a:effectLst/>
                        <a:latin typeface="Calibri"/>
                        <a:ea typeface="新細明體"/>
                        <a:cs typeface="Times New Roman"/>
                      </a:endParaRPr>
                    </a:p>
                  </a:txBody>
                  <a:tcPr anchor="ctr"/>
                </a:tc>
                <a:tc>
                  <a:txBody>
                    <a:bodyPr/>
                    <a:lstStyle/>
                    <a:p>
                      <a:pPr>
                        <a:spcAft>
                          <a:spcPts val="0"/>
                        </a:spcAft>
                      </a:pPr>
                      <a:r>
                        <a:rPr lang="en-US" sz="1600" kern="100" dirty="0">
                          <a:effectLst/>
                        </a:rPr>
                        <a:t>3,000/</a:t>
                      </a:r>
                      <a:endParaRPr lang="zh-TW" sz="1600" kern="100" dirty="0">
                        <a:effectLst/>
                      </a:endParaRPr>
                    </a:p>
                    <a:p>
                      <a:pPr>
                        <a:spcAft>
                          <a:spcPts val="0"/>
                        </a:spcAft>
                      </a:pPr>
                      <a:r>
                        <a:rPr lang="en-US" sz="1600" kern="100" dirty="0">
                          <a:effectLst/>
                        </a:rPr>
                        <a:t>5,000</a:t>
                      </a:r>
                      <a:endParaRPr lang="zh-TW" sz="1600" kern="100" dirty="0">
                        <a:effectLst/>
                        <a:latin typeface="Calibri"/>
                        <a:ea typeface="新細明體"/>
                        <a:cs typeface="Times New Roman"/>
                      </a:endParaRPr>
                    </a:p>
                  </a:txBody>
                  <a:tcPr anchor="ctr"/>
                </a:tc>
                <a:tc>
                  <a:txBody>
                    <a:bodyPr/>
                    <a:lstStyle/>
                    <a:p>
                      <a:pPr>
                        <a:spcAft>
                          <a:spcPts val="0"/>
                        </a:spcAft>
                      </a:pPr>
                      <a:r>
                        <a:rPr lang="en-US" sz="1600" kern="100" dirty="0">
                          <a:effectLst/>
                        </a:rPr>
                        <a:t>3,000/</a:t>
                      </a:r>
                      <a:endParaRPr lang="zh-TW" sz="1600" kern="100" dirty="0">
                        <a:effectLst/>
                      </a:endParaRPr>
                    </a:p>
                    <a:p>
                      <a:pPr>
                        <a:spcAft>
                          <a:spcPts val="0"/>
                        </a:spcAft>
                      </a:pPr>
                      <a:r>
                        <a:rPr lang="en-US" sz="1600" kern="100" dirty="0">
                          <a:effectLst/>
                        </a:rPr>
                        <a:t>5,000</a:t>
                      </a:r>
                      <a:endParaRPr lang="zh-TW" sz="1600" kern="100" dirty="0">
                        <a:effectLst/>
                        <a:latin typeface="Calibri"/>
                        <a:ea typeface="新細明體"/>
                        <a:cs typeface="Times New Roman"/>
                      </a:endParaRPr>
                    </a:p>
                  </a:txBody>
                  <a:tcPr anchor="ct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79512" y="217766"/>
            <a:ext cx="66143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台北市都發局分級租金補貼新制</a:t>
            </a:r>
            <a:r>
              <a:rPr kumimoji="1" lang="en-US" alt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(107</a:t>
            </a:r>
            <a:r>
              <a:rPr kumimoji="1" lang="zh-TW" altLang="en-US"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年</a:t>
            </a:r>
            <a:r>
              <a:rPr kumimoji="1" lang="en-US" alt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1</a:t>
            </a:r>
            <a:r>
              <a:rPr kumimoji="1" lang="zh-TW" altLang="en-US"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月實施</a:t>
            </a:r>
            <a:r>
              <a:rPr kumimoji="1" lang="en-US" alt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a:t>
            </a:r>
            <a:endParaRPr kumimoji="1" lang="en-US" altLang="zh-TW" sz="24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046431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文字方塊 5"/>
          <p:cNvSpPr txBox="1">
            <a:spLocks noChangeArrowheads="1"/>
          </p:cNvSpPr>
          <p:nvPr/>
        </p:nvSpPr>
        <p:spPr bwMode="auto">
          <a:xfrm>
            <a:off x="1790702" y="6264275"/>
            <a:ext cx="5373291" cy="647700"/>
          </a:xfrm>
          <a:prstGeom prst="rect">
            <a:avLst/>
          </a:prstGeom>
          <a:noFill/>
          <a:ln w="9525">
            <a:noFill/>
            <a:miter lim="800000"/>
            <a:headEnd/>
            <a:tailEnd/>
          </a:ln>
        </p:spPr>
        <p:txBody>
          <a:bodyPr>
            <a:spAutoFit/>
          </a:bodyPr>
          <a:lstStyle/>
          <a:p>
            <a:pPr marL="720725" indent="-720725" eaLnBrk="1" hangingPunct="1"/>
            <a:r>
              <a:rPr lang="zh-TW" altLang="en-US" sz="1200">
                <a:solidFill>
                  <a:srgbClr val="000000"/>
                </a:solidFill>
                <a:latin typeface="標楷體" pitchFamily="65" charset="-120"/>
                <a:ea typeface="標楷體" pitchFamily="65" charset="-120"/>
              </a:rPr>
              <a:t>資料來源：國家發展委員會「中華民國人口推計</a:t>
            </a:r>
            <a:r>
              <a:rPr lang="en-US" altLang="zh-TW" sz="1200">
                <a:solidFill>
                  <a:srgbClr val="000000"/>
                </a:solidFill>
                <a:latin typeface="標楷體" pitchFamily="65" charset="-120"/>
                <a:ea typeface="標楷體" pitchFamily="65" charset="-120"/>
              </a:rPr>
              <a:t>(103</a:t>
            </a:r>
            <a:r>
              <a:rPr lang="zh-TW" altLang="en-US" sz="1200">
                <a:solidFill>
                  <a:srgbClr val="000000"/>
                </a:solidFill>
                <a:latin typeface="標楷體" pitchFamily="65" charset="-120"/>
                <a:ea typeface="標楷體" pitchFamily="65" charset="-120"/>
              </a:rPr>
              <a:t>至</a:t>
            </a:r>
            <a:r>
              <a:rPr lang="en-US" altLang="zh-TW" sz="1200">
                <a:solidFill>
                  <a:srgbClr val="000000"/>
                </a:solidFill>
                <a:latin typeface="標楷體" pitchFamily="65" charset="-120"/>
                <a:ea typeface="標楷體" pitchFamily="65" charset="-120"/>
              </a:rPr>
              <a:t>150</a:t>
            </a:r>
            <a:r>
              <a:rPr lang="zh-TW" altLang="en-US" sz="1200">
                <a:solidFill>
                  <a:srgbClr val="000000"/>
                </a:solidFill>
                <a:latin typeface="標楷體" pitchFamily="65" charset="-120"/>
                <a:ea typeface="標楷體" pitchFamily="65" charset="-120"/>
              </a:rPr>
              <a:t>年</a:t>
            </a:r>
            <a:r>
              <a:rPr lang="en-US" altLang="zh-TW" sz="1200">
                <a:solidFill>
                  <a:srgbClr val="000000"/>
                </a:solidFill>
                <a:latin typeface="標楷體" pitchFamily="65" charset="-120"/>
                <a:ea typeface="標楷體" pitchFamily="65" charset="-120"/>
              </a:rPr>
              <a:t>)</a:t>
            </a:r>
            <a:r>
              <a:rPr lang="zh-TW" altLang="en-US" sz="1200">
                <a:solidFill>
                  <a:srgbClr val="000000"/>
                </a:solidFill>
                <a:latin typeface="標楷體" pitchFamily="65" charset="-120"/>
                <a:ea typeface="標楷體" pitchFamily="65" charset="-120"/>
              </a:rPr>
              <a:t>」</a:t>
            </a:r>
            <a:endParaRPr lang="en-US" altLang="zh-TW" sz="1200">
              <a:solidFill>
                <a:srgbClr val="000000"/>
              </a:solidFill>
              <a:latin typeface="標楷體" pitchFamily="65" charset="-120"/>
              <a:ea typeface="標楷體" pitchFamily="65" charset="-120"/>
            </a:endParaRPr>
          </a:p>
          <a:p>
            <a:pPr marL="720725" indent="-720725" eaLnBrk="1" hangingPunct="1"/>
            <a:r>
              <a:rPr lang="zh-TW" altLang="en-US" sz="1200">
                <a:solidFill>
                  <a:srgbClr val="000000"/>
                </a:solidFill>
                <a:latin typeface="標楷體" pitchFamily="65" charset="-120"/>
                <a:ea typeface="標楷體" pitchFamily="65" charset="-120"/>
              </a:rPr>
              <a:t>          臺北市政府主計處「臺北市人口趨勢及預測結果分析」</a:t>
            </a:r>
            <a:endParaRPr lang="en-US" altLang="zh-TW" sz="1200">
              <a:solidFill>
                <a:srgbClr val="000000"/>
              </a:solidFill>
              <a:latin typeface="標楷體" pitchFamily="65" charset="-120"/>
              <a:ea typeface="標楷體" pitchFamily="65" charset="-120"/>
            </a:endParaRPr>
          </a:p>
          <a:p>
            <a:pPr marL="720725" indent="-720725" eaLnBrk="1" hangingPunct="1"/>
            <a:endParaRPr lang="en-US" altLang="zh-TW" sz="1200">
              <a:solidFill>
                <a:srgbClr val="000000"/>
              </a:solidFill>
              <a:latin typeface="標楷體" pitchFamily="65" charset="-120"/>
              <a:ea typeface="標楷體" pitchFamily="65" charset="-120"/>
            </a:endParaRPr>
          </a:p>
        </p:txBody>
      </p:sp>
      <p:sp>
        <p:nvSpPr>
          <p:cNvPr id="8" name="文字方塊 7"/>
          <p:cNvSpPr txBox="1">
            <a:spLocks noChangeArrowheads="1"/>
          </p:cNvSpPr>
          <p:nvPr/>
        </p:nvSpPr>
        <p:spPr bwMode="auto">
          <a:xfrm>
            <a:off x="1034660" y="1177925"/>
            <a:ext cx="78355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fontAlgn="auto" hangingPunct="1">
              <a:spcBef>
                <a:spcPts val="0"/>
              </a:spcBef>
              <a:spcAft>
                <a:spcPts val="0"/>
              </a:spcAft>
              <a:defRPr/>
            </a:pPr>
            <a:r>
              <a:rPr lang="en-US" altLang="zh-TW" sz="3200" b="1" dirty="0">
                <a:solidFill>
                  <a:srgbClr val="1F497D">
                    <a:lumMod val="50000"/>
                  </a:srgb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103</a:t>
            </a:r>
            <a:r>
              <a:rPr lang="zh-TW" altLang="en-US" sz="3200" b="1" dirty="0">
                <a:solidFill>
                  <a:srgbClr val="1F497D">
                    <a:lumMod val="50000"/>
                  </a:srgb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zh-TW" altLang="en-US" b="1" dirty="0">
                <a:solidFill>
                  <a:prstClr val="black"/>
                </a:solidFill>
                <a:latin typeface="標楷體" panose="03000509000000000000" pitchFamily="65" charset="-120"/>
                <a:ea typeface="標楷體" panose="03000509000000000000" pitchFamily="65" charset="-120"/>
              </a:rPr>
              <a:t>老年人口比率超過</a:t>
            </a:r>
            <a:r>
              <a:rPr lang="en-US" altLang="zh-TW" b="1" dirty="0">
                <a:solidFill>
                  <a:prstClr val="black"/>
                </a:solidFill>
                <a:latin typeface="標楷體" panose="03000509000000000000" pitchFamily="65" charset="-120"/>
                <a:ea typeface="標楷體" panose="03000509000000000000" pitchFamily="65" charset="-120"/>
              </a:rPr>
              <a:t>14%</a:t>
            </a:r>
            <a:r>
              <a:rPr lang="zh-TW" altLang="en-US" b="1" dirty="0">
                <a:solidFill>
                  <a:prstClr val="black"/>
                </a:solidFill>
                <a:latin typeface="標楷體" panose="03000509000000000000" pitchFamily="65" charset="-120"/>
                <a:ea typeface="標楷體" panose="03000509000000000000" pitchFamily="65" charset="-120"/>
              </a:rPr>
              <a:t>，本市已</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邁入高齡社會</a:t>
            </a:r>
            <a:r>
              <a:rPr lang="zh-TW" altLang="en-US" b="1" dirty="0">
                <a:solidFill>
                  <a:prstClr val="black"/>
                </a:solidFill>
                <a:latin typeface="標楷體" panose="03000509000000000000" pitchFamily="65" charset="-120"/>
                <a:ea typeface="標楷體" panose="03000509000000000000" pitchFamily="65" charset="-120"/>
              </a:rPr>
              <a:t>，</a:t>
            </a:r>
            <a:r>
              <a:rPr lang="en-US" altLang="zh-TW" b="1" dirty="0">
                <a:solidFill>
                  <a:prstClr val="black"/>
                </a:solidFill>
                <a:latin typeface="標楷體" panose="03000509000000000000" pitchFamily="65" charset="-120"/>
                <a:ea typeface="標楷體" panose="03000509000000000000" pitchFamily="65" charset="-120"/>
              </a:rPr>
              <a:t>111</a:t>
            </a:r>
            <a:r>
              <a:rPr lang="zh-TW" altLang="en-US" b="1" dirty="0">
                <a:solidFill>
                  <a:prstClr val="black"/>
                </a:solidFill>
                <a:latin typeface="標楷體" panose="03000509000000000000" pitchFamily="65" charset="-120"/>
                <a:ea typeface="標楷體" panose="03000509000000000000" pitchFamily="65" charset="-120"/>
              </a:rPr>
              <a:t>年更將超過</a:t>
            </a:r>
            <a:r>
              <a:rPr lang="en-US" altLang="zh-TW" b="1" dirty="0">
                <a:solidFill>
                  <a:prstClr val="black"/>
                </a:solidFill>
                <a:latin typeface="標楷體" panose="03000509000000000000" pitchFamily="65" charset="-120"/>
                <a:ea typeface="標楷體" panose="03000509000000000000" pitchFamily="65" charset="-120"/>
              </a:rPr>
              <a:t>20%</a:t>
            </a:r>
            <a:r>
              <a:rPr lang="zh-TW" altLang="en-US" b="1" dirty="0">
                <a:solidFill>
                  <a:prstClr val="black"/>
                </a:solidFill>
                <a:latin typeface="標楷體" panose="03000509000000000000" pitchFamily="65" charset="-120"/>
                <a:ea typeface="標楷體" panose="03000509000000000000" pitchFamily="65" charset="-120"/>
              </a:rPr>
              <a:t>。老年人口從</a:t>
            </a:r>
            <a:r>
              <a:rPr lang="en-US" altLang="zh-TW" b="1" dirty="0">
                <a:solidFill>
                  <a:prstClr val="black"/>
                </a:solidFill>
                <a:latin typeface="標楷體" panose="03000509000000000000" pitchFamily="65" charset="-120"/>
                <a:ea typeface="標楷體" panose="03000509000000000000" pitchFamily="65" charset="-120"/>
              </a:rPr>
              <a:t>104</a:t>
            </a:r>
            <a:r>
              <a:rPr lang="zh-TW" altLang="en-US" b="1" dirty="0">
                <a:solidFill>
                  <a:prstClr val="black"/>
                </a:solidFill>
                <a:latin typeface="標楷體" panose="03000509000000000000" pitchFamily="65" charset="-120"/>
                <a:ea typeface="標楷體" panose="03000509000000000000" pitchFamily="65" charset="-120"/>
              </a:rPr>
              <a:t>年底</a:t>
            </a:r>
            <a:r>
              <a:rPr lang="en-US" altLang="zh-TW" b="1" dirty="0">
                <a:solidFill>
                  <a:prstClr val="black"/>
                </a:solidFill>
                <a:latin typeface="標楷體" panose="03000509000000000000" pitchFamily="65" charset="-120"/>
                <a:ea typeface="標楷體" panose="03000509000000000000" pitchFamily="65" charset="-120"/>
              </a:rPr>
              <a:t>40</a:t>
            </a:r>
            <a:r>
              <a:rPr lang="zh-TW" altLang="en-US" b="1" dirty="0">
                <a:solidFill>
                  <a:prstClr val="black"/>
                </a:solidFill>
                <a:latin typeface="標楷體" panose="03000509000000000000" pitchFamily="65" charset="-120"/>
                <a:ea typeface="標楷體" panose="03000509000000000000" pitchFamily="65" charset="-120"/>
              </a:rPr>
              <a:t>萬人，每年增加</a:t>
            </a:r>
            <a:r>
              <a:rPr lang="en-US"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萬人</a:t>
            </a:r>
            <a:r>
              <a:rPr lang="zh-TW" altLang="en-US" b="1" dirty="0">
                <a:solidFill>
                  <a:prstClr val="black"/>
                </a:solidFill>
                <a:latin typeface="標楷體" panose="03000509000000000000" pitchFamily="65" charset="-120"/>
                <a:ea typeface="標楷體" panose="03000509000000000000" pitchFamily="65" charset="-120"/>
              </a:rPr>
              <a:t>，</a:t>
            </a:r>
            <a:r>
              <a:rPr lang="en-US" altLang="zh-TW" b="1" dirty="0">
                <a:solidFill>
                  <a:prstClr val="black"/>
                </a:solidFill>
                <a:latin typeface="標楷體" panose="03000509000000000000" pitchFamily="65" charset="-120"/>
                <a:ea typeface="標楷體" panose="03000509000000000000" pitchFamily="65" charset="-120"/>
              </a:rPr>
              <a:t>5</a:t>
            </a:r>
            <a:r>
              <a:rPr lang="zh-TW" altLang="en-US" b="1" dirty="0">
                <a:solidFill>
                  <a:prstClr val="black"/>
                </a:solidFill>
                <a:latin typeface="標楷體" panose="03000509000000000000" pitchFamily="65" charset="-120"/>
                <a:ea typeface="標楷體" panose="03000509000000000000" pitchFamily="65" charset="-120"/>
              </a:rPr>
              <a:t>年後將突破</a:t>
            </a:r>
            <a:r>
              <a:rPr lang="en-US"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50</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萬人，</a:t>
            </a:r>
            <a:r>
              <a:rPr lang="zh-TW" altLang="en-US" sz="3200" b="1" dirty="0">
                <a:solidFill>
                  <a:srgbClr val="0070C0"/>
                </a:solidFill>
                <a:latin typeface="標楷體" panose="03000509000000000000" pitchFamily="65" charset="-120"/>
                <a:ea typeface="標楷體" panose="03000509000000000000" pitchFamily="65" charset="-120"/>
              </a:rPr>
              <a:t>臺北市已處於高齡社會</a:t>
            </a:r>
            <a:r>
              <a:rPr lang="zh-TW" altLang="en-US" b="1" dirty="0">
                <a:solidFill>
                  <a:prstClr val="black"/>
                </a:solidFill>
                <a:latin typeface="標楷體" panose="03000509000000000000" pitchFamily="65" charset="-120"/>
                <a:ea typeface="標楷體" panose="03000509000000000000" pitchFamily="65" charset="-120"/>
              </a:rPr>
              <a:t>。</a:t>
            </a:r>
            <a:endParaRPr lang="en-US" altLang="zh-TW" b="1" dirty="0">
              <a:solidFill>
                <a:prstClr val="black"/>
              </a:solidFill>
              <a:latin typeface="標楷體" panose="03000509000000000000" pitchFamily="65" charset="-120"/>
              <a:ea typeface="標楷體" panose="03000509000000000000" pitchFamily="65" charset="-120"/>
            </a:endParaRPr>
          </a:p>
        </p:txBody>
      </p:sp>
      <p:sp>
        <p:nvSpPr>
          <p:cNvPr id="113668" name="投影片編號版面配置區 3"/>
          <p:cNvSpPr>
            <a:spLocks noGrp="1"/>
          </p:cNvSpPr>
          <p:nvPr>
            <p:ph type="sldNum" sz="quarter" idx="12"/>
          </p:nvPr>
        </p:nvSpPr>
        <p:spPr bwMode="auto">
          <a:xfrm>
            <a:off x="6400800" y="6356363"/>
            <a:ext cx="1600200" cy="365125"/>
          </a:xfrm>
          <a:noFill/>
          <a:ln>
            <a:miter lim="800000"/>
            <a:headEnd/>
            <a:tailEnd/>
          </a:ln>
        </p:spPr>
        <p:txBody>
          <a:bodyPr/>
          <a:lstStyle/>
          <a:p>
            <a:fld id="{D491FE6E-EF62-47CE-BB9C-3728D11378D8}" type="slidenum">
              <a:rPr lang="zh-TW" altLang="en-US"/>
              <a:pPr/>
              <a:t>70</a:t>
            </a:fld>
            <a:endParaRPr lang="zh-TW" altLang="en-US"/>
          </a:p>
        </p:txBody>
      </p:sp>
      <p:pic>
        <p:nvPicPr>
          <p:cNvPr id="113669" name="Picture 2"/>
          <p:cNvPicPr>
            <a:picLocks noChangeAspect="1" noChangeArrowheads="1"/>
          </p:cNvPicPr>
          <p:nvPr/>
        </p:nvPicPr>
        <p:blipFill>
          <a:blip r:embed="rId2" cstate="print"/>
          <a:srcRect/>
          <a:stretch>
            <a:fillRect/>
          </a:stretch>
        </p:blipFill>
        <p:spPr bwMode="auto">
          <a:xfrm>
            <a:off x="947743" y="2708287"/>
            <a:ext cx="7997429" cy="3617913"/>
          </a:xfrm>
          <a:prstGeom prst="rect">
            <a:avLst/>
          </a:prstGeom>
          <a:noFill/>
          <a:ln w="9525">
            <a:noFill/>
            <a:miter lim="800000"/>
            <a:headEnd/>
            <a:tailEnd/>
          </a:ln>
        </p:spPr>
      </p:pic>
      <p:sp>
        <p:nvSpPr>
          <p:cNvPr id="5" name="橢圓 4"/>
          <p:cNvSpPr/>
          <p:nvPr/>
        </p:nvSpPr>
        <p:spPr>
          <a:xfrm>
            <a:off x="8286750" y="4068775"/>
            <a:ext cx="658416" cy="7524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solidFill>
                <a:prstClr val="white"/>
              </a:solidFill>
              <a:latin typeface="標楷體" panose="03000509000000000000" pitchFamily="65" charset="-120"/>
              <a:ea typeface="標楷體" panose="03000509000000000000" pitchFamily="65" charset="-120"/>
            </a:endParaRPr>
          </a:p>
        </p:txBody>
      </p:sp>
      <p:sp>
        <p:nvSpPr>
          <p:cNvPr id="113671" name="文字方塊 1"/>
          <p:cNvSpPr txBox="1">
            <a:spLocks noChangeArrowheads="1"/>
          </p:cNvSpPr>
          <p:nvPr/>
        </p:nvSpPr>
        <p:spPr bwMode="auto">
          <a:xfrm>
            <a:off x="3917156" y="5521331"/>
            <a:ext cx="2058591" cy="646331"/>
          </a:xfrm>
          <a:prstGeom prst="rect">
            <a:avLst/>
          </a:prstGeom>
          <a:solidFill>
            <a:srgbClr val="FFFF00"/>
          </a:solidFill>
          <a:ln w="9525">
            <a:noFill/>
            <a:miter lim="800000"/>
            <a:headEnd/>
            <a:tailEnd/>
          </a:ln>
        </p:spPr>
        <p:txBody>
          <a:bodyPr>
            <a:spAutoFit/>
          </a:bodyPr>
          <a:lstStyle/>
          <a:p>
            <a:pPr eaLnBrk="1" hangingPunct="1"/>
            <a:r>
              <a:rPr lang="en-US" altLang="zh-TW" b="1">
                <a:solidFill>
                  <a:srgbClr val="FF0000"/>
                </a:solidFill>
                <a:latin typeface="標楷體" pitchFamily="65" charset="-120"/>
                <a:ea typeface="標楷體" pitchFamily="65" charset="-120"/>
              </a:rPr>
              <a:t>105</a:t>
            </a:r>
            <a:r>
              <a:rPr lang="zh-TW" altLang="en-US" b="1">
                <a:solidFill>
                  <a:srgbClr val="FF0000"/>
                </a:solidFill>
                <a:latin typeface="標楷體" pitchFamily="65" charset="-120"/>
                <a:ea typeface="標楷體" pitchFamily="65" charset="-120"/>
              </a:rPr>
              <a:t>年老年人口超過幼年</a:t>
            </a:r>
          </a:p>
        </p:txBody>
      </p:sp>
      <p:sp>
        <p:nvSpPr>
          <p:cNvPr id="113672" name="標題 1"/>
          <p:cNvSpPr txBox="1">
            <a:spLocks/>
          </p:cNvSpPr>
          <p:nvPr/>
        </p:nvSpPr>
        <p:spPr bwMode="auto">
          <a:xfrm>
            <a:off x="1188246" y="171450"/>
            <a:ext cx="5732860" cy="1143000"/>
          </a:xfrm>
          <a:prstGeom prst="rect">
            <a:avLst/>
          </a:prstGeom>
          <a:noFill/>
          <a:ln w="9525">
            <a:noFill/>
            <a:miter lim="800000"/>
            <a:headEnd/>
            <a:tailEnd/>
          </a:ln>
        </p:spPr>
        <p:txBody>
          <a:bodyPr anchor="ctr"/>
          <a:lstStyle/>
          <a:p>
            <a:pPr eaLnBrk="1" hangingPunct="1"/>
            <a:r>
              <a:rPr lang="zh-TW" altLang="en-US" sz="4400" b="1">
                <a:solidFill>
                  <a:srgbClr val="000000"/>
                </a:solidFill>
                <a:latin typeface="標楷體" pitchFamily="65" charset="-120"/>
                <a:ea typeface="標楷體" pitchFamily="65" charset="-120"/>
              </a:rPr>
              <a:t>前言</a:t>
            </a:r>
          </a:p>
        </p:txBody>
      </p:sp>
    </p:spTree>
    <p:extLst>
      <p:ext uri="{BB962C8B-B14F-4D97-AF65-F5344CB8AC3E}">
        <p14:creationId xmlns:p14="http://schemas.microsoft.com/office/powerpoint/2010/main" val="951398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4"/>
          <p:cNvGrpSpPr/>
          <p:nvPr/>
        </p:nvGrpSpPr>
        <p:grpSpPr>
          <a:xfrm>
            <a:off x="836174" y="1124744"/>
            <a:ext cx="8128321" cy="5733256"/>
            <a:chOff x="457200" y="1608882"/>
            <a:chExt cx="8128321" cy="4681426"/>
          </a:xfrm>
        </p:grpSpPr>
        <p:sp>
          <p:nvSpPr>
            <p:cNvPr id="16" name="Oval 15"/>
            <p:cNvSpPr/>
            <p:nvPr/>
          </p:nvSpPr>
          <p:spPr>
            <a:xfrm flipV="1">
              <a:off x="457200" y="6109443"/>
              <a:ext cx="7800347" cy="180865"/>
            </a:xfrm>
            <a:prstGeom prst="ellipse">
              <a:avLst/>
            </a:prstGeom>
            <a:gradFill flip="none" rotWithShape="1">
              <a:gsLst>
                <a:gs pos="100000">
                  <a:schemeClr val="bg1">
                    <a:alpha val="0"/>
                  </a:schemeClr>
                </a:gs>
                <a:gs pos="0">
                  <a:schemeClr val="bg2">
                    <a:shade val="30000"/>
                    <a:satMod val="200000"/>
                    <a:lumMod val="69000"/>
                    <a:alpha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6" name="Rectangle 5"/>
            <p:cNvSpPr/>
            <p:nvPr/>
          </p:nvSpPr>
          <p:spPr>
            <a:xfrm>
              <a:off x="544011" y="2303362"/>
              <a:ext cx="2526170" cy="3842795"/>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7" name="Rectangle 6"/>
            <p:cNvSpPr/>
            <p:nvPr/>
          </p:nvSpPr>
          <p:spPr>
            <a:xfrm>
              <a:off x="3070180" y="2303361"/>
              <a:ext cx="2511702" cy="3842795"/>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8" name="Rectangle 7"/>
            <p:cNvSpPr/>
            <p:nvPr/>
          </p:nvSpPr>
          <p:spPr>
            <a:xfrm>
              <a:off x="5581883" y="2303361"/>
              <a:ext cx="2531966" cy="3842795"/>
            </a:xfrm>
            <a:prstGeom prst="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標楷體" panose="03000509000000000000" pitchFamily="65" charset="-120"/>
              </a:endParaRPr>
            </a:p>
          </p:txBody>
        </p:sp>
        <p:sp>
          <p:nvSpPr>
            <p:cNvPr id="3" name="Right Arrow 2"/>
            <p:cNvSpPr/>
            <p:nvPr/>
          </p:nvSpPr>
          <p:spPr>
            <a:xfrm>
              <a:off x="558478" y="1608882"/>
              <a:ext cx="8027043" cy="937549"/>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4" name="Right Arrow 3"/>
            <p:cNvSpPr/>
            <p:nvPr/>
          </p:nvSpPr>
          <p:spPr>
            <a:xfrm>
              <a:off x="3084648" y="2066081"/>
              <a:ext cx="5500873" cy="93754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5" name="Right Arrow 4"/>
            <p:cNvSpPr/>
            <p:nvPr/>
          </p:nvSpPr>
          <p:spPr>
            <a:xfrm>
              <a:off x="5581883" y="2523280"/>
              <a:ext cx="3003638" cy="93754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ndParaRPr>
            </a:p>
          </p:txBody>
        </p:sp>
        <p:sp>
          <p:nvSpPr>
            <p:cNvPr id="9" name="TextBox 8"/>
            <p:cNvSpPr txBox="1"/>
            <p:nvPr/>
          </p:nvSpPr>
          <p:spPr>
            <a:xfrm>
              <a:off x="626478" y="1869840"/>
              <a:ext cx="7433106" cy="376967"/>
            </a:xfrm>
            <a:prstGeom prst="rect">
              <a:avLst/>
            </a:prstGeom>
            <a:noFill/>
          </p:spPr>
          <p:txBody>
            <a:bodyPr wrap="square" rtlCol="0">
              <a:spAutoFit/>
            </a:bodyPr>
            <a:lstStyle/>
            <a:p>
              <a:r>
                <a:rPr lang="en-US" sz="2400" b="1" dirty="0">
                  <a:latin typeface="標楷體" panose="03000509000000000000" pitchFamily="65" charset="-120"/>
                </a:rPr>
                <a:t>98- </a:t>
              </a:r>
              <a:r>
                <a:rPr lang="zh-TW" altLang="en-US" sz="2400" b="1" dirty="0">
                  <a:latin typeface="標楷體" panose="03000509000000000000" pitchFamily="65" charset="-120"/>
                  <a:ea typeface="標楷體" panose="03000509000000000000" pitchFamily="65" charset="-120"/>
                </a:rPr>
                <a:t>基礎資源布建 </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社區據點、長照</a:t>
              </a:r>
              <a:r>
                <a:rPr lang="en-US" altLang="zh-TW" sz="2400" b="1" dirty="0">
                  <a:latin typeface="標楷體" panose="03000509000000000000" pitchFamily="65" charset="-120"/>
                  <a:ea typeface="標楷體" panose="03000509000000000000" pitchFamily="65" charset="-120"/>
                </a:rPr>
                <a:t>1.0)</a:t>
              </a:r>
              <a:endParaRPr lang="en-US" sz="2400" b="1" dirty="0">
                <a:latin typeface="標楷體" panose="03000509000000000000" pitchFamily="65" charset="-120"/>
              </a:endParaRPr>
            </a:p>
          </p:txBody>
        </p:sp>
        <p:sp>
          <p:nvSpPr>
            <p:cNvPr id="10" name="TextBox 9"/>
            <p:cNvSpPr txBox="1"/>
            <p:nvPr/>
          </p:nvSpPr>
          <p:spPr>
            <a:xfrm>
              <a:off x="3138179" y="2336516"/>
              <a:ext cx="4921405" cy="376967"/>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105-</a:t>
              </a:r>
              <a:r>
                <a:rPr lang="zh-TW" altLang="en-US" sz="2400" b="1" dirty="0">
                  <a:latin typeface="標楷體" panose="03000509000000000000" pitchFamily="65" charset="-120"/>
                  <a:ea typeface="標楷體" panose="03000509000000000000" pitchFamily="65" charset="-120"/>
                </a:rPr>
                <a:t> 發展特色創新方案</a:t>
              </a:r>
              <a:endParaRPr lang="en-US" sz="2400" b="1" dirty="0">
                <a:latin typeface="標楷體" panose="03000509000000000000" pitchFamily="65" charset="-120"/>
              </a:endParaRPr>
            </a:p>
          </p:txBody>
        </p:sp>
        <p:sp>
          <p:nvSpPr>
            <p:cNvPr id="11" name="TextBox 10"/>
            <p:cNvSpPr txBox="1"/>
            <p:nvPr/>
          </p:nvSpPr>
          <p:spPr>
            <a:xfrm>
              <a:off x="5649881" y="2803192"/>
              <a:ext cx="2719616" cy="376967"/>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106-</a:t>
              </a:r>
              <a:r>
                <a:rPr lang="zh-TW" altLang="en-US" sz="2400" b="1" dirty="0">
                  <a:latin typeface="標楷體" panose="03000509000000000000" pitchFamily="65" charset="-120"/>
                  <a:ea typeface="標楷體" panose="03000509000000000000" pitchFamily="65" charset="-120"/>
                </a:rPr>
                <a:t> 銜接長照</a:t>
              </a:r>
              <a:r>
                <a:rPr lang="en-US" altLang="zh-TW" sz="2400" b="1" dirty="0">
                  <a:latin typeface="標楷體" panose="03000509000000000000" pitchFamily="65" charset="-120"/>
                  <a:ea typeface="標楷體" panose="03000509000000000000" pitchFamily="65" charset="-120"/>
                </a:rPr>
                <a:t>2.0</a:t>
              </a:r>
              <a:endParaRPr lang="en-US" sz="2400" b="1" dirty="0">
                <a:latin typeface="標楷體" panose="03000509000000000000" pitchFamily="65" charset="-120"/>
              </a:endParaRPr>
            </a:p>
          </p:txBody>
        </p:sp>
        <p:sp>
          <p:nvSpPr>
            <p:cNvPr id="12" name="TextBox 11"/>
            <p:cNvSpPr txBox="1"/>
            <p:nvPr/>
          </p:nvSpPr>
          <p:spPr>
            <a:xfrm>
              <a:off x="671689" y="2314450"/>
              <a:ext cx="2348216" cy="3015738"/>
            </a:xfrm>
            <a:prstGeom prst="rect">
              <a:avLst/>
            </a:prstGeom>
            <a:noFill/>
          </p:spPr>
          <p:txBody>
            <a:bodyPr wrap="square" rtlCol="0">
              <a:spAutoFit/>
            </a:bodyPr>
            <a:lstStyle/>
            <a:p>
              <a:pPr marL="285750" indent="-285750">
                <a:buFont typeface="Arial" charset="0"/>
                <a:buChar char="•"/>
              </a:pPr>
              <a:r>
                <a:rPr lang="zh-TW" altLang="en-US" dirty="0">
                  <a:latin typeface="標楷體" panose="03000509000000000000" pitchFamily="65" charset="-120"/>
                  <a:ea typeface="標楷體" panose="03000509000000000000" pitchFamily="65" charset="-120"/>
                </a:rPr>
                <a:t>老人活動據點</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營養餐飲服務</a:t>
              </a: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輔具購買及無障礙環境改善</a:t>
              </a: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居家護理 </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居家復健</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居家喘息</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居家服務</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日間照顧</a:t>
              </a: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家庭托顧</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機構喘息</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交通接送服務</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長期照顧機構</a:t>
              </a:r>
              <a:endParaRPr lang="en-US" dirty="0">
                <a:latin typeface="標楷體" panose="03000509000000000000" pitchFamily="65" charset="-120"/>
              </a:endParaRPr>
            </a:p>
          </p:txBody>
        </p:sp>
        <p:sp>
          <p:nvSpPr>
            <p:cNvPr id="13" name="TextBox 12"/>
            <p:cNvSpPr txBox="1"/>
            <p:nvPr/>
          </p:nvSpPr>
          <p:spPr>
            <a:xfrm>
              <a:off x="3199668" y="2784829"/>
              <a:ext cx="2348216" cy="3241919"/>
            </a:xfrm>
            <a:prstGeom prst="rect">
              <a:avLst/>
            </a:prstGeom>
            <a:noFill/>
          </p:spPr>
          <p:txBody>
            <a:bodyPr wrap="square" rtlCol="0">
              <a:spAutoFit/>
            </a:bodyPr>
            <a:lstStyle/>
            <a:p>
              <a:pPr marL="285750" indent="-285750">
                <a:buFont typeface="Arial" charset="0"/>
                <a:buChar char="•"/>
              </a:pPr>
              <a:r>
                <a:rPr lang="zh-TW" altLang="en-US" dirty="0">
                  <a:latin typeface="標楷體" panose="03000509000000000000" pitchFamily="65" charset="-120"/>
                  <a:ea typeface="標楷體" panose="03000509000000000000" pitchFamily="65" charset="-120"/>
                </a:rPr>
                <a:t>居服員月薪聘僱</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居服員產學合作</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社區整合照顧服務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石頭湯</a:t>
              </a:r>
              <a:r>
                <a:rPr lang="en-US" altLang="zh-TW" dirty="0">
                  <a:latin typeface="標楷體" panose="03000509000000000000" pitchFamily="65" charset="-120"/>
                  <a:ea typeface="標楷體" panose="03000509000000000000" pitchFamily="65" charset="-120"/>
                </a:rPr>
                <a:t>)</a:t>
              </a: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據點升級臨托服務</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據點</a:t>
              </a:r>
              <a:r>
                <a:rPr lang="en-US" altLang="zh-TW" dirty="0">
                  <a:latin typeface="標楷體" panose="03000509000000000000" pitchFamily="65" charset="-120"/>
                  <a:ea typeface="標楷體" panose="03000509000000000000" pitchFamily="65" charset="-120"/>
                </a:rPr>
                <a:t>)</a:t>
              </a: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失智社區服務網</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失智個管系統</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率先推動小規模多機能創新服務</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里里有共餐</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社區復健</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藍鵲計畫</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臨終關懷</a:t>
              </a:r>
              <a:endParaRPr lang="en-US" altLang="zh-TW" dirty="0">
                <a:latin typeface="標楷體" panose="03000509000000000000" pitchFamily="65" charset="-120"/>
                <a:ea typeface="標楷體" panose="03000509000000000000" pitchFamily="65" charset="-120"/>
              </a:endParaRPr>
            </a:p>
          </p:txBody>
        </p:sp>
        <p:sp>
          <p:nvSpPr>
            <p:cNvPr id="14" name="TextBox 13"/>
            <p:cNvSpPr txBox="1"/>
            <p:nvPr/>
          </p:nvSpPr>
          <p:spPr>
            <a:xfrm>
              <a:off x="5711369" y="3396508"/>
              <a:ext cx="2348216" cy="2563377"/>
            </a:xfrm>
            <a:prstGeom prst="rect">
              <a:avLst/>
            </a:prstGeom>
            <a:noFill/>
          </p:spPr>
          <p:txBody>
            <a:bodyPr wrap="square" rtlCol="0">
              <a:spAutoFit/>
            </a:bodyPr>
            <a:lstStyle/>
            <a:p>
              <a:pPr marL="285750" indent="-285750">
                <a:buFont typeface="Arial" charset="0"/>
                <a:buChar char="•"/>
              </a:pPr>
              <a:r>
                <a:rPr lang="zh-TW" altLang="en-US" dirty="0">
                  <a:latin typeface="標楷體" panose="03000509000000000000" pitchFamily="65" charset="-120"/>
                  <a:ea typeface="標楷體" panose="03000509000000000000" pitchFamily="65" charset="-120"/>
                </a:rPr>
                <a:t>延伸出院準備服務</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社區整體照顧體系</a:t>
              </a:r>
              <a:r>
                <a:rPr lang="en-US" altLang="zh-TW" dirty="0">
                  <a:latin typeface="標楷體" panose="03000509000000000000" pitchFamily="65" charset="-120"/>
                  <a:ea typeface="標楷體" panose="03000509000000000000" pitchFamily="65" charset="-120"/>
                </a:rPr>
                <a:t>(ABC)</a:t>
              </a:r>
            </a:p>
            <a:p>
              <a:pPr marL="285750" indent="-285750">
                <a:buFont typeface="Arial" charset="0"/>
                <a:buChar char="•"/>
              </a:pPr>
              <a:r>
                <a:rPr lang="zh-TW" altLang="en-US" dirty="0">
                  <a:latin typeface="標楷體" panose="03000509000000000000" pitchFamily="65" charset="-120"/>
                  <a:ea typeface="標楷體" panose="03000509000000000000" pitchFamily="65" charset="-120"/>
                </a:rPr>
                <a:t>失智症照顧服務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共照中心</a:t>
              </a:r>
              <a:r>
                <a:rPr lang="en-US" altLang="zh-TW" dirty="0">
                  <a:latin typeface="標楷體" panose="03000509000000000000" pitchFamily="65" charset="-120"/>
                  <a:ea typeface="標楷體" panose="03000509000000000000" pitchFamily="65" charset="-120"/>
                </a:rPr>
                <a:t>)</a:t>
              </a: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小規模多機能服務</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社區預防性照顧</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預防失能或延緩失能服務</a:t>
              </a:r>
              <a:endParaRPr lang="en-US" altLang="zh-TW" dirty="0">
                <a:latin typeface="標楷體" panose="03000509000000000000" pitchFamily="65" charset="-120"/>
                <a:ea typeface="標楷體" panose="03000509000000000000" pitchFamily="65" charset="-120"/>
              </a:endParaRPr>
            </a:p>
            <a:p>
              <a:pPr marL="285750" lvl="0" indent="-285750">
                <a:buFont typeface="Arial" charset="0"/>
                <a:buChar char="•"/>
              </a:pPr>
              <a:r>
                <a:rPr lang="zh-TW" altLang="en-US" dirty="0">
                  <a:latin typeface="標楷體" panose="03000509000000000000" pitchFamily="65" charset="-120"/>
                  <a:ea typeface="標楷體" panose="03000509000000000000" pitchFamily="65" charset="-120"/>
                </a:rPr>
                <a:t>居家醫療</a:t>
              </a:r>
              <a:endParaRPr lang="en-US" altLang="zh-TW" dirty="0">
                <a:latin typeface="標楷體" panose="03000509000000000000" pitchFamily="65" charset="-120"/>
                <a:ea typeface="標楷體" panose="03000509000000000000" pitchFamily="65" charset="-120"/>
              </a:endParaRPr>
            </a:p>
            <a:p>
              <a:pPr marL="285750" indent="-285750">
                <a:buFont typeface="Arial" charset="0"/>
                <a:buChar char="•"/>
              </a:pPr>
              <a:endParaRPr lang="en-US" dirty="0">
                <a:latin typeface="標楷體" panose="03000509000000000000" pitchFamily="65" charset="-120"/>
              </a:endParaRPr>
            </a:p>
          </p:txBody>
        </p:sp>
      </p:grpSp>
      <p:sp>
        <p:nvSpPr>
          <p:cNvPr id="20" name="右中括弧 19"/>
          <p:cNvSpPr/>
          <p:nvPr/>
        </p:nvSpPr>
        <p:spPr>
          <a:xfrm>
            <a:off x="5652120" y="4293096"/>
            <a:ext cx="216024" cy="432048"/>
          </a:xfrm>
          <a:prstGeom prst="rightBracket">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cxnSp>
        <p:nvCxnSpPr>
          <p:cNvPr id="22" name="直線單箭頭接點 21"/>
          <p:cNvCxnSpPr/>
          <p:nvPr/>
        </p:nvCxnSpPr>
        <p:spPr>
          <a:xfrm flipV="1">
            <a:off x="5868144" y="4437126"/>
            <a:ext cx="222192" cy="720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右中括弧 23"/>
          <p:cNvSpPr/>
          <p:nvPr/>
        </p:nvSpPr>
        <p:spPr>
          <a:xfrm>
            <a:off x="5652120" y="3524194"/>
            <a:ext cx="216024" cy="552878"/>
          </a:xfrm>
          <a:prstGeom prst="rightBracket">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cxnSp>
        <p:nvCxnSpPr>
          <p:cNvPr id="26" name="直線單箭頭接點 25"/>
          <p:cNvCxnSpPr/>
          <p:nvPr/>
        </p:nvCxnSpPr>
        <p:spPr>
          <a:xfrm>
            <a:off x="5882272" y="3778992"/>
            <a:ext cx="208064" cy="1082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直線單箭頭接點 26"/>
          <p:cNvCxnSpPr/>
          <p:nvPr/>
        </p:nvCxnSpPr>
        <p:spPr>
          <a:xfrm flipV="1">
            <a:off x="5184316" y="5157192"/>
            <a:ext cx="906020" cy="2880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9" name="直線單箭頭接點 28"/>
          <p:cNvCxnSpPr/>
          <p:nvPr/>
        </p:nvCxnSpPr>
        <p:spPr>
          <a:xfrm flipV="1">
            <a:off x="4950966" y="5445224"/>
            <a:ext cx="1139370" cy="3600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7" name="右中括弧 36"/>
          <p:cNvSpPr/>
          <p:nvPr/>
        </p:nvSpPr>
        <p:spPr>
          <a:xfrm>
            <a:off x="5007276" y="6021288"/>
            <a:ext cx="177047" cy="306996"/>
          </a:xfrm>
          <a:prstGeom prst="rightBracket">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cxnSp>
        <p:nvCxnSpPr>
          <p:cNvPr id="38" name="直線單箭頭接點 37"/>
          <p:cNvCxnSpPr/>
          <p:nvPr/>
        </p:nvCxnSpPr>
        <p:spPr>
          <a:xfrm flipV="1">
            <a:off x="5184316" y="5949280"/>
            <a:ext cx="906020" cy="22550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3" name="直線單箭頭接點 42"/>
          <p:cNvCxnSpPr>
            <a:endCxn id="14" idx="1"/>
          </p:cNvCxnSpPr>
          <p:nvPr/>
        </p:nvCxnSpPr>
        <p:spPr>
          <a:xfrm flipV="1">
            <a:off x="5868150" y="4883677"/>
            <a:ext cx="222193" cy="720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66" name="標題 1"/>
          <p:cNvSpPr>
            <a:spLocks noGrp="1"/>
          </p:cNvSpPr>
          <p:nvPr>
            <p:ph type="title"/>
          </p:nvPr>
        </p:nvSpPr>
        <p:spPr>
          <a:xfrm>
            <a:off x="1043608" y="274638"/>
            <a:ext cx="7643192" cy="1143000"/>
          </a:xfrm>
        </p:spPr>
        <p:txBody>
          <a:bodyPr/>
          <a:lstStyle/>
          <a:p>
            <a:pPr algn="l"/>
            <a:r>
              <a:rPr lang="zh-TW" altLang="en-US" b="1" dirty="0">
                <a:latin typeface="標楷體" panose="03000509000000000000" pitchFamily="65" charset="-120"/>
              </a:rPr>
              <a:t>長照服務系統發展</a:t>
            </a:r>
          </a:p>
        </p:txBody>
      </p:sp>
    </p:spTree>
    <p:extLst>
      <p:ext uri="{BB962C8B-B14F-4D97-AF65-F5344CB8AC3E}">
        <p14:creationId xmlns:p14="http://schemas.microsoft.com/office/powerpoint/2010/main" val="2378111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1841502" y="1952638"/>
            <a:ext cx="1196975" cy="3143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lnSpc>
                <a:spcPct val="90000"/>
              </a:lnSpc>
              <a:spcBef>
                <a:spcPct val="0"/>
              </a:spcBef>
              <a:buFontTx/>
              <a:buNone/>
            </a:pPr>
            <a:r>
              <a:rPr lang="zh-TW" altLang="en-US" sz="1600" b="1" dirty="0">
                <a:ea typeface="HGｺﾞｼｯｸE"/>
                <a:cs typeface="HGｺﾞｼｯｸE"/>
              </a:rPr>
              <a:t>關懷訪視</a:t>
            </a:r>
          </a:p>
        </p:txBody>
      </p:sp>
      <p:sp>
        <p:nvSpPr>
          <p:cNvPr id="23556" name="Text Box 4"/>
          <p:cNvSpPr txBox="1">
            <a:spLocks noChangeArrowheads="1"/>
          </p:cNvSpPr>
          <p:nvPr/>
        </p:nvSpPr>
        <p:spPr bwMode="auto">
          <a:xfrm>
            <a:off x="1841502" y="2768600"/>
            <a:ext cx="1196975" cy="5349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lnSpc>
                <a:spcPct val="90000"/>
              </a:lnSpc>
              <a:spcBef>
                <a:spcPct val="0"/>
              </a:spcBef>
              <a:buFontTx/>
              <a:buNone/>
            </a:pPr>
            <a:r>
              <a:rPr lang="zh-TW" altLang="en-US" sz="1600" b="1" dirty="0">
                <a:ea typeface="HGｺﾞｼｯｸE"/>
                <a:cs typeface="HGｺﾞｼｯｸE"/>
              </a:rPr>
              <a:t>電話諮詢問安轉介</a:t>
            </a:r>
          </a:p>
        </p:txBody>
      </p:sp>
      <p:sp>
        <p:nvSpPr>
          <p:cNvPr id="23557" name="Text Box 5"/>
          <p:cNvSpPr txBox="1">
            <a:spLocks noChangeArrowheads="1"/>
          </p:cNvSpPr>
          <p:nvPr/>
        </p:nvSpPr>
        <p:spPr bwMode="auto">
          <a:xfrm>
            <a:off x="1841502" y="3679825"/>
            <a:ext cx="1196975" cy="3127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lnSpc>
                <a:spcPct val="90000"/>
              </a:lnSpc>
              <a:spcBef>
                <a:spcPct val="0"/>
              </a:spcBef>
              <a:buFontTx/>
              <a:buNone/>
            </a:pPr>
            <a:r>
              <a:rPr lang="zh-TW" altLang="en-US" sz="1600" b="1">
                <a:ea typeface="HGｺﾞｼｯｸE"/>
                <a:cs typeface="HGｺﾞｼｯｸE"/>
              </a:rPr>
              <a:t>餐飲服務</a:t>
            </a:r>
          </a:p>
        </p:txBody>
      </p:sp>
      <p:sp>
        <p:nvSpPr>
          <p:cNvPr id="23558" name="Text Box 6"/>
          <p:cNvSpPr txBox="1">
            <a:spLocks noChangeArrowheads="1"/>
          </p:cNvSpPr>
          <p:nvPr/>
        </p:nvSpPr>
        <p:spPr bwMode="auto">
          <a:xfrm>
            <a:off x="5999169" y="6267450"/>
            <a:ext cx="1684337"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800" b="1">
                <a:solidFill>
                  <a:srgbClr val="000E18"/>
                </a:solidFill>
                <a:ea typeface="HGｺﾞｼｯｸE"/>
                <a:cs typeface="HGｺﾞｼｯｸE"/>
              </a:rPr>
              <a:t>長期照顧資源</a:t>
            </a:r>
          </a:p>
        </p:txBody>
      </p:sp>
      <p:sp>
        <p:nvSpPr>
          <p:cNvPr id="23560" name="Text Box 8"/>
          <p:cNvSpPr txBox="1">
            <a:spLocks noChangeArrowheads="1"/>
          </p:cNvSpPr>
          <p:nvPr/>
        </p:nvSpPr>
        <p:spPr bwMode="auto">
          <a:xfrm>
            <a:off x="1901832" y="6269038"/>
            <a:ext cx="2149475" cy="4000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2000" b="1" dirty="0">
                <a:solidFill>
                  <a:srgbClr val="000E18"/>
                </a:solidFill>
                <a:ea typeface="HGｺﾞｼｯｸE"/>
                <a:cs typeface="HGｺﾞｼｯｸE"/>
              </a:rPr>
              <a:t>   初級預防服務</a:t>
            </a:r>
          </a:p>
        </p:txBody>
      </p:sp>
      <p:sp>
        <p:nvSpPr>
          <p:cNvPr id="23562" name="Text Box 10"/>
          <p:cNvSpPr txBox="1">
            <a:spLocks noChangeArrowheads="1"/>
          </p:cNvSpPr>
          <p:nvPr/>
        </p:nvSpPr>
        <p:spPr bwMode="auto">
          <a:xfrm>
            <a:off x="784451" y="1988854"/>
            <a:ext cx="461665" cy="1655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nchor="ct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50000"/>
              </a:spcBef>
              <a:buFontTx/>
              <a:buNone/>
            </a:pPr>
            <a:r>
              <a:rPr lang="zh-TW" altLang="en-US" sz="1800" b="1" dirty="0">
                <a:solidFill>
                  <a:srgbClr val="000E18"/>
                </a:solidFill>
                <a:ea typeface="HGｺﾞｼｯｸE"/>
                <a:cs typeface="HGｺﾞｼｯｸE"/>
              </a:rPr>
              <a:t> 社區據點</a:t>
            </a:r>
          </a:p>
        </p:txBody>
      </p:sp>
      <p:sp>
        <p:nvSpPr>
          <p:cNvPr id="23563" name="Text Box 11"/>
          <p:cNvSpPr txBox="1">
            <a:spLocks noChangeArrowheads="1"/>
          </p:cNvSpPr>
          <p:nvPr/>
        </p:nvSpPr>
        <p:spPr bwMode="auto">
          <a:xfrm>
            <a:off x="1846263" y="4400557"/>
            <a:ext cx="1192212" cy="53553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lnSpc>
                <a:spcPct val="90000"/>
              </a:lnSpc>
              <a:spcBef>
                <a:spcPct val="0"/>
              </a:spcBef>
              <a:buFontTx/>
              <a:buNone/>
            </a:pPr>
            <a:r>
              <a:rPr lang="zh-TW" altLang="en-US" sz="1600" b="1">
                <a:ea typeface="HGｺﾞｼｯｸE"/>
                <a:cs typeface="HGｺﾞｼｯｸE"/>
              </a:rPr>
              <a:t>健康運動促進</a:t>
            </a:r>
          </a:p>
        </p:txBody>
      </p:sp>
      <p:sp>
        <p:nvSpPr>
          <p:cNvPr id="23564" name="Text Box 12"/>
          <p:cNvSpPr txBox="1">
            <a:spLocks noChangeArrowheads="1"/>
          </p:cNvSpPr>
          <p:nvPr/>
        </p:nvSpPr>
        <p:spPr bwMode="auto">
          <a:xfrm>
            <a:off x="4725990" y="1624014"/>
            <a:ext cx="641350" cy="83099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600" b="1">
                <a:solidFill>
                  <a:srgbClr val="000E18"/>
                </a:solidFill>
                <a:ea typeface="HGｺﾞｼｯｸE"/>
                <a:cs typeface="HGｺﾞｼｯｸE"/>
              </a:rPr>
              <a:t>居家式服務</a:t>
            </a:r>
          </a:p>
        </p:txBody>
      </p:sp>
      <p:sp>
        <p:nvSpPr>
          <p:cNvPr id="23565" name="Text Box 13"/>
          <p:cNvSpPr txBox="1">
            <a:spLocks noChangeArrowheads="1"/>
          </p:cNvSpPr>
          <p:nvPr/>
        </p:nvSpPr>
        <p:spPr bwMode="auto">
          <a:xfrm>
            <a:off x="4725990" y="3192464"/>
            <a:ext cx="641350" cy="83099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600" b="1">
                <a:solidFill>
                  <a:srgbClr val="000E18"/>
                </a:solidFill>
                <a:ea typeface="HGｺﾞｼｯｸE"/>
                <a:cs typeface="HGｺﾞｼｯｸE"/>
              </a:rPr>
              <a:t>社區式服務</a:t>
            </a:r>
          </a:p>
        </p:txBody>
      </p:sp>
      <p:sp>
        <p:nvSpPr>
          <p:cNvPr id="23566" name="Text Box 14"/>
          <p:cNvSpPr txBox="1">
            <a:spLocks noChangeArrowheads="1"/>
          </p:cNvSpPr>
          <p:nvPr/>
        </p:nvSpPr>
        <p:spPr bwMode="auto">
          <a:xfrm>
            <a:off x="3689357" y="2168527"/>
            <a:ext cx="506413" cy="3477875"/>
          </a:xfrm>
          <a:prstGeom prst="rect">
            <a:avLst/>
          </a:prstGeom>
          <a:solidFill>
            <a:srgbClr val="CCECFF"/>
          </a:solidFill>
          <a:ln w="9525">
            <a:solidFill>
              <a:srgbClr val="3366FF"/>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endParaRPr lang="en-US" altLang="zh-TW" sz="2000" b="1" dirty="0">
              <a:solidFill>
                <a:srgbClr val="FF0000"/>
              </a:solidFill>
              <a:ea typeface="HGｺﾞｼｯｸE"/>
              <a:cs typeface="HGｺﾞｼｯｸE"/>
            </a:endParaRPr>
          </a:p>
          <a:p>
            <a:pPr eaLnBrk="1" hangingPunct="1">
              <a:spcBef>
                <a:spcPct val="50000"/>
              </a:spcBef>
              <a:buFontTx/>
              <a:buNone/>
            </a:pPr>
            <a:r>
              <a:rPr lang="zh-TW" altLang="en-US" sz="2000" b="1" dirty="0">
                <a:solidFill>
                  <a:srgbClr val="FF0000"/>
                </a:solidFill>
                <a:ea typeface="HGｺﾞｼｯｸE"/>
                <a:cs typeface="HGｺﾞｼｯｸE"/>
              </a:rPr>
              <a:t>長期照顧管理中心</a:t>
            </a:r>
            <a:endParaRPr lang="en-US" altLang="zh-TW" sz="2000" b="1" dirty="0">
              <a:solidFill>
                <a:srgbClr val="FF0000"/>
              </a:solidFill>
              <a:ea typeface="HGｺﾞｼｯｸE"/>
              <a:cs typeface="HGｺﾞｼｯｸE"/>
            </a:endParaRPr>
          </a:p>
          <a:p>
            <a:pPr eaLnBrk="1" hangingPunct="1">
              <a:spcBef>
                <a:spcPct val="50000"/>
              </a:spcBef>
              <a:buFontTx/>
              <a:buNone/>
            </a:pPr>
            <a:endParaRPr lang="zh-TW" altLang="en-US" sz="2000" b="1" dirty="0">
              <a:solidFill>
                <a:srgbClr val="FF0000"/>
              </a:solidFill>
              <a:ea typeface="HGｺﾞｼｯｸE"/>
              <a:cs typeface="HGｺﾞｼｯｸE"/>
            </a:endParaRPr>
          </a:p>
        </p:txBody>
      </p:sp>
      <p:sp>
        <p:nvSpPr>
          <p:cNvPr id="311311" name="Line 15"/>
          <p:cNvSpPr>
            <a:spLocks noChangeShapeType="1"/>
          </p:cNvSpPr>
          <p:nvPr/>
        </p:nvSpPr>
        <p:spPr bwMode="auto">
          <a:xfrm>
            <a:off x="3862388" y="4057650"/>
            <a:ext cx="1563687" cy="0"/>
          </a:xfrm>
          <a:prstGeom prst="line">
            <a:avLst/>
          </a:prstGeom>
          <a:noFill/>
          <a:ln w="9525">
            <a:noFill/>
            <a:round/>
            <a:headEnd/>
            <a:tailEnd type="triangle" w="med" len="med"/>
          </a:ln>
          <a:effectLst>
            <a:outerShdw dist="107763" dir="2700000" algn="ctr" rotWithShape="0">
              <a:schemeClr val="bg2">
                <a:alpha val="50000"/>
              </a:schemeClr>
            </a:outerShdw>
          </a:effectLst>
        </p:spPr>
        <p:txBody>
          <a:bodyPr>
            <a:spAutoFit/>
          </a:bodyPr>
          <a:lstStyle/>
          <a:p>
            <a:pPr>
              <a:defRPr/>
            </a:pPr>
            <a:endParaRPr lang="zh-TW" altLang="en-US" sz="2100" b="1">
              <a:solidFill>
                <a:srgbClr val="A50021"/>
              </a:solidFill>
              <a:effectLst>
                <a:outerShdw blurRad="38100" dist="38100" dir="2700000" algn="tl">
                  <a:srgbClr val="000000">
                    <a:alpha val="43137"/>
                  </a:srgbClr>
                </a:outerShdw>
              </a:effectLst>
              <a:latin typeface="Times New Roman" pitchFamily="18" charset="0"/>
              <a:ea typeface="標楷體" pitchFamily="65" charset="-120"/>
            </a:endParaRPr>
          </a:p>
        </p:txBody>
      </p:sp>
      <p:sp>
        <p:nvSpPr>
          <p:cNvPr id="311314" name="Line 18"/>
          <p:cNvSpPr>
            <a:spLocks noChangeShapeType="1"/>
          </p:cNvSpPr>
          <p:nvPr/>
        </p:nvSpPr>
        <p:spPr bwMode="auto">
          <a:xfrm>
            <a:off x="2155832" y="4757738"/>
            <a:ext cx="606425" cy="0"/>
          </a:xfrm>
          <a:prstGeom prst="line">
            <a:avLst/>
          </a:prstGeom>
          <a:noFill/>
          <a:ln w="9525">
            <a:noFill/>
            <a:round/>
            <a:headEnd/>
            <a:tailEnd/>
          </a:ln>
          <a:effectLst>
            <a:outerShdw dist="107763" dir="2700000" algn="ctr" rotWithShape="0">
              <a:schemeClr val="bg2">
                <a:alpha val="50000"/>
              </a:schemeClr>
            </a:outerShdw>
          </a:effectLst>
        </p:spPr>
        <p:txBody>
          <a:bodyPr>
            <a:spAutoFit/>
          </a:bodyPr>
          <a:lstStyle/>
          <a:p>
            <a:pPr>
              <a:defRPr/>
            </a:pPr>
            <a:endParaRPr lang="zh-TW" altLang="en-US" sz="2100" b="1">
              <a:solidFill>
                <a:srgbClr val="A50021"/>
              </a:solidFill>
              <a:effectLst>
                <a:outerShdw blurRad="38100" dist="38100" dir="2700000" algn="tl">
                  <a:srgbClr val="000000">
                    <a:alpha val="43137"/>
                  </a:srgbClr>
                </a:outerShdw>
              </a:effectLst>
              <a:latin typeface="Times New Roman" pitchFamily="18" charset="0"/>
              <a:ea typeface="標楷體" pitchFamily="65" charset="-120"/>
            </a:endParaRPr>
          </a:p>
        </p:txBody>
      </p:sp>
      <p:sp>
        <p:nvSpPr>
          <p:cNvPr id="23569" name="Text Box 33"/>
          <p:cNvSpPr txBox="1">
            <a:spLocks noChangeArrowheads="1"/>
          </p:cNvSpPr>
          <p:nvPr/>
        </p:nvSpPr>
        <p:spPr bwMode="auto">
          <a:xfrm>
            <a:off x="4725990" y="4706945"/>
            <a:ext cx="641350" cy="107721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600" b="1">
                <a:solidFill>
                  <a:srgbClr val="000E18"/>
                </a:solidFill>
                <a:ea typeface="HGｺﾞｼｯｸE"/>
                <a:cs typeface="HGｺﾞｼｯｸE"/>
              </a:rPr>
              <a:t>機構住宿式服務</a:t>
            </a:r>
          </a:p>
        </p:txBody>
      </p:sp>
      <p:cxnSp>
        <p:nvCxnSpPr>
          <p:cNvPr id="22547" name="AutoShape 47"/>
          <p:cNvCxnSpPr>
            <a:cxnSpLocks noChangeShapeType="1"/>
            <a:stCxn id="23555" idx="3"/>
            <a:endCxn id="23566" idx="1"/>
          </p:cNvCxnSpPr>
          <p:nvPr/>
        </p:nvCxnSpPr>
        <p:spPr bwMode="gray">
          <a:xfrm>
            <a:off x="3038482" y="2109802"/>
            <a:ext cx="650875" cy="1797675"/>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48" name="AutoShape 49"/>
          <p:cNvCxnSpPr>
            <a:cxnSpLocks noChangeShapeType="1"/>
            <a:stCxn id="23557" idx="3"/>
            <a:endCxn id="23566" idx="1"/>
          </p:cNvCxnSpPr>
          <p:nvPr/>
        </p:nvCxnSpPr>
        <p:spPr bwMode="gray">
          <a:xfrm>
            <a:off x="3038482" y="3836202"/>
            <a:ext cx="650875" cy="71269"/>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49" name="AutoShape 51"/>
          <p:cNvCxnSpPr>
            <a:cxnSpLocks noChangeShapeType="1"/>
            <a:stCxn id="23566" idx="3"/>
            <a:endCxn id="23564" idx="1"/>
          </p:cNvCxnSpPr>
          <p:nvPr/>
        </p:nvCxnSpPr>
        <p:spPr bwMode="gray">
          <a:xfrm flipV="1">
            <a:off x="4195770" y="2039513"/>
            <a:ext cx="530220" cy="1867952"/>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50" name="AutoShape 53"/>
          <p:cNvCxnSpPr>
            <a:cxnSpLocks noChangeShapeType="1"/>
            <a:stCxn id="23566" idx="3"/>
            <a:endCxn id="23569" idx="1"/>
          </p:cNvCxnSpPr>
          <p:nvPr/>
        </p:nvCxnSpPr>
        <p:spPr bwMode="gray">
          <a:xfrm>
            <a:off x="4195770" y="3907465"/>
            <a:ext cx="530220" cy="1338089"/>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070" name="Rectangle 26"/>
          <p:cNvSpPr txBox="1">
            <a:spLocks noGrp="1" noChangeArrowheads="1"/>
          </p:cNvSpPr>
          <p:nvPr/>
        </p:nvSpPr>
        <p:spPr bwMode="auto">
          <a:xfrm>
            <a:off x="7210426" y="6203964"/>
            <a:ext cx="5207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a:defRPr/>
            </a:pPr>
            <a:endParaRPr lang="en-US" altLang="zh-TW" sz="1050" b="1">
              <a:solidFill>
                <a:srgbClr val="002060"/>
              </a:solidFill>
              <a:ea typeface="HGｺﾞｼｯｸE"/>
              <a:cs typeface="HGｺﾞｼｯｸE"/>
            </a:endParaRPr>
          </a:p>
        </p:txBody>
      </p:sp>
      <p:sp>
        <p:nvSpPr>
          <p:cNvPr id="87071" name="投影片編號版面配置區 1"/>
          <p:cNvSpPr>
            <a:spLocks noGrp="1"/>
          </p:cNvSpPr>
          <p:nvPr>
            <p:ph type="sldNum" sz="quarter" idx="12"/>
          </p:nvPr>
        </p:nvSpPr>
        <p:spPr>
          <a:xfrm>
            <a:off x="5934075" y="6145227"/>
            <a:ext cx="2573338" cy="4143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557213" indent="-214313">
              <a:defRPr kumimoji="1">
                <a:solidFill>
                  <a:schemeClr val="tx1"/>
                </a:solidFill>
                <a:latin typeface="Arial" panose="020B0604020202020204" pitchFamily="34" charset="0"/>
                <a:ea typeface="新細明體" panose="02020500000000000000" pitchFamily="18" charset="-120"/>
              </a:defRPr>
            </a:lvl2pPr>
            <a:lvl3pPr marL="857250" indent="-171450">
              <a:defRPr kumimoji="1">
                <a:solidFill>
                  <a:schemeClr val="tx1"/>
                </a:solidFill>
                <a:latin typeface="Arial" panose="020B0604020202020204" pitchFamily="34" charset="0"/>
                <a:ea typeface="新細明體" panose="02020500000000000000" pitchFamily="18" charset="-120"/>
              </a:defRPr>
            </a:lvl3pPr>
            <a:lvl4pPr marL="1200150" indent="-171450">
              <a:defRPr kumimoji="1">
                <a:solidFill>
                  <a:schemeClr val="tx1"/>
                </a:solidFill>
                <a:latin typeface="Arial" panose="020B0604020202020204" pitchFamily="34" charset="0"/>
                <a:ea typeface="新細明體" panose="02020500000000000000" pitchFamily="18" charset="-120"/>
              </a:defRPr>
            </a:lvl4pPr>
            <a:lvl5pPr marL="1543050" indent="-171450">
              <a:defRPr kumimoji="1">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fld id="{84D23945-E5E3-4156-B46F-5F71F4675820}" type="slidenum">
              <a:rPr lang="en-US" altLang="zh-TW" sz="1050" b="1">
                <a:latin typeface="標楷體" panose="03000509000000000000" pitchFamily="65" charset="-120"/>
                <a:ea typeface="標楷體" panose="03000509000000000000" pitchFamily="65" charset="-120"/>
                <a:cs typeface="HGｺﾞｼｯｸE"/>
              </a:rPr>
              <a:pPr>
                <a:defRPr/>
              </a:pPr>
              <a:t>72</a:t>
            </a:fld>
            <a:endParaRPr lang="en-US" altLang="zh-TW" sz="1050" b="1" dirty="0">
              <a:latin typeface="標楷體" panose="03000509000000000000" pitchFamily="65" charset="-120"/>
              <a:ea typeface="標楷體" panose="03000509000000000000" pitchFamily="65" charset="-120"/>
              <a:cs typeface="HGｺﾞｼｯｸE"/>
            </a:endParaRPr>
          </a:p>
        </p:txBody>
      </p:sp>
      <p:cxnSp>
        <p:nvCxnSpPr>
          <p:cNvPr id="13" name="直線接點 12"/>
          <p:cNvCxnSpPr>
            <a:stCxn id="23563" idx="3"/>
          </p:cNvCxnSpPr>
          <p:nvPr/>
        </p:nvCxnSpPr>
        <p:spPr>
          <a:xfrm>
            <a:off x="3038475" y="4668323"/>
            <a:ext cx="325438" cy="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3363913" y="3837002"/>
            <a:ext cx="0" cy="852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78" name="直線單箭頭接點 2"/>
          <p:cNvCxnSpPr>
            <a:cxnSpLocks noChangeShapeType="1"/>
            <a:stCxn id="23560" idx="3"/>
            <a:endCxn id="23558" idx="1"/>
          </p:cNvCxnSpPr>
          <p:nvPr/>
        </p:nvCxnSpPr>
        <p:spPr bwMode="auto">
          <a:xfrm flipV="1">
            <a:off x="4051307" y="6451614"/>
            <a:ext cx="1947863" cy="17463"/>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直線接點 4"/>
          <p:cNvCxnSpPr>
            <a:cxnSpLocks noChangeShapeType="1"/>
          </p:cNvCxnSpPr>
          <p:nvPr/>
        </p:nvCxnSpPr>
        <p:spPr bwMode="auto">
          <a:xfrm>
            <a:off x="1547813" y="2097101"/>
            <a:ext cx="0" cy="2592387"/>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0" name="直線接點 6"/>
          <p:cNvCxnSpPr>
            <a:cxnSpLocks noChangeShapeType="1"/>
          </p:cNvCxnSpPr>
          <p:nvPr/>
        </p:nvCxnSpPr>
        <p:spPr bwMode="auto">
          <a:xfrm>
            <a:off x="1547814" y="3032125"/>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1" name="直線接點 39"/>
          <p:cNvCxnSpPr>
            <a:cxnSpLocks noChangeShapeType="1"/>
          </p:cNvCxnSpPr>
          <p:nvPr/>
        </p:nvCxnSpPr>
        <p:spPr bwMode="auto">
          <a:xfrm>
            <a:off x="1547814" y="3824288"/>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2" name="直線接點 40"/>
          <p:cNvCxnSpPr>
            <a:cxnSpLocks noChangeShapeType="1"/>
          </p:cNvCxnSpPr>
          <p:nvPr/>
        </p:nvCxnSpPr>
        <p:spPr bwMode="auto">
          <a:xfrm>
            <a:off x="1547814" y="2097088"/>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3" name="直線接點 41"/>
          <p:cNvCxnSpPr>
            <a:cxnSpLocks noChangeShapeType="1"/>
          </p:cNvCxnSpPr>
          <p:nvPr/>
        </p:nvCxnSpPr>
        <p:spPr bwMode="auto">
          <a:xfrm>
            <a:off x="1547814" y="4689475"/>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直線接點 11"/>
          <p:cNvCxnSpPr>
            <a:cxnSpLocks noChangeShapeType="1"/>
          </p:cNvCxnSpPr>
          <p:nvPr/>
        </p:nvCxnSpPr>
        <p:spPr bwMode="auto">
          <a:xfrm>
            <a:off x="4460876" y="3446463"/>
            <a:ext cx="265113"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標題 1"/>
          <p:cNvSpPr>
            <a:spLocks noGrp="1"/>
          </p:cNvSpPr>
          <p:nvPr>
            <p:ph type="title"/>
          </p:nvPr>
        </p:nvSpPr>
        <p:spPr>
          <a:xfrm>
            <a:off x="1043608" y="274638"/>
            <a:ext cx="7643192" cy="1143000"/>
          </a:xfrm>
        </p:spPr>
        <p:txBody>
          <a:bodyPr anchor="ctr">
            <a:noAutofit/>
          </a:bodyPr>
          <a:lstStyle/>
          <a:p>
            <a:pPr algn="l"/>
            <a:r>
              <a:rPr lang="zh-TW" altLang="en-US" sz="4400" b="1" dirty="0">
                <a:latin typeface="標楷體" panose="03000509000000000000" pitchFamily="65" charset="-120"/>
              </a:rPr>
              <a:t>從健康、失能到臨終</a:t>
            </a:r>
          </a:p>
        </p:txBody>
      </p:sp>
      <p:sp>
        <p:nvSpPr>
          <p:cNvPr id="40" name="Text Box 10"/>
          <p:cNvSpPr txBox="1">
            <a:spLocks noChangeArrowheads="1"/>
          </p:cNvSpPr>
          <p:nvPr/>
        </p:nvSpPr>
        <p:spPr bwMode="auto">
          <a:xfrm>
            <a:off x="784451" y="4265785"/>
            <a:ext cx="461665" cy="163750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nchor="ct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800" b="1" dirty="0">
                <a:solidFill>
                  <a:srgbClr val="000E18"/>
                </a:solidFill>
                <a:ea typeface="HGｺﾞｼｯｸE"/>
                <a:cs typeface="HGｺﾞｼｯｸE"/>
              </a:rPr>
              <a:t> 出院準備服務</a:t>
            </a:r>
          </a:p>
        </p:txBody>
      </p:sp>
      <p:cxnSp>
        <p:nvCxnSpPr>
          <p:cNvPr id="54" name="直線接點 39"/>
          <p:cNvCxnSpPr>
            <a:cxnSpLocks noChangeShapeType="1"/>
          </p:cNvCxnSpPr>
          <p:nvPr/>
        </p:nvCxnSpPr>
        <p:spPr bwMode="auto">
          <a:xfrm>
            <a:off x="1246116" y="5260182"/>
            <a:ext cx="2443241"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接點 39"/>
          <p:cNvCxnSpPr>
            <a:cxnSpLocks noChangeShapeType="1"/>
          </p:cNvCxnSpPr>
          <p:nvPr/>
        </p:nvCxnSpPr>
        <p:spPr bwMode="auto">
          <a:xfrm>
            <a:off x="1246110" y="3287396"/>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接點 6"/>
          <p:cNvCxnSpPr>
            <a:cxnSpLocks noChangeShapeType="1"/>
          </p:cNvCxnSpPr>
          <p:nvPr/>
        </p:nvCxnSpPr>
        <p:spPr bwMode="auto">
          <a:xfrm>
            <a:off x="3038475" y="2996952"/>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10"/>
          <p:cNvSpPr txBox="1">
            <a:spLocks noChangeArrowheads="1"/>
          </p:cNvSpPr>
          <p:nvPr/>
        </p:nvSpPr>
        <p:spPr bwMode="auto">
          <a:xfrm>
            <a:off x="8388431" y="3036100"/>
            <a:ext cx="461665" cy="1637507"/>
          </a:xfrm>
          <a:prstGeom prst="rect">
            <a:avLst/>
          </a:prstGeom>
          <a:solidFill>
            <a:schemeClr val="accent4">
              <a:lumMod val="20000"/>
              <a:lumOff val="80000"/>
            </a:schemeClr>
          </a:solidFill>
          <a:ln>
            <a:noFill/>
          </a:ln>
          <a:extLst/>
        </p:spPr>
        <p:txBody>
          <a:bodyPr vert="eaVert" wrap="square" anchor="ct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1800" b="1" dirty="0">
                <a:solidFill>
                  <a:srgbClr val="000E18"/>
                </a:solidFill>
                <a:ea typeface="HGｺﾞｼｯｸE"/>
                <a:cs typeface="HGｺﾞｼｯｸE"/>
              </a:rPr>
              <a:t>     臨終關懷</a:t>
            </a:r>
          </a:p>
        </p:txBody>
      </p:sp>
      <p:sp>
        <p:nvSpPr>
          <p:cNvPr id="67" name="Text Box 2"/>
          <p:cNvSpPr txBox="1">
            <a:spLocks noChangeArrowheads="1"/>
          </p:cNvSpPr>
          <p:nvPr/>
        </p:nvSpPr>
        <p:spPr bwMode="auto">
          <a:xfrm>
            <a:off x="5372102" y="5373216"/>
            <a:ext cx="2648271" cy="338554"/>
          </a:xfrm>
          <a:prstGeom prst="rect">
            <a:avLst/>
          </a:prstGeom>
          <a:solidFill>
            <a:srgbClr val="FFFFCC"/>
          </a:solidFill>
          <a:ln w="9525">
            <a:solidFill>
              <a:srgbClr val="FFFF00"/>
            </a:solidFill>
            <a:miter lim="800000"/>
            <a:headEnd/>
            <a:tailEnd/>
          </a:ln>
        </p:spPr>
        <p:txBody>
          <a:bodyPr wrap="square">
            <a:spAutoFit/>
          </a:bodyPr>
          <a:lstStyle>
            <a:lvl1pPr marL="285750" indent="-285750"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ts val="600"/>
              </a:spcBef>
              <a:buFont typeface="Wingdings" pitchFamily="2" charset="2"/>
              <a:buChar char="n"/>
            </a:pPr>
            <a:r>
              <a:rPr lang="zh-TW" altLang="en-US" sz="1600" b="1" dirty="0">
                <a:ea typeface="HGｺﾞｼｯｸE"/>
                <a:cs typeface="HGｺﾞｼｯｸE"/>
              </a:rPr>
              <a:t>長期照顧機構</a:t>
            </a:r>
          </a:p>
        </p:txBody>
      </p:sp>
      <p:sp>
        <p:nvSpPr>
          <p:cNvPr id="68" name="Text Box 7"/>
          <p:cNvSpPr txBox="1">
            <a:spLocks noChangeArrowheads="1"/>
          </p:cNvSpPr>
          <p:nvPr/>
        </p:nvSpPr>
        <p:spPr bwMode="auto">
          <a:xfrm>
            <a:off x="5372107" y="1196765"/>
            <a:ext cx="2656283" cy="2406813"/>
          </a:xfrm>
          <a:prstGeom prst="rect">
            <a:avLst/>
          </a:prstGeom>
          <a:solidFill>
            <a:srgbClr val="CCECFF"/>
          </a:solidFill>
          <a:ln w="9525">
            <a:solidFill>
              <a:srgbClr val="CCFFFF"/>
            </a:solidFill>
            <a:miter lim="800000"/>
            <a:headEnd/>
            <a:tailEnd/>
          </a:ln>
        </p:spPr>
        <p:txBody>
          <a:bodyPr wrap="square">
            <a:spAutoFit/>
          </a:bodyPr>
          <a:lstStyle>
            <a:lvl1pPr marL="285750" indent="-285750"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itchFamily="2" charset="2"/>
              <a:buChar char="n"/>
            </a:pPr>
            <a:r>
              <a:rPr lang="zh-TW" altLang="en-US" sz="1600" b="1" dirty="0">
                <a:solidFill>
                  <a:srgbClr val="008000"/>
                </a:solidFill>
                <a:ea typeface="HGｺﾞｼｯｸE"/>
                <a:cs typeface="HGｺﾞｼｯｸE"/>
              </a:rPr>
              <a:t>居家服務         </a:t>
            </a:r>
            <a:endParaRPr lang="en-US" altLang="zh-TW" sz="1600" b="1" dirty="0">
              <a:solidFill>
                <a:srgbClr val="008000"/>
              </a:solidFill>
              <a:ea typeface="HGｺﾞｼｯｸE"/>
              <a:cs typeface="HGｺﾞｼｯｸE"/>
            </a:endParaRPr>
          </a:p>
          <a:p>
            <a:pPr eaLnBrk="1" hangingPunct="1">
              <a:buFont typeface="Wingdings" pitchFamily="2" charset="2"/>
              <a:buChar char="n"/>
            </a:pPr>
            <a:r>
              <a:rPr lang="zh-TW" altLang="en-US" sz="1600" b="1" dirty="0">
                <a:solidFill>
                  <a:srgbClr val="008000"/>
                </a:solidFill>
                <a:ea typeface="HGｺﾞｼｯｸE"/>
                <a:cs typeface="HGｺﾞｼｯｸE"/>
              </a:rPr>
              <a:t>餐飲服務</a:t>
            </a:r>
          </a:p>
          <a:p>
            <a:pPr eaLnBrk="1" hangingPunct="1">
              <a:buFont typeface="Wingdings" pitchFamily="2" charset="2"/>
              <a:buChar char="n"/>
            </a:pPr>
            <a:r>
              <a:rPr lang="zh-TW" altLang="en-US" sz="1600" b="1" dirty="0">
                <a:solidFill>
                  <a:srgbClr val="008000"/>
                </a:solidFill>
                <a:ea typeface="HGｺﾞｼｯｸE"/>
                <a:cs typeface="HGｺﾞｼｯｸE"/>
              </a:rPr>
              <a:t>輔具購買及無障礙環改</a:t>
            </a:r>
          </a:p>
          <a:p>
            <a:pPr eaLnBrk="1" hangingPunct="1">
              <a:buFont typeface="Wingdings" pitchFamily="2" charset="2"/>
              <a:buChar char="n"/>
            </a:pPr>
            <a:r>
              <a:rPr lang="zh-TW" altLang="en-US" sz="1600" b="1" dirty="0">
                <a:solidFill>
                  <a:srgbClr val="008000"/>
                </a:solidFill>
                <a:ea typeface="HGｺﾞｼｯｸE"/>
                <a:cs typeface="HGｺﾞｼｯｸE"/>
              </a:rPr>
              <a:t>居家護理</a:t>
            </a:r>
            <a:endParaRPr lang="en-US" altLang="zh-TW" sz="1600" b="1" dirty="0">
              <a:solidFill>
                <a:srgbClr val="008000"/>
              </a:solidFill>
              <a:ea typeface="HGｺﾞｼｯｸE"/>
              <a:cs typeface="HGｺﾞｼｯｸE"/>
            </a:endParaRPr>
          </a:p>
          <a:p>
            <a:pPr eaLnBrk="1" hangingPunct="1">
              <a:buFont typeface="Wingdings" pitchFamily="2" charset="2"/>
              <a:buChar char="n"/>
            </a:pPr>
            <a:r>
              <a:rPr lang="zh-TW" altLang="en-US" sz="1600" b="1" dirty="0">
                <a:solidFill>
                  <a:srgbClr val="008000"/>
                </a:solidFill>
                <a:ea typeface="HGｺﾞｼｯｸE"/>
                <a:cs typeface="HGｺﾞｼｯｸE"/>
              </a:rPr>
              <a:t>居家復健</a:t>
            </a:r>
            <a:endParaRPr lang="en-US" altLang="zh-TW" sz="1600" b="1" dirty="0">
              <a:solidFill>
                <a:srgbClr val="008000"/>
              </a:solidFill>
              <a:ea typeface="HGｺﾞｼｯｸE"/>
              <a:cs typeface="HGｺﾞｼｯｸE"/>
            </a:endParaRPr>
          </a:p>
          <a:p>
            <a:pPr eaLnBrk="1" hangingPunct="1">
              <a:buFont typeface="Wingdings" pitchFamily="2" charset="2"/>
              <a:buChar char="n"/>
            </a:pPr>
            <a:r>
              <a:rPr lang="zh-TW" altLang="en-US" sz="1600" b="1" dirty="0">
                <a:solidFill>
                  <a:srgbClr val="008000"/>
                </a:solidFill>
                <a:ea typeface="HGｺﾞｼｯｸE"/>
                <a:cs typeface="HGｺﾞｼｯｸE"/>
              </a:rPr>
              <a:t>居家喘息</a:t>
            </a:r>
            <a:endParaRPr lang="en-US" altLang="zh-TW" sz="1600" b="1" dirty="0">
              <a:solidFill>
                <a:srgbClr val="008000"/>
              </a:solidFill>
              <a:ea typeface="HGｺﾞｼｯｸE"/>
              <a:cs typeface="HGｺﾞｼｯｸE"/>
            </a:endParaRPr>
          </a:p>
          <a:p>
            <a:pPr eaLnBrk="1" hangingPunct="1">
              <a:buFont typeface="Wingdings" pitchFamily="2" charset="2"/>
              <a:buChar char="n"/>
            </a:pPr>
            <a:r>
              <a:rPr lang="zh-TW" altLang="en-US" sz="1600" b="1" dirty="0">
                <a:solidFill>
                  <a:srgbClr val="008000"/>
                </a:solidFill>
                <a:ea typeface="HGｺﾞｼｯｸE"/>
                <a:cs typeface="HGｺﾞｼｯｸE"/>
              </a:rPr>
              <a:t>居家醫療</a:t>
            </a:r>
            <a:endParaRPr lang="en-US" altLang="zh-TW" sz="1600" b="1" dirty="0">
              <a:solidFill>
                <a:srgbClr val="008000"/>
              </a:solidFill>
              <a:ea typeface="HGｺﾞｼｯｸE"/>
              <a:cs typeface="HGｺﾞｼｯｸE"/>
            </a:endParaRPr>
          </a:p>
          <a:p>
            <a:pPr eaLnBrk="1" hangingPunct="1">
              <a:buFont typeface="Wingdings" pitchFamily="2" charset="2"/>
              <a:buChar char="n"/>
            </a:pPr>
            <a:r>
              <a:rPr lang="zh-TW" altLang="en-US" sz="1600" b="1" dirty="0">
                <a:solidFill>
                  <a:srgbClr val="008000"/>
                </a:solidFill>
                <a:ea typeface="HGｺﾞｼｯｸE"/>
                <a:cs typeface="HGｺﾞｼｯｸE"/>
              </a:rPr>
              <a:t>社區整合照顧</a:t>
            </a:r>
            <a:r>
              <a:rPr lang="en-US" altLang="zh-TW" sz="1600" b="1" dirty="0">
                <a:solidFill>
                  <a:srgbClr val="008000"/>
                </a:solidFill>
                <a:ea typeface="HGｺﾞｼｯｸE"/>
                <a:cs typeface="HGｺﾞｼｯｸE"/>
              </a:rPr>
              <a:t>(</a:t>
            </a:r>
            <a:r>
              <a:rPr lang="zh-TW" altLang="en-US" sz="1600" b="1" dirty="0">
                <a:solidFill>
                  <a:srgbClr val="008000"/>
                </a:solidFill>
                <a:ea typeface="HGｺﾞｼｯｸE"/>
                <a:cs typeface="HGｺﾞｼｯｸE"/>
              </a:rPr>
              <a:t>石頭湯</a:t>
            </a:r>
            <a:r>
              <a:rPr lang="en-US" altLang="zh-TW" sz="1600" b="1" dirty="0">
                <a:solidFill>
                  <a:srgbClr val="008000"/>
                </a:solidFill>
                <a:ea typeface="HGｺﾞｼｯｸE"/>
                <a:cs typeface="HGｺﾞｼｯｸE"/>
              </a:rPr>
              <a:t>)</a:t>
            </a:r>
          </a:p>
        </p:txBody>
      </p:sp>
      <p:sp>
        <p:nvSpPr>
          <p:cNvPr id="69" name="Text Box 9"/>
          <p:cNvSpPr txBox="1">
            <a:spLocks noChangeArrowheads="1"/>
          </p:cNvSpPr>
          <p:nvPr/>
        </p:nvSpPr>
        <p:spPr bwMode="auto">
          <a:xfrm>
            <a:off x="5372100" y="3573016"/>
            <a:ext cx="2651520" cy="1815882"/>
          </a:xfrm>
          <a:prstGeom prst="rect">
            <a:avLst/>
          </a:prstGeom>
          <a:solidFill>
            <a:srgbClr val="CCFFCC"/>
          </a:solidFill>
          <a:ln w="9525">
            <a:solidFill>
              <a:srgbClr val="CCFFCC"/>
            </a:solidFill>
            <a:miter lim="800000"/>
            <a:headEnd/>
            <a:tailEnd/>
          </a:ln>
        </p:spPr>
        <p:txBody>
          <a:bodyPr wrap="square">
            <a:spAutoFit/>
          </a:bodyPr>
          <a:lstStyle>
            <a:lvl1pPr marL="285750" indent="-285750"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itchFamily="2" charset="2"/>
              <a:buChar char="n"/>
            </a:pPr>
            <a:r>
              <a:rPr lang="zh-TW" altLang="en-US" sz="1600" b="1" dirty="0">
                <a:solidFill>
                  <a:srgbClr val="006699"/>
                </a:solidFill>
                <a:ea typeface="HGｺﾞｼｯｸE"/>
                <a:cs typeface="HGｺﾞｼｯｸE"/>
              </a:rPr>
              <a:t>日間照顧</a:t>
            </a:r>
            <a:r>
              <a:rPr lang="en-US" altLang="zh-TW" sz="1600" b="1" dirty="0">
                <a:solidFill>
                  <a:srgbClr val="006699"/>
                </a:solidFill>
                <a:ea typeface="HGｺﾞｼｯｸE"/>
                <a:cs typeface="HGｺﾞｼｯｸE"/>
              </a:rPr>
              <a:t>(</a:t>
            </a:r>
            <a:r>
              <a:rPr lang="zh-TW" altLang="en-US" sz="1600" b="1" dirty="0">
                <a:solidFill>
                  <a:srgbClr val="006699"/>
                </a:solidFill>
                <a:ea typeface="HGｺﾞｼｯｸE"/>
                <a:cs typeface="HGｺﾞｼｯｸE"/>
              </a:rPr>
              <a:t>小規模多機能</a:t>
            </a:r>
            <a:r>
              <a:rPr lang="en-US" altLang="zh-TW" sz="1600" b="1" dirty="0">
                <a:solidFill>
                  <a:srgbClr val="006699"/>
                </a:solidFill>
                <a:ea typeface="HGｺﾞｼｯｸE"/>
                <a:cs typeface="HGｺﾞｼｯｸE"/>
              </a:rPr>
              <a:t>)</a:t>
            </a:r>
          </a:p>
          <a:p>
            <a:pPr eaLnBrk="1" hangingPunct="1">
              <a:buFont typeface="Wingdings" pitchFamily="2" charset="2"/>
              <a:buChar char="n"/>
            </a:pPr>
            <a:r>
              <a:rPr lang="zh-TW" altLang="en-US" sz="1600" b="1" dirty="0">
                <a:solidFill>
                  <a:srgbClr val="006699"/>
                </a:solidFill>
                <a:ea typeface="HGｺﾞｼｯｸE"/>
                <a:cs typeface="HGｺﾞｼｯｸE"/>
              </a:rPr>
              <a:t>家庭托顧</a:t>
            </a:r>
            <a:endParaRPr lang="en-US" altLang="zh-TW" sz="1600" b="1" dirty="0">
              <a:solidFill>
                <a:srgbClr val="006699"/>
              </a:solidFill>
              <a:ea typeface="HGｺﾞｼｯｸE"/>
              <a:cs typeface="HGｺﾞｼｯｸE"/>
            </a:endParaRPr>
          </a:p>
          <a:p>
            <a:pPr eaLnBrk="1" hangingPunct="1">
              <a:buFont typeface="Wingdings" pitchFamily="2" charset="2"/>
              <a:buChar char="n"/>
            </a:pPr>
            <a:r>
              <a:rPr lang="zh-TW" altLang="en-US" sz="1600" b="1" dirty="0">
                <a:solidFill>
                  <a:srgbClr val="006699"/>
                </a:solidFill>
                <a:ea typeface="HGｺﾞｼｯｸE"/>
                <a:cs typeface="HGｺﾞｼｯｸE"/>
              </a:rPr>
              <a:t>交通接送服務</a:t>
            </a:r>
            <a:endParaRPr lang="en-US" altLang="zh-TW" sz="1600" b="1" dirty="0">
              <a:solidFill>
                <a:srgbClr val="006699"/>
              </a:solidFill>
              <a:ea typeface="HGｺﾞｼｯｸE"/>
              <a:cs typeface="HGｺﾞｼｯｸE"/>
            </a:endParaRPr>
          </a:p>
          <a:p>
            <a:pPr eaLnBrk="1" hangingPunct="1">
              <a:buFont typeface="Wingdings" pitchFamily="2" charset="2"/>
              <a:buChar char="n"/>
            </a:pPr>
            <a:r>
              <a:rPr lang="zh-TW" altLang="en-US" sz="1600" b="1" dirty="0">
                <a:solidFill>
                  <a:srgbClr val="006699"/>
                </a:solidFill>
                <a:ea typeface="HGｺﾞｼｯｸE"/>
                <a:cs typeface="HGｺﾞｼｯｸE"/>
              </a:rPr>
              <a:t>社區復健</a:t>
            </a:r>
          </a:p>
          <a:p>
            <a:pPr eaLnBrk="1" hangingPunct="1">
              <a:buFont typeface="Wingdings" pitchFamily="2" charset="2"/>
              <a:buChar char="n"/>
            </a:pPr>
            <a:r>
              <a:rPr lang="zh-TW" altLang="en-US" sz="1600" b="1" dirty="0">
                <a:solidFill>
                  <a:srgbClr val="006699"/>
                </a:solidFill>
                <a:ea typeface="HGｺﾞｼｯｸE"/>
                <a:cs typeface="HGｺﾞｼｯｸE"/>
              </a:rPr>
              <a:t>機構喘息</a:t>
            </a:r>
            <a:endParaRPr lang="en-US" altLang="zh-TW" sz="1600" b="1" dirty="0">
              <a:solidFill>
                <a:srgbClr val="006699"/>
              </a:solidFill>
              <a:ea typeface="HGｺﾞｼｯｸE"/>
              <a:cs typeface="HGｺﾞｼｯｸE"/>
            </a:endParaRPr>
          </a:p>
          <a:p>
            <a:pPr eaLnBrk="1" hangingPunct="1">
              <a:buFont typeface="Wingdings" pitchFamily="2" charset="2"/>
              <a:buChar char="n"/>
            </a:pPr>
            <a:r>
              <a:rPr lang="zh-TW" altLang="en-US" sz="1600" b="1" dirty="0">
                <a:solidFill>
                  <a:srgbClr val="006699"/>
                </a:solidFill>
                <a:ea typeface="HGｺﾞｼｯｸE"/>
                <a:cs typeface="HGｺﾞｼｯｸE"/>
              </a:rPr>
              <a:t>社區整體照顧體系</a:t>
            </a:r>
            <a:r>
              <a:rPr lang="en-US" altLang="zh-TW" sz="1600" b="1" dirty="0">
                <a:solidFill>
                  <a:srgbClr val="006699"/>
                </a:solidFill>
                <a:ea typeface="HGｺﾞｼｯｸE"/>
                <a:cs typeface="HGｺﾞｼｯｸE"/>
              </a:rPr>
              <a:t>(ABC)</a:t>
            </a:r>
            <a:endParaRPr lang="zh-TW" altLang="en-US" sz="1600" b="1" dirty="0">
              <a:solidFill>
                <a:srgbClr val="006699"/>
              </a:solidFill>
              <a:ea typeface="HGｺﾞｼｯｸE"/>
              <a:cs typeface="HGｺﾞｼｯｸE"/>
            </a:endParaRPr>
          </a:p>
        </p:txBody>
      </p:sp>
      <p:cxnSp>
        <p:nvCxnSpPr>
          <p:cNvPr id="28" name="肘形接點 27"/>
          <p:cNvCxnSpPr>
            <a:stCxn id="68" idx="3"/>
            <a:endCxn id="66" idx="1"/>
          </p:cNvCxnSpPr>
          <p:nvPr/>
        </p:nvCxnSpPr>
        <p:spPr>
          <a:xfrm>
            <a:off x="8028390" y="2400172"/>
            <a:ext cx="360041" cy="145468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31" name="肘形接點 30"/>
          <p:cNvCxnSpPr>
            <a:stCxn id="67" idx="3"/>
          </p:cNvCxnSpPr>
          <p:nvPr/>
        </p:nvCxnSpPr>
        <p:spPr>
          <a:xfrm flipV="1">
            <a:off x="8020371" y="3871829"/>
            <a:ext cx="188032" cy="1670664"/>
          </a:xfrm>
          <a:prstGeom prst="bentConnector2">
            <a:avLst/>
          </a:prstGeom>
        </p:spPr>
        <p:style>
          <a:lnRef idx="3">
            <a:schemeClr val="dk1"/>
          </a:lnRef>
          <a:fillRef idx="0">
            <a:schemeClr val="dk1"/>
          </a:fillRef>
          <a:effectRef idx="2">
            <a:schemeClr val="dk1"/>
          </a:effectRef>
          <a:fontRef idx="minor">
            <a:schemeClr val="tx1"/>
          </a:fontRef>
        </p:style>
      </p:cxnSp>
      <p:cxnSp>
        <p:nvCxnSpPr>
          <p:cNvPr id="83" name="直線接點 39"/>
          <p:cNvCxnSpPr>
            <a:cxnSpLocks noChangeShapeType="1"/>
          </p:cNvCxnSpPr>
          <p:nvPr/>
        </p:nvCxnSpPr>
        <p:spPr bwMode="auto">
          <a:xfrm>
            <a:off x="8028384" y="3861048"/>
            <a:ext cx="29845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橢圓 41"/>
          <p:cNvSpPr/>
          <p:nvPr/>
        </p:nvSpPr>
        <p:spPr>
          <a:xfrm>
            <a:off x="685800" y="1554480"/>
            <a:ext cx="2800350" cy="3230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0041116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043608" y="274638"/>
            <a:ext cx="7643192"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標楷體" panose="03000509000000000000" pitchFamily="65" charset="-120"/>
                <a:cs typeface="+mj-cs"/>
              </a:defRPr>
            </a:lvl1pPr>
          </a:lstStyle>
          <a:p>
            <a:pPr algn="l"/>
            <a:r>
              <a:rPr lang="zh-TW" altLang="en-US" sz="3600" b="1" dirty="0">
                <a:latin typeface="標楷體" panose="03000509000000000000" pitchFamily="65" charset="-120"/>
              </a:rPr>
              <a:t>長照需要的是</a:t>
            </a:r>
            <a:r>
              <a:rPr lang="zh-TW" altLang="en-US" b="1" u="sng" dirty="0">
                <a:solidFill>
                  <a:srgbClr val="FF0000"/>
                </a:solidFill>
                <a:latin typeface="標楷體" panose="03000509000000000000" pitchFamily="65" charset="-120"/>
              </a:rPr>
              <a:t>整合</a:t>
            </a:r>
            <a:r>
              <a:rPr lang="zh-TW" altLang="en-US" b="1" dirty="0">
                <a:latin typeface="標楷體" panose="03000509000000000000" pitchFamily="65" charset="-120"/>
              </a:rPr>
              <a:t>：石頭湯計畫</a:t>
            </a:r>
            <a:r>
              <a:rPr lang="en-US" altLang="zh-TW" sz="1800" b="1" dirty="0">
                <a:latin typeface="標楷體" panose="03000509000000000000" pitchFamily="65" charset="-120"/>
              </a:rPr>
              <a:t>(</a:t>
            </a:r>
            <a:r>
              <a:rPr lang="zh-TW" altLang="en-US" sz="1800" b="1" dirty="0">
                <a:latin typeface="標楷體" panose="03000509000000000000" pitchFamily="65" charset="-120"/>
              </a:rPr>
              <a:t>社區整合照顧</a:t>
            </a:r>
            <a:r>
              <a:rPr lang="en-US" altLang="zh-TW" sz="1800" b="1" dirty="0">
                <a:latin typeface="標楷體" panose="03000509000000000000" pitchFamily="65" charset="-120"/>
              </a:rPr>
              <a:t>)</a:t>
            </a:r>
            <a:endParaRPr lang="zh-TW" altLang="en-US" sz="4800" b="1" dirty="0">
              <a:latin typeface="標楷體" panose="03000509000000000000" pitchFamily="65" charset="-120"/>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9592" y="1484784"/>
            <a:ext cx="799288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descr="C:\Users\ahaa-10956\Desktop\素鈴_長照大圖D服務圖_201612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772528" y="1628801"/>
            <a:ext cx="1800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dirty="0">
                <a:latin typeface="華康儷粗黑" panose="020B0709000000000000" pitchFamily="49" charset="-120"/>
                <a:ea typeface="華康儷粗黑" panose="020B0709000000000000" pitchFamily="49" charset="-120"/>
              </a:rPr>
              <a:t>醫院轉介</a:t>
            </a:r>
            <a:endParaRPr lang="en-US" altLang="zh-TW" dirty="0">
              <a:latin typeface="華康儷粗黑" panose="020B0709000000000000" pitchFamily="49" charset="-120"/>
              <a:ea typeface="華康儷粗黑" panose="020B0709000000000000" pitchFamily="49" charset="-120"/>
            </a:endParaRPr>
          </a:p>
          <a:p>
            <a:pPr algn="ctr"/>
            <a:r>
              <a:rPr lang="en-US" altLang="zh-TW" dirty="0">
                <a:latin typeface="華康儷粗黑" panose="020B0709000000000000" pitchFamily="49" charset="-120"/>
                <a:ea typeface="華康儷粗黑" panose="020B0709000000000000" pitchFamily="49" charset="-120"/>
              </a:rPr>
              <a:t>(</a:t>
            </a:r>
            <a:r>
              <a:rPr lang="zh-TW" altLang="en-US" dirty="0">
                <a:latin typeface="華康儷粗黑" panose="020B0709000000000000" pitchFamily="49" charset="-120"/>
                <a:ea typeface="華康儷粗黑" panose="020B0709000000000000" pitchFamily="49" charset="-120"/>
              </a:rPr>
              <a:t>出院準備</a:t>
            </a:r>
            <a:r>
              <a:rPr lang="en-US" altLang="zh-TW" dirty="0">
                <a:latin typeface="華康儷粗黑" panose="020B0709000000000000" pitchFamily="49" charset="-120"/>
                <a:ea typeface="華康儷粗黑" panose="020B0709000000000000" pitchFamily="49" charset="-120"/>
              </a:rPr>
              <a:t>)</a:t>
            </a:r>
            <a:endParaRPr lang="zh-TW" altLang="en-US" dirty="0">
              <a:latin typeface="華康儷粗黑" panose="020B0709000000000000" pitchFamily="49" charset="-120"/>
              <a:ea typeface="華康儷粗黑" panose="020B0709000000000000" pitchFamily="49" charset="-120"/>
            </a:endParaRPr>
          </a:p>
        </p:txBody>
      </p:sp>
      <p:sp>
        <p:nvSpPr>
          <p:cNvPr id="6" name="文字方塊 5"/>
          <p:cNvSpPr txBox="1"/>
          <p:nvPr/>
        </p:nvSpPr>
        <p:spPr>
          <a:xfrm>
            <a:off x="6516217" y="1628801"/>
            <a:ext cx="1800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dirty="0">
                <a:latin typeface="華康儷粗黑" panose="020B0709000000000000" pitchFamily="49" charset="-120"/>
                <a:ea typeface="華康儷粗黑" panose="020B0709000000000000" pitchFamily="49" charset="-120"/>
              </a:rPr>
              <a:t>社區轉介</a:t>
            </a:r>
            <a:endParaRPr lang="en-US" altLang="zh-TW" dirty="0">
              <a:latin typeface="華康儷粗黑" panose="020B0709000000000000" pitchFamily="49" charset="-120"/>
              <a:ea typeface="華康儷粗黑" panose="020B0709000000000000" pitchFamily="49" charset="-120"/>
            </a:endParaRPr>
          </a:p>
          <a:p>
            <a:pPr algn="ctr"/>
            <a:r>
              <a:rPr lang="en-US" altLang="zh-TW" dirty="0">
                <a:latin typeface="華康儷粗黑" panose="020B0709000000000000" pitchFamily="49" charset="-120"/>
                <a:ea typeface="華康儷粗黑" panose="020B0709000000000000" pitchFamily="49" charset="-120"/>
              </a:rPr>
              <a:t>(</a:t>
            </a:r>
            <a:r>
              <a:rPr lang="zh-TW" altLang="en-US" dirty="0">
                <a:latin typeface="華康儷粗黑" panose="020B0709000000000000" pitchFamily="49" charset="-120"/>
                <a:ea typeface="華康儷粗黑" panose="020B0709000000000000" pitchFamily="49" charset="-120"/>
              </a:rPr>
              <a:t>據點發現</a:t>
            </a:r>
            <a:r>
              <a:rPr lang="en-US" altLang="zh-TW" dirty="0">
                <a:latin typeface="華康儷粗黑" panose="020B0709000000000000" pitchFamily="49" charset="-120"/>
                <a:ea typeface="華康儷粗黑" panose="020B0709000000000000" pitchFamily="49" charset="-120"/>
              </a:rPr>
              <a:t>)</a:t>
            </a:r>
            <a:endParaRPr lang="zh-TW" altLang="en-US" dirty="0">
              <a:latin typeface="華康儷粗黑" panose="020B0709000000000000" pitchFamily="49" charset="-120"/>
              <a:ea typeface="華康儷粗黑" panose="020B0709000000000000" pitchFamily="49" charset="-120"/>
            </a:endParaRPr>
          </a:p>
        </p:txBody>
      </p:sp>
      <p:sp>
        <p:nvSpPr>
          <p:cNvPr id="5" name="向右箭號 4"/>
          <p:cNvSpPr/>
          <p:nvPr/>
        </p:nvSpPr>
        <p:spPr>
          <a:xfrm>
            <a:off x="2572729" y="1844824"/>
            <a:ext cx="343088"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向右箭號 7"/>
          <p:cNvSpPr/>
          <p:nvPr/>
        </p:nvSpPr>
        <p:spPr>
          <a:xfrm rot="10800000">
            <a:off x="6101120" y="1789728"/>
            <a:ext cx="343088"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14076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403650" y="442878"/>
            <a:ext cx="7643192"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標楷體" panose="03000509000000000000" pitchFamily="65" charset="-120"/>
                <a:cs typeface="+mj-cs"/>
              </a:defRPr>
            </a:lvl1pPr>
          </a:lstStyle>
          <a:p>
            <a:pPr algn="l"/>
            <a:r>
              <a:rPr lang="zh-TW" altLang="en-US" b="1" dirty="0">
                <a:latin typeface="標楷體" panose="03000509000000000000" pitchFamily="65" charset="-120"/>
              </a:rPr>
              <a:t>醫療介入</a:t>
            </a:r>
            <a:r>
              <a:rPr lang="en-US" altLang="zh-TW" b="1" dirty="0">
                <a:latin typeface="標楷體" panose="03000509000000000000" pitchFamily="65" charset="-120"/>
              </a:rPr>
              <a:t>-</a:t>
            </a:r>
            <a:r>
              <a:rPr lang="zh-TW" altLang="en-US" b="1" dirty="0">
                <a:latin typeface="標楷體" panose="03000509000000000000" pitchFamily="65" charset="-120"/>
              </a:rPr>
              <a:t>藍鵲計畫</a:t>
            </a:r>
            <a:r>
              <a:rPr lang="en-US" altLang="zh-TW" b="1" dirty="0">
                <a:latin typeface="標楷體" panose="03000509000000000000" pitchFamily="65" charset="-120"/>
              </a:rPr>
              <a:t>2.0</a:t>
            </a:r>
          </a:p>
          <a:p>
            <a:pPr algn="l"/>
            <a:r>
              <a:rPr lang="zh-TW" altLang="en-US" sz="2800" dirty="0">
                <a:latin typeface="標楷體" panose="03000509000000000000" pitchFamily="65" charset="-120"/>
              </a:rPr>
              <a:t>家庭責任醫師整合性照護計畫</a:t>
            </a:r>
          </a:p>
          <a:p>
            <a:pPr algn="l"/>
            <a:endParaRPr lang="zh-TW" altLang="en-US" b="1" dirty="0">
              <a:latin typeface="標楷體" panose="03000509000000000000" pitchFamily="65" charset="-120"/>
            </a:endParaRPr>
          </a:p>
        </p:txBody>
      </p:sp>
      <p:grpSp>
        <p:nvGrpSpPr>
          <p:cNvPr id="5" name="群組 4"/>
          <p:cNvGrpSpPr/>
          <p:nvPr/>
        </p:nvGrpSpPr>
        <p:grpSpPr>
          <a:xfrm>
            <a:off x="787022" y="5258048"/>
            <a:ext cx="8156364" cy="1599952"/>
            <a:chOff x="736116" y="5228385"/>
            <a:chExt cx="8012348" cy="1599952"/>
          </a:xfrm>
        </p:grpSpPr>
        <p:graphicFrame>
          <p:nvGraphicFramePr>
            <p:cNvPr id="6" name="資料庫圖表 5"/>
            <p:cNvGraphicFramePr/>
            <p:nvPr>
              <p:extLst>
                <p:ext uri="{D42A27DB-BD31-4B8C-83A1-F6EECF244321}">
                  <p14:modId xmlns:p14="http://schemas.microsoft.com/office/powerpoint/2010/main" val="3183823901"/>
                </p:ext>
              </p:extLst>
            </p:nvPr>
          </p:nvGraphicFramePr>
          <p:xfrm>
            <a:off x="2051720" y="5228385"/>
            <a:ext cx="6696744"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736116" y="5684326"/>
              <a:ext cx="1687770"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目標值</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grpSp>
      <p:sp>
        <p:nvSpPr>
          <p:cNvPr id="2" name="矩形 1"/>
          <p:cNvSpPr/>
          <p:nvPr/>
        </p:nvSpPr>
        <p:spPr>
          <a:xfrm>
            <a:off x="761691" y="6098004"/>
            <a:ext cx="1107996" cy="369332"/>
          </a:xfrm>
          <a:prstGeom prst="rect">
            <a:avLst/>
          </a:prstGeom>
        </p:spPr>
        <p:txBody>
          <a:bodyPr wrap="none">
            <a:spAutoFit/>
          </a:bodyPr>
          <a:lstStyle/>
          <a:p>
            <a:pPr lvl="0"/>
            <a:r>
              <a:rPr lang="en-US" altLang="zh-TW" dirty="0">
                <a:latin typeface="標楷體" panose="03000509000000000000" pitchFamily="65" charset="-120"/>
                <a:ea typeface="標楷體" panose="03000509000000000000" pitchFamily="65" charset="-120"/>
                <a:cs typeface="Times New Roman"/>
              </a:rPr>
              <a:t>(</a:t>
            </a:r>
            <a:r>
              <a:rPr lang="zh-TW" altLang="en-US" dirty="0">
                <a:latin typeface="標楷體" panose="03000509000000000000" pitchFamily="65" charset="-120"/>
                <a:ea typeface="標楷體" panose="03000509000000000000" pitchFamily="65" charset="-120"/>
                <a:cs typeface="Times New Roman"/>
              </a:rPr>
              <a:t>收案數</a:t>
            </a:r>
            <a:r>
              <a:rPr lang="en-US" altLang="zh-TW" dirty="0">
                <a:latin typeface="標楷體" panose="03000509000000000000" pitchFamily="65" charset="-120"/>
                <a:ea typeface="標楷體" panose="03000509000000000000" pitchFamily="65" charset="-120"/>
                <a:cs typeface="Times New Roman"/>
              </a:rPr>
              <a:t>)</a:t>
            </a:r>
            <a:endParaRPr lang="zh-TW" altLang="en-US" dirty="0"/>
          </a:p>
        </p:txBody>
      </p:sp>
      <p:sp>
        <p:nvSpPr>
          <p:cNvPr id="3" name="矩形 2"/>
          <p:cNvSpPr/>
          <p:nvPr/>
        </p:nvSpPr>
        <p:spPr>
          <a:xfrm>
            <a:off x="5697110" y="1317179"/>
            <a:ext cx="3185488" cy="369332"/>
          </a:xfrm>
          <a:prstGeom prst="rect">
            <a:avLst/>
          </a:prstGeom>
        </p:spPr>
        <p:txBody>
          <a:bodyPr wrap="none">
            <a:spAutoFit/>
          </a:bodyPr>
          <a:lstStyle/>
          <a:p>
            <a:pPr algn="ctr"/>
            <a:r>
              <a:rPr kumimoji="1" lang="zh-TW" altLang="en-US" kern="0" dirty="0">
                <a:latin typeface="標楷體" pitchFamily="65" charset="-120"/>
              </a:rPr>
              <a:t>資源整合</a:t>
            </a:r>
            <a:r>
              <a:rPr kumimoji="1" lang="en-US" altLang="zh-TW" kern="0" dirty="0">
                <a:latin typeface="標楷體" pitchFamily="65" charset="-120"/>
              </a:rPr>
              <a:t>-</a:t>
            </a:r>
            <a:r>
              <a:rPr kumimoji="1" lang="zh-TW" altLang="en-US" kern="0" dirty="0">
                <a:solidFill>
                  <a:srgbClr val="000000"/>
                </a:solidFill>
                <a:latin typeface="標楷體" pitchFamily="65" charset="-120"/>
              </a:rPr>
              <a:t>從生到死</a:t>
            </a:r>
            <a:r>
              <a:rPr kumimoji="1" lang="en-US" altLang="zh-TW" kern="0" dirty="0">
                <a:latin typeface="標楷體" pitchFamily="65" charset="-120"/>
              </a:rPr>
              <a:t>-</a:t>
            </a:r>
            <a:r>
              <a:rPr kumimoji="1" lang="zh-TW" altLang="en-US" kern="0" dirty="0">
                <a:solidFill>
                  <a:srgbClr val="C00000"/>
                </a:solidFill>
                <a:latin typeface="標楷體" pitchFamily="65" charset="-120"/>
              </a:rPr>
              <a:t>預防受苦</a:t>
            </a:r>
            <a:endParaRPr kumimoji="1" lang="zh-TW" altLang="en-US" sz="1200" kern="0" dirty="0">
              <a:solidFill>
                <a:srgbClr val="C00000"/>
              </a:solidFill>
              <a:latin typeface="標楷體" pitchFamily="65" charset="-120"/>
            </a:endParaRPr>
          </a:p>
        </p:txBody>
      </p:sp>
      <p:sp>
        <p:nvSpPr>
          <p:cNvPr id="8" name="矩形 7"/>
          <p:cNvSpPr/>
          <p:nvPr/>
        </p:nvSpPr>
        <p:spPr>
          <a:xfrm>
            <a:off x="962828" y="1592247"/>
            <a:ext cx="4905315" cy="3477875"/>
          </a:xfrm>
          <a:prstGeom prst="rect">
            <a:avLst/>
          </a:prstGeom>
        </p:spPr>
        <p:txBody>
          <a:bodyPr wrap="square">
            <a:spAutoFit/>
          </a:bodyPr>
          <a:lstStyle/>
          <a:p>
            <a:pPr marL="457200" lvl="0" indent="-457200">
              <a:buFont typeface="+mj-lt"/>
              <a:buAutoNum type="arabicPeriod"/>
              <a:defRPr/>
            </a:pPr>
            <a:r>
              <a:rPr lang="zh-TW" altLang="en-US" sz="2000" b="1" u="sng" dirty="0">
                <a:solidFill>
                  <a:srgbClr val="FF0000"/>
                </a:solidFill>
                <a:latin typeface="標楷體" panose="03000509000000000000" pitchFamily="65" charset="-120"/>
                <a:ea typeface="標楷體" panose="03000509000000000000" pitchFamily="65" charset="-120"/>
              </a:rPr>
              <a:t>建立整合醫療模式</a:t>
            </a:r>
            <a:r>
              <a:rPr lang="en-US" altLang="zh-TW" sz="2000" u="sng"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強化跨局處、跨單位，並協助轉診服務、提供全人照護服務。</a:t>
            </a:r>
            <a:endParaRPr lang="en-US" altLang="zh-TW" sz="2000" dirty="0">
              <a:latin typeface="標楷體" panose="03000509000000000000" pitchFamily="65" charset="-120"/>
              <a:ea typeface="標楷體" panose="03000509000000000000" pitchFamily="65" charset="-120"/>
            </a:endParaRPr>
          </a:p>
          <a:p>
            <a:pPr marL="457200" lvl="0" indent="-457200">
              <a:buFont typeface="+mj-lt"/>
              <a:buAutoNum type="arabicPeriod"/>
              <a:defRPr/>
            </a:pPr>
            <a:r>
              <a:rPr lang="zh-TW" altLang="en-US" sz="2000" b="1" u="sng" dirty="0">
                <a:solidFill>
                  <a:srgbClr val="FF0000"/>
                </a:solidFill>
                <a:ea typeface="標楷體" panose="03000509000000000000" pitchFamily="65" charset="-120"/>
              </a:rPr>
              <a:t>分段照護</a:t>
            </a:r>
            <a:r>
              <a:rPr lang="en-US" altLang="zh-TW" sz="2000" u="sng" dirty="0">
                <a:ea typeface="標楷體" panose="03000509000000000000" pitchFamily="65" charset="-120"/>
              </a:rPr>
              <a:t>:</a:t>
            </a:r>
            <a:br>
              <a:rPr lang="en-US" altLang="zh-TW" sz="2000" dirty="0">
                <a:ea typeface="標楷體" panose="03000509000000000000" pitchFamily="65" charset="-120"/>
              </a:rPr>
            </a:br>
            <a:r>
              <a:rPr lang="en-US" altLang="zh-TW" sz="2000" dirty="0">
                <a:ea typeface="標楷體" panose="03000509000000000000" pitchFamily="65" charset="-120"/>
              </a:rPr>
              <a:t>(1)</a:t>
            </a:r>
            <a:r>
              <a:rPr lang="zh-TW" altLang="zh-TW" sz="2000" dirty="0">
                <a:ea typeface="標楷體" panose="03000509000000000000" pitchFamily="65" charset="-120"/>
              </a:rPr>
              <a:t>對</a:t>
            </a:r>
            <a:r>
              <a:rPr lang="zh-TW" altLang="zh-TW" sz="2000" b="1" dirty="0">
                <a:ea typeface="標楷體" panose="03000509000000000000" pitchFamily="65" charset="-120"/>
              </a:rPr>
              <a:t>健康長者藉由家庭責任制醫師</a:t>
            </a:r>
            <a:r>
              <a:rPr lang="zh-TW" altLang="zh-TW" sz="2000" dirty="0">
                <a:ea typeface="標楷體" panose="03000509000000000000" pitchFamily="65" charset="-120"/>
              </a:rPr>
              <a:t>提</a:t>
            </a:r>
            <a:br>
              <a:rPr lang="en-US" altLang="zh-TW" sz="2000" dirty="0">
                <a:ea typeface="標楷體" panose="03000509000000000000" pitchFamily="65" charset="-120"/>
              </a:rPr>
            </a:br>
            <a:r>
              <a:rPr lang="en-US" altLang="zh-TW" sz="2000" dirty="0">
                <a:ea typeface="標楷體" panose="03000509000000000000" pitchFamily="65" charset="-120"/>
              </a:rPr>
              <a:t>     </a:t>
            </a:r>
            <a:r>
              <a:rPr lang="zh-TW" altLang="zh-TW" sz="2000" dirty="0">
                <a:ea typeface="標楷體" panose="03000509000000000000" pitchFamily="65" charset="-120"/>
              </a:rPr>
              <a:t>供第一、二段健康照護，促進長者</a:t>
            </a:r>
            <a:br>
              <a:rPr lang="en-US" altLang="zh-TW" sz="2000" dirty="0">
                <a:ea typeface="標楷體" panose="03000509000000000000" pitchFamily="65" charset="-120"/>
              </a:rPr>
            </a:br>
            <a:r>
              <a:rPr lang="en-US" altLang="zh-TW" sz="2000" dirty="0">
                <a:ea typeface="標楷體" panose="03000509000000000000" pitchFamily="65" charset="-120"/>
              </a:rPr>
              <a:t>     </a:t>
            </a:r>
            <a:r>
              <a:rPr lang="zh-TW" altLang="zh-TW" sz="2000" dirty="0">
                <a:ea typeface="標楷體" panose="03000509000000000000" pitchFamily="65" charset="-120"/>
              </a:rPr>
              <a:t>健康；</a:t>
            </a:r>
            <a:br>
              <a:rPr lang="en-US" altLang="zh-TW" sz="2000" dirty="0">
                <a:ea typeface="標楷體" panose="03000509000000000000" pitchFamily="65" charset="-120"/>
              </a:rPr>
            </a:br>
            <a:r>
              <a:rPr lang="en-US" altLang="zh-TW" sz="2000" dirty="0">
                <a:ea typeface="標楷體" panose="03000509000000000000" pitchFamily="65" charset="-120"/>
              </a:rPr>
              <a:t>(2)</a:t>
            </a:r>
            <a:r>
              <a:rPr lang="zh-TW" altLang="zh-TW" sz="2000" dirty="0">
                <a:ea typeface="標楷體" panose="03000509000000000000" pitchFamily="65" charset="-120"/>
              </a:rPr>
              <a:t>對</a:t>
            </a:r>
            <a:r>
              <a:rPr lang="zh-TW" altLang="zh-TW" sz="2000" b="1" dirty="0">
                <a:ea typeface="標楷體" panose="03000509000000000000" pitchFamily="65" charset="-120"/>
              </a:rPr>
              <a:t>弱勢者</a:t>
            </a:r>
            <a:r>
              <a:rPr lang="zh-TW" altLang="zh-TW" sz="2000" dirty="0">
                <a:ea typeface="標楷體" panose="03000509000000000000" pitchFamily="65" charset="-120"/>
              </a:rPr>
              <a:t>提供在宅醫療；</a:t>
            </a:r>
            <a:br>
              <a:rPr lang="en-US" altLang="zh-TW" sz="2000" dirty="0">
                <a:ea typeface="標楷體" panose="03000509000000000000" pitchFamily="65" charset="-120"/>
              </a:rPr>
            </a:br>
            <a:r>
              <a:rPr lang="en-US" altLang="zh-TW" sz="2000" dirty="0">
                <a:ea typeface="標楷體" panose="03000509000000000000" pitchFamily="65" charset="-120"/>
              </a:rPr>
              <a:t>(3)</a:t>
            </a:r>
            <a:r>
              <a:rPr lang="zh-TW" altLang="zh-TW" sz="2000" dirty="0">
                <a:ea typeface="標楷體" panose="03000509000000000000" pitchFamily="65" charset="-120"/>
              </a:rPr>
              <a:t>對</a:t>
            </a:r>
            <a:r>
              <a:rPr lang="zh-TW" altLang="zh-TW" sz="2000" b="1" dirty="0">
                <a:ea typeface="標楷體" panose="03000509000000000000" pitchFamily="65" charset="-120"/>
              </a:rPr>
              <a:t>失能者</a:t>
            </a:r>
            <a:r>
              <a:rPr lang="zh-TW" altLang="zh-TW" sz="2000" dirty="0">
                <a:ea typeface="標楷體" panose="03000509000000000000" pitchFamily="65" charset="-120"/>
              </a:rPr>
              <a:t>提供居家醫療照護整合服</a:t>
            </a:r>
            <a:br>
              <a:rPr lang="en-US" altLang="zh-TW" sz="2000" dirty="0">
                <a:ea typeface="標楷體" panose="03000509000000000000" pitchFamily="65" charset="-120"/>
              </a:rPr>
            </a:br>
            <a:r>
              <a:rPr lang="en-US" altLang="zh-TW" sz="2000" dirty="0">
                <a:ea typeface="標楷體" panose="03000509000000000000" pitchFamily="65" charset="-120"/>
              </a:rPr>
              <a:t>     </a:t>
            </a:r>
            <a:r>
              <a:rPr lang="zh-TW" altLang="zh-TW" sz="2000" dirty="0">
                <a:ea typeface="標楷體" panose="03000509000000000000" pitchFamily="65" charset="-120"/>
              </a:rPr>
              <a:t>務；</a:t>
            </a:r>
            <a:br>
              <a:rPr lang="en-US" altLang="zh-TW" sz="2000" dirty="0">
                <a:ea typeface="標楷體" panose="03000509000000000000" pitchFamily="65" charset="-120"/>
              </a:rPr>
            </a:br>
            <a:r>
              <a:rPr lang="en-US" altLang="zh-TW" sz="2000" dirty="0">
                <a:ea typeface="標楷體" panose="03000509000000000000" pitchFamily="65" charset="-120"/>
              </a:rPr>
              <a:t>(4)</a:t>
            </a:r>
            <a:r>
              <a:rPr lang="zh-TW" altLang="zh-TW" sz="2000" dirty="0">
                <a:ea typeface="標楷體" panose="03000509000000000000" pitchFamily="65" charset="-120"/>
              </a:rPr>
              <a:t>對</a:t>
            </a:r>
            <a:r>
              <a:rPr lang="zh-TW" altLang="zh-TW" sz="2000" b="1" dirty="0">
                <a:ea typeface="標楷體" panose="03000509000000000000" pitchFamily="65" charset="-120"/>
              </a:rPr>
              <a:t>生命末期長者</a:t>
            </a:r>
            <a:r>
              <a:rPr lang="zh-TW" altLang="zh-TW" sz="2000" dirty="0">
                <a:ea typeface="標楷體" panose="03000509000000000000" pitchFamily="65" charset="-120"/>
              </a:rPr>
              <a:t>提供居家安寧服務</a:t>
            </a:r>
            <a:r>
              <a:rPr lang="zh-TW" altLang="en-US" sz="2000" dirty="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p:txBody>
      </p:sp>
      <p:grpSp>
        <p:nvGrpSpPr>
          <p:cNvPr id="9" name="群組 306"/>
          <p:cNvGrpSpPr/>
          <p:nvPr/>
        </p:nvGrpSpPr>
        <p:grpSpPr>
          <a:xfrm>
            <a:off x="5697104" y="1592241"/>
            <a:ext cx="3185487" cy="3170098"/>
            <a:chOff x="2915816" y="2420888"/>
            <a:chExt cx="2952328" cy="3066376"/>
          </a:xfrm>
        </p:grpSpPr>
        <p:grpSp>
          <p:nvGrpSpPr>
            <p:cNvPr id="10" name="群組 307"/>
            <p:cNvGrpSpPr/>
            <p:nvPr/>
          </p:nvGrpSpPr>
          <p:grpSpPr>
            <a:xfrm>
              <a:off x="2915816" y="2420888"/>
              <a:ext cx="2952328" cy="3066376"/>
              <a:chOff x="2127250" y="1117600"/>
              <a:chExt cx="4864100" cy="5053013"/>
            </a:xfrm>
          </p:grpSpPr>
          <p:grpSp>
            <p:nvGrpSpPr>
              <p:cNvPr id="11" name="Group 141"/>
              <p:cNvGrpSpPr>
                <a:grpSpLocks/>
              </p:cNvGrpSpPr>
              <p:nvPr/>
            </p:nvGrpSpPr>
            <p:grpSpPr bwMode="auto">
              <a:xfrm>
                <a:off x="2127250" y="1117600"/>
                <a:ext cx="4864100" cy="5053013"/>
                <a:chOff x="1315" y="613"/>
                <a:chExt cx="3064" cy="3183"/>
              </a:xfrm>
            </p:grpSpPr>
            <p:sp>
              <p:nvSpPr>
                <p:cNvPr id="316" name="Freeform 142"/>
                <p:cNvSpPr>
                  <a:spLocks/>
                </p:cNvSpPr>
                <p:nvPr/>
              </p:nvSpPr>
              <p:spPr bwMode="auto">
                <a:xfrm>
                  <a:off x="1765" y="2421"/>
                  <a:ext cx="2614" cy="1375"/>
                </a:xfrm>
                <a:custGeom>
                  <a:avLst/>
                  <a:gdLst>
                    <a:gd name="T0" fmla="*/ 1206 w 2351"/>
                    <a:gd name="T1" fmla="*/ 1218 h 1237"/>
                    <a:gd name="T2" fmla="*/ 1271 w 2351"/>
                    <a:gd name="T3" fmla="*/ 1206 h 1237"/>
                    <a:gd name="T4" fmla="*/ 1321 w 2351"/>
                    <a:gd name="T5" fmla="*/ 1194 h 1237"/>
                    <a:gd name="T6" fmla="*/ 1375 w 2351"/>
                    <a:gd name="T7" fmla="*/ 1179 h 1237"/>
                    <a:gd name="T8" fmla="*/ 1426 w 2351"/>
                    <a:gd name="T9" fmla="*/ 1160 h 1237"/>
                    <a:gd name="T10" fmla="*/ 1488 w 2351"/>
                    <a:gd name="T11" fmla="*/ 1136 h 1237"/>
                    <a:gd name="T12" fmla="*/ 1546 w 2351"/>
                    <a:gd name="T13" fmla="*/ 1110 h 1237"/>
                    <a:gd name="T14" fmla="*/ 1602 w 2351"/>
                    <a:gd name="T15" fmla="*/ 1082 h 1237"/>
                    <a:gd name="T16" fmla="*/ 1649 w 2351"/>
                    <a:gd name="T17" fmla="*/ 1052 h 1237"/>
                    <a:gd name="T18" fmla="*/ 1698 w 2351"/>
                    <a:gd name="T19" fmla="*/ 1021 h 1237"/>
                    <a:gd name="T20" fmla="*/ 1752 w 2351"/>
                    <a:gd name="T21" fmla="*/ 983 h 1237"/>
                    <a:gd name="T22" fmla="*/ 1798 w 2351"/>
                    <a:gd name="T23" fmla="*/ 948 h 1237"/>
                    <a:gd name="T24" fmla="*/ 1869 w 2351"/>
                    <a:gd name="T25" fmla="*/ 889 h 1237"/>
                    <a:gd name="T26" fmla="*/ 1938 w 2351"/>
                    <a:gd name="T27" fmla="*/ 816 h 1237"/>
                    <a:gd name="T28" fmla="*/ 1989 w 2351"/>
                    <a:gd name="T29" fmla="*/ 756 h 1237"/>
                    <a:gd name="T30" fmla="*/ 2044 w 2351"/>
                    <a:gd name="T31" fmla="*/ 686 h 1237"/>
                    <a:gd name="T32" fmla="*/ 2098 w 2351"/>
                    <a:gd name="T33" fmla="*/ 605 h 1237"/>
                    <a:gd name="T34" fmla="*/ 2103 w 2351"/>
                    <a:gd name="T35" fmla="*/ 0 h 1237"/>
                    <a:gd name="T36" fmla="*/ 1570 w 2351"/>
                    <a:gd name="T37" fmla="*/ 296 h 1237"/>
                    <a:gd name="T38" fmla="*/ 1523 w 2351"/>
                    <a:gd name="T39" fmla="*/ 357 h 1237"/>
                    <a:gd name="T40" fmla="*/ 1474 w 2351"/>
                    <a:gd name="T41" fmla="*/ 412 h 1237"/>
                    <a:gd name="T42" fmla="*/ 1432 w 2351"/>
                    <a:gd name="T43" fmla="*/ 455 h 1237"/>
                    <a:gd name="T44" fmla="*/ 1381 w 2351"/>
                    <a:gd name="T45" fmla="*/ 494 h 1237"/>
                    <a:gd name="T46" fmla="*/ 1322 w 2351"/>
                    <a:gd name="T47" fmla="*/ 534 h 1237"/>
                    <a:gd name="T48" fmla="*/ 1265 w 2351"/>
                    <a:gd name="T49" fmla="*/ 566 h 1237"/>
                    <a:gd name="T50" fmla="*/ 1210 w 2351"/>
                    <a:gd name="T51" fmla="*/ 586 h 1237"/>
                    <a:gd name="T52" fmla="*/ 1144 w 2351"/>
                    <a:gd name="T53" fmla="*/ 606 h 1237"/>
                    <a:gd name="T54" fmla="*/ 1066 w 2351"/>
                    <a:gd name="T55" fmla="*/ 616 h 1237"/>
                    <a:gd name="T56" fmla="*/ 933 w 2351"/>
                    <a:gd name="T57" fmla="*/ 620 h 1237"/>
                    <a:gd name="T58" fmla="*/ 822 w 2351"/>
                    <a:gd name="T59" fmla="*/ 600 h 1237"/>
                    <a:gd name="T60" fmla="*/ 708 w 2351"/>
                    <a:gd name="T61" fmla="*/ 559 h 1237"/>
                    <a:gd name="T62" fmla="*/ 605 w 2351"/>
                    <a:gd name="T63" fmla="*/ 501 h 1237"/>
                    <a:gd name="T64" fmla="*/ 0 w 2351"/>
                    <a:gd name="T65" fmla="*/ 781 h 1237"/>
                    <a:gd name="T66" fmla="*/ 55 w 2351"/>
                    <a:gd name="T67" fmla="*/ 839 h 1237"/>
                    <a:gd name="T68" fmla="*/ 109 w 2351"/>
                    <a:gd name="T69" fmla="*/ 892 h 1237"/>
                    <a:gd name="T70" fmla="*/ 169 w 2351"/>
                    <a:gd name="T71" fmla="*/ 944 h 1237"/>
                    <a:gd name="T72" fmla="*/ 228 w 2351"/>
                    <a:gd name="T73" fmla="*/ 989 h 1237"/>
                    <a:gd name="T74" fmla="*/ 294 w 2351"/>
                    <a:gd name="T75" fmla="*/ 1033 h 1237"/>
                    <a:gd name="T76" fmla="*/ 359 w 2351"/>
                    <a:gd name="T77" fmla="*/ 1072 h 1237"/>
                    <a:gd name="T78" fmla="*/ 419 w 2351"/>
                    <a:gd name="T79" fmla="*/ 1105 h 1237"/>
                    <a:gd name="T80" fmla="*/ 497 w 2351"/>
                    <a:gd name="T81" fmla="*/ 1140 h 1237"/>
                    <a:gd name="T82" fmla="*/ 573 w 2351"/>
                    <a:gd name="T83" fmla="*/ 1168 h 1237"/>
                    <a:gd name="T84" fmla="*/ 640 w 2351"/>
                    <a:gd name="T85" fmla="*/ 1191 h 1237"/>
                    <a:gd name="T86" fmla="*/ 710 w 2351"/>
                    <a:gd name="T87" fmla="*/ 1208 h 1237"/>
                    <a:gd name="T88" fmla="*/ 791 w 2351"/>
                    <a:gd name="T89" fmla="*/ 1223 h 1237"/>
                    <a:gd name="T90" fmla="*/ 876 w 2351"/>
                    <a:gd name="T91" fmla="*/ 1233 h 1237"/>
                    <a:gd name="T92" fmla="*/ 953 w 2351"/>
                    <a:gd name="T93" fmla="*/ 1237 h 1237"/>
                    <a:gd name="T94" fmla="*/ 1032 w 2351"/>
                    <a:gd name="T95" fmla="*/ 1235 h 1237"/>
                    <a:gd name="T96" fmla="*/ 1112 w 2351"/>
                    <a:gd name="T97" fmla="*/ 1231 h 1237"/>
                    <a:gd name="T98" fmla="*/ 1182 w 2351"/>
                    <a:gd name="T99" fmla="*/ 1222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9999FF">
                        <a:gamma/>
                        <a:shade val="46275"/>
                        <a:invGamma/>
                      </a:srgbClr>
                    </a:gs>
                    <a:gs pos="100000">
                      <a:srgbClr val="9999FF"/>
                    </a:gs>
                  </a:gsLst>
                  <a:lin ang="18900000" scaled="1"/>
                </a:gradFill>
                <a:ln>
                  <a:noFill/>
                </a:ln>
                <a:effectLst/>
                <a:scene3d>
                  <a:camera prst="legacyObliqueTopRight"/>
                  <a:lightRig rig="legacyFlat3" dir="t"/>
                </a:scene3d>
                <a:sp3d extrusionH="227000" prstMaterial="legacyMatte">
                  <a:bevelT w="13500" h="13500" prst="angle"/>
                  <a:bevelB w="13500" h="13500" prst="angle"/>
                  <a:extrusionClr>
                    <a:srgbClr val="3366CC"/>
                  </a:extrusionClr>
                  <a:contourClr>
                    <a:srgbClr val="9999FF"/>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fontAlgn="base">
                    <a:spcBef>
                      <a:spcPct val="0"/>
                    </a:spcBef>
                    <a:spcAft>
                      <a:spcPct val="0"/>
                    </a:spcAft>
                  </a:pPr>
                  <a:endParaRPr kumimoji="1" lang="zh-TW" altLang="en-US">
                    <a:solidFill>
                      <a:srgbClr val="000000"/>
                    </a:solidFill>
                    <a:latin typeface="Arial" charset="0"/>
                    <a:ea typeface="新細明體" pitchFamily="18" charset="-120"/>
                  </a:endParaRPr>
                </a:p>
              </p:txBody>
            </p:sp>
            <p:sp>
              <p:nvSpPr>
                <p:cNvPr id="317" name="Freeform 143"/>
                <p:cNvSpPr>
                  <a:spLocks/>
                </p:cNvSpPr>
                <p:nvPr/>
              </p:nvSpPr>
              <p:spPr bwMode="auto">
                <a:xfrm>
                  <a:off x="1315" y="932"/>
                  <a:ext cx="1325" cy="2452"/>
                </a:xfrm>
                <a:custGeom>
                  <a:avLst/>
                  <a:gdLst>
                    <a:gd name="T0" fmla="*/ 1166 w 1192"/>
                    <a:gd name="T1" fmla="*/ 4 h 2205"/>
                    <a:gd name="T2" fmla="*/ 1106 w 1192"/>
                    <a:gd name="T3" fmla="*/ 16 h 2205"/>
                    <a:gd name="T4" fmla="*/ 1053 w 1192"/>
                    <a:gd name="T5" fmla="*/ 30 h 2205"/>
                    <a:gd name="T6" fmla="*/ 1001 w 1192"/>
                    <a:gd name="T7" fmla="*/ 45 h 2205"/>
                    <a:gd name="T8" fmla="*/ 948 w 1192"/>
                    <a:gd name="T9" fmla="*/ 64 h 2205"/>
                    <a:gd name="T10" fmla="*/ 889 w 1192"/>
                    <a:gd name="T11" fmla="*/ 88 h 2205"/>
                    <a:gd name="T12" fmla="*/ 831 w 1192"/>
                    <a:gd name="T13" fmla="*/ 113 h 2205"/>
                    <a:gd name="T14" fmla="*/ 774 w 1192"/>
                    <a:gd name="T15" fmla="*/ 142 h 2205"/>
                    <a:gd name="T16" fmla="*/ 726 w 1192"/>
                    <a:gd name="T17" fmla="*/ 171 h 2205"/>
                    <a:gd name="T18" fmla="*/ 677 w 1192"/>
                    <a:gd name="T19" fmla="*/ 202 h 2205"/>
                    <a:gd name="T20" fmla="*/ 623 w 1192"/>
                    <a:gd name="T21" fmla="*/ 241 h 2205"/>
                    <a:gd name="T22" fmla="*/ 576 w 1192"/>
                    <a:gd name="T23" fmla="*/ 276 h 2205"/>
                    <a:gd name="T24" fmla="*/ 501 w 1192"/>
                    <a:gd name="T25" fmla="*/ 344 h 2205"/>
                    <a:gd name="T26" fmla="*/ 436 w 1192"/>
                    <a:gd name="T27" fmla="*/ 410 h 2205"/>
                    <a:gd name="T28" fmla="*/ 385 w 1192"/>
                    <a:gd name="T29" fmla="*/ 470 h 2205"/>
                    <a:gd name="T30" fmla="*/ 331 w 1192"/>
                    <a:gd name="T31" fmla="*/ 540 h 2205"/>
                    <a:gd name="T32" fmla="*/ 283 w 1192"/>
                    <a:gd name="T33" fmla="*/ 617 h 2205"/>
                    <a:gd name="T34" fmla="*/ 238 w 1192"/>
                    <a:gd name="T35" fmla="*/ 693 h 2205"/>
                    <a:gd name="T36" fmla="*/ 200 w 1192"/>
                    <a:gd name="T37" fmla="*/ 777 h 2205"/>
                    <a:gd name="T38" fmla="*/ 168 w 1192"/>
                    <a:gd name="T39" fmla="*/ 868 h 2205"/>
                    <a:gd name="T40" fmla="*/ 134 w 1192"/>
                    <a:gd name="T41" fmla="*/ 980 h 2205"/>
                    <a:gd name="T42" fmla="*/ 114 w 1192"/>
                    <a:gd name="T43" fmla="*/ 1089 h 2205"/>
                    <a:gd name="T44" fmla="*/ 98 w 1192"/>
                    <a:gd name="T45" fmla="*/ 1230 h 2205"/>
                    <a:gd name="T46" fmla="*/ 98 w 1192"/>
                    <a:gd name="T47" fmla="*/ 1353 h 2205"/>
                    <a:gd name="T48" fmla="*/ 110 w 1192"/>
                    <a:gd name="T49" fmla="*/ 1464 h 2205"/>
                    <a:gd name="T50" fmla="*/ 129 w 1192"/>
                    <a:gd name="T51" fmla="*/ 1579 h 2205"/>
                    <a:gd name="T52" fmla="*/ 165 w 1192"/>
                    <a:gd name="T53" fmla="*/ 1704 h 2205"/>
                    <a:gd name="T54" fmla="*/ 208 w 1192"/>
                    <a:gd name="T55" fmla="*/ 1821 h 2205"/>
                    <a:gd name="T56" fmla="*/ 268 w 1192"/>
                    <a:gd name="T57" fmla="*/ 1932 h 2205"/>
                    <a:gd name="T58" fmla="*/ 817 w 1192"/>
                    <a:gd name="T59" fmla="*/ 2205 h 2205"/>
                    <a:gd name="T60" fmla="*/ 804 w 1192"/>
                    <a:gd name="T61" fmla="*/ 1622 h 2205"/>
                    <a:gd name="T62" fmla="*/ 754 w 1192"/>
                    <a:gd name="T63" fmla="*/ 1530 h 2205"/>
                    <a:gd name="T64" fmla="*/ 725 w 1192"/>
                    <a:gd name="T65" fmla="*/ 1442 h 2205"/>
                    <a:gd name="T66" fmla="*/ 714 w 1192"/>
                    <a:gd name="T67" fmla="*/ 1357 h 2205"/>
                    <a:gd name="T68" fmla="*/ 710 w 1192"/>
                    <a:gd name="T69" fmla="*/ 1273 h 2205"/>
                    <a:gd name="T70" fmla="*/ 718 w 1192"/>
                    <a:gd name="T71" fmla="*/ 1175 h 2205"/>
                    <a:gd name="T72" fmla="*/ 741 w 1192"/>
                    <a:gd name="T73" fmla="*/ 1078 h 2205"/>
                    <a:gd name="T74" fmla="*/ 776 w 1192"/>
                    <a:gd name="T75" fmla="*/ 988 h 2205"/>
                    <a:gd name="T76" fmla="*/ 817 w 1192"/>
                    <a:gd name="T77" fmla="*/ 916 h 2205"/>
                    <a:gd name="T78" fmla="*/ 855 w 1192"/>
                    <a:gd name="T79" fmla="*/ 865 h 2205"/>
                    <a:gd name="T80" fmla="*/ 900 w 1192"/>
                    <a:gd name="T81" fmla="*/ 813 h 2205"/>
                    <a:gd name="T82" fmla="*/ 943 w 1192"/>
                    <a:gd name="T83" fmla="*/ 769 h 2205"/>
                    <a:gd name="T84" fmla="*/ 993 w 1192"/>
                    <a:gd name="T85" fmla="*/ 730 h 2205"/>
                    <a:gd name="T86" fmla="*/ 1052 w 1192"/>
                    <a:gd name="T87" fmla="*/ 691 h 2205"/>
                    <a:gd name="T88" fmla="*/ 1109 w 1192"/>
                    <a:gd name="T89" fmla="*/ 659 h 2205"/>
                    <a:gd name="T90" fmla="*/ 1192 w 1192"/>
                    <a:gd name="T91" fmla="*/ 631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gs>
                    <a:gs pos="100000">
                      <a:srgbClr val="00CCFF">
                        <a:gamma/>
                        <a:shade val="46275"/>
                        <a:invGamma/>
                      </a:srgbClr>
                    </a:gs>
                  </a:gsLst>
                  <a:lin ang="18900000" scaled="1"/>
                </a:gradFill>
                <a:ln>
                  <a:noFill/>
                </a:ln>
                <a:effectLst/>
                <a:scene3d>
                  <a:camera prst="legacyObliqueTopRight"/>
                  <a:lightRig rig="legacyFlat3" dir="t"/>
                </a:scene3d>
                <a:sp3d extrusionH="227000" prstMaterial="legacyMatte">
                  <a:bevelT w="13500" h="13500" prst="angle"/>
                  <a:bevelB w="13500" h="13500" prst="angle"/>
                  <a:extrusionClr>
                    <a:srgbClr val="3366CC"/>
                  </a:extrusionClr>
                  <a:contourClr>
                    <a:srgbClr val="00CCFF"/>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fontAlgn="base">
                    <a:spcBef>
                      <a:spcPct val="0"/>
                    </a:spcBef>
                    <a:spcAft>
                      <a:spcPct val="0"/>
                    </a:spcAft>
                  </a:pPr>
                  <a:endParaRPr kumimoji="1" lang="zh-TW" altLang="en-US">
                    <a:solidFill>
                      <a:srgbClr val="000000"/>
                    </a:solidFill>
                    <a:latin typeface="Arial" charset="0"/>
                    <a:ea typeface="新細明體" pitchFamily="18" charset="-120"/>
                  </a:endParaRPr>
                </a:p>
              </p:txBody>
            </p:sp>
            <p:sp>
              <p:nvSpPr>
                <p:cNvPr id="318" name="Freeform 144"/>
                <p:cNvSpPr>
                  <a:spLocks/>
                </p:cNvSpPr>
                <p:nvPr/>
              </p:nvSpPr>
              <p:spPr bwMode="auto">
                <a:xfrm>
                  <a:off x="2331" y="613"/>
                  <a:ext cx="1970" cy="2219"/>
                </a:xfrm>
                <a:custGeom>
                  <a:avLst/>
                  <a:gdLst>
                    <a:gd name="T0" fmla="*/ 699 w 1772"/>
                    <a:gd name="T1" fmla="*/ 297 h 1996"/>
                    <a:gd name="T2" fmla="*/ 764 w 1772"/>
                    <a:gd name="T3" fmla="*/ 310 h 1996"/>
                    <a:gd name="T4" fmla="*/ 814 w 1772"/>
                    <a:gd name="T5" fmla="*/ 322 h 1996"/>
                    <a:gd name="T6" fmla="*/ 866 w 1772"/>
                    <a:gd name="T7" fmla="*/ 338 h 1996"/>
                    <a:gd name="T8" fmla="*/ 919 w 1772"/>
                    <a:gd name="T9" fmla="*/ 356 h 1996"/>
                    <a:gd name="T10" fmla="*/ 979 w 1772"/>
                    <a:gd name="T11" fmla="*/ 380 h 1996"/>
                    <a:gd name="T12" fmla="*/ 1037 w 1772"/>
                    <a:gd name="T13" fmla="*/ 406 h 1996"/>
                    <a:gd name="T14" fmla="*/ 1094 w 1772"/>
                    <a:gd name="T15" fmla="*/ 434 h 1996"/>
                    <a:gd name="T16" fmla="*/ 1142 w 1772"/>
                    <a:gd name="T17" fmla="*/ 464 h 1996"/>
                    <a:gd name="T18" fmla="*/ 1191 w 1772"/>
                    <a:gd name="T19" fmla="*/ 495 h 1996"/>
                    <a:gd name="T20" fmla="*/ 1245 w 1772"/>
                    <a:gd name="T21" fmla="*/ 532 h 1996"/>
                    <a:gd name="T22" fmla="*/ 1292 w 1772"/>
                    <a:gd name="T23" fmla="*/ 569 h 1996"/>
                    <a:gd name="T24" fmla="*/ 1366 w 1772"/>
                    <a:gd name="T25" fmla="*/ 635 h 1996"/>
                    <a:gd name="T26" fmla="*/ 1431 w 1772"/>
                    <a:gd name="T27" fmla="*/ 701 h 1996"/>
                    <a:gd name="T28" fmla="*/ 1482 w 1772"/>
                    <a:gd name="T29" fmla="*/ 761 h 1996"/>
                    <a:gd name="T30" fmla="*/ 1536 w 1772"/>
                    <a:gd name="T31" fmla="*/ 833 h 1996"/>
                    <a:gd name="T32" fmla="*/ 1586 w 1772"/>
                    <a:gd name="T33" fmla="*/ 909 h 1996"/>
                    <a:gd name="T34" fmla="*/ 1629 w 1772"/>
                    <a:gd name="T35" fmla="*/ 985 h 1996"/>
                    <a:gd name="T36" fmla="*/ 1668 w 1772"/>
                    <a:gd name="T37" fmla="*/ 1070 h 1996"/>
                    <a:gd name="T38" fmla="*/ 1700 w 1772"/>
                    <a:gd name="T39" fmla="*/ 1160 h 1996"/>
                    <a:gd name="T40" fmla="*/ 1734 w 1772"/>
                    <a:gd name="T41" fmla="*/ 1272 h 1996"/>
                    <a:gd name="T42" fmla="*/ 1754 w 1772"/>
                    <a:gd name="T43" fmla="*/ 1381 h 1996"/>
                    <a:gd name="T44" fmla="*/ 1770 w 1772"/>
                    <a:gd name="T45" fmla="*/ 1522 h 1996"/>
                    <a:gd name="T46" fmla="*/ 1770 w 1772"/>
                    <a:gd name="T47" fmla="*/ 1644 h 1996"/>
                    <a:gd name="T48" fmla="*/ 1758 w 1772"/>
                    <a:gd name="T49" fmla="*/ 1755 h 1996"/>
                    <a:gd name="T50" fmla="*/ 1739 w 1772"/>
                    <a:gd name="T51" fmla="*/ 1870 h 1996"/>
                    <a:gd name="T52" fmla="*/ 1703 w 1772"/>
                    <a:gd name="T53" fmla="*/ 1996 h 1996"/>
                    <a:gd name="T54" fmla="*/ 1145 w 1772"/>
                    <a:gd name="T55" fmla="*/ 1711 h 1996"/>
                    <a:gd name="T56" fmla="*/ 1159 w 1772"/>
                    <a:gd name="T57" fmla="*/ 1607 h 1996"/>
                    <a:gd name="T58" fmla="*/ 1156 w 1772"/>
                    <a:gd name="T59" fmla="*/ 1514 h 1996"/>
                    <a:gd name="T60" fmla="*/ 1140 w 1772"/>
                    <a:gd name="T61" fmla="*/ 1413 h 1996"/>
                    <a:gd name="T62" fmla="*/ 1109 w 1772"/>
                    <a:gd name="T63" fmla="*/ 1322 h 1996"/>
                    <a:gd name="T64" fmla="*/ 1070 w 1772"/>
                    <a:gd name="T65" fmla="*/ 1239 h 1996"/>
                    <a:gd name="T66" fmla="*/ 1032 w 1772"/>
                    <a:gd name="T67" fmla="*/ 1183 h 1996"/>
                    <a:gd name="T68" fmla="*/ 992 w 1772"/>
                    <a:gd name="T69" fmla="*/ 1132 h 1996"/>
                    <a:gd name="T70" fmla="*/ 947 w 1772"/>
                    <a:gd name="T71" fmla="*/ 1086 h 1996"/>
                    <a:gd name="T72" fmla="*/ 901 w 1772"/>
                    <a:gd name="T73" fmla="*/ 1043 h 1996"/>
                    <a:gd name="T74" fmla="*/ 842 w 1772"/>
                    <a:gd name="T75" fmla="*/ 1002 h 1996"/>
                    <a:gd name="T76" fmla="*/ 792 w 1772"/>
                    <a:gd name="T77" fmla="*/ 971 h 1996"/>
                    <a:gd name="T78" fmla="*/ 729 w 1772"/>
                    <a:gd name="T79" fmla="*/ 940 h 1996"/>
                    <a:gd name="T80" fmla="*/ 676 w 1772"/>
                    <a:gd name="T81" fmla="*/ 922 h 1996"/>
                    <a:gd name="T82" fmla="*/ 598 w 1772"/>
                    <a:gd name="T83" fmla="*/ 905 h 1996"/>
                    <a:gd name="T84" fmla="*/ 520 w 1772"/>
                    <a:gd name="T85" fmla="*/ 899 h 1996"/>
                    <a:gd name="T86" fmla="*/ 498 w 1772"/>
                    <a:gd name="T87" fmla="*/ 1222 h 1996"/>
                    <a:gd name="T88" fmla="*/ 497 w 1772"/>
                    <a:gd name="T89" fmla="*/ 0 h 1996"/>
                    <a:gd name="T90" fmla="*/ 524 w 1772"/>
                    <a:gd name="T91" fmla="*/ 280 h 1996"/>
                    <a:gd name="T92" fmla="*/ 604 w 1772"/>
                    <a:gd name="T93" fmla="*/ 285 h 1996"/>
                    <a:gd name="T94" fmla="*/ 675 w 1772"/>
                    <a:gd name="T95" fmla="*/ 29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gs>
                    <a:gs pos="100000">
                      <a:srgbClr val="B4F400">
                        <a:gamma/>
                        <a:shade val="36078"/>
                        <a:invGamma/>
                      </a:srgbClr>
                    </a:gs>
                  </a:gsLst>
                  <a:lin ang="2700000" scaled="1"/>
                </a:gradFill>
                <a:ln>
                  <a:noFill/>
                </a:ln>
                <a:effectLst/>
                <a:scene3d>
                  <a:camera prst="legacyObliqueTopRight"/>
                  <a:lightRig rig="legacyFlat3" dir="t"/>
                </a:scene3d>
                <a:sp3d extrusionH="227000" prstMaterial="legacyMatte">
                  <a:bevelT w="13500" h="13500" prst="angle"/>
                  <a:bevelB w="13500" h="13500" prst="angle"/>
                  <a:extrusionClr>
                    <a:srgbClr val="3366CC"/>
                  </a:extrusionClr>
                  <a:contourClr>
                    <a:srgbClr val="B4F4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fontAlgn="base">
                    <a:spcBef>
                      <a:spcPct val="0"/>
                    </a:spcBef>
                    <a:spcAft>
                      <a:spcPct val="0"/>
                    </a:spcAft>
                  </a:pPr>
                  <a:endParaRPr kumimoji="1" lang="zh-TW" altLang="en-US">
                    <a:solidFill>
                      <a:srgbClr val="000000"/>
                    </a:solidFill>
                    <a:latin typeface="Arial" charset="0"/>
                    <a:ea typeface="新細明體" pitchFamily="18" charset="-120"/>
                  </a:endParaRPr>
                </a:p>
              </p:txBody>
            </p:sp>
          </p:grpSp>
          <p:sp>
            <p:nvSpPr>
              <p:cNvPr id="313" name="WordArt 146"/>
              <p:cNvSpPr>
                <a:spLocks noChangeArrowheads="1" noChangeShapeType="1" noTextEdit="1"/>
              </p:cNvSpPr>
              <p:nvPr/>
            </p:nvSpPr>
            <p:spPr bwMode="auto">
              <a:xfrm rot="2811262">
                <a:off x="4057395" y="2555708"/>
                <a:ext cx="2626292" cy="90704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500959"/>
                  </a:avLst>
                </a:prstTxWarp>
              </a:bodyPr>
              <a:lstStyle/>
              <a:p>
                <a:pPr algn="ctr" fontAlgn="base">
                  <a:spcBef>
                    <a:spcPct val="0"/>
                  </a:spcBef>
                  <a:spcAft>
                    <a:spcPct val="0"/>
                  </a:spcAft>
                </a:pPr>
                <a:r>
                  <a:rPr kumimoji="1" lang="zh-TW" altLang="en-US" sz="3600" b="1" kern="10" dirty="0">
                    <a:solidFill>
                      <a:srgbClr val="FFFFFF"/>
                    </a:solidFill>
                    <a:latin typeface="微軟正黑體" panose="020B0604030504040204" pitchFamily="34" charset="-120"/>
                    <a:ea typeface="微軟正黑體" panose="020B0604030504040204" pitchFamily="34" charset="-120"/>
                  </a:rPr>
                  <a:t>醫護團隊到宅服務</a:t>
                </a:r>
              </a:p>
            </p:txBody>
          </p:sp>
          <p:sp>
            <p:nvSpPr>
              <p:cNvPr id="314" name="WordArt 147"/>
              <p:cNvSpPr>
                <a:spLocks noChangeArrowheads="1" noChangeShapeType="1" noTextEdit="1"/>
              </p:cNvSpPr>
              <p:nvPr/>
            </p:nvSpPr>
            <p:spPr bwMode="auto">
              <a:xfrm rot="9851429">
                <a:off x="3484253" y="4133216"/>
                <a:ext cx="2792477" cy="1427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077768"/>
                  </a:avLst>
                </a:prstTxWarp>
              </a:bodyPr>
              <a:lstStyle/>
              <a:p>
                <a:pPr algn="ctr" fontAlgn="base">
                  <a:spcBef>
                    <a:spcPct val="0"/>
                  </a:spcBef>
                  <a:spcAft>
                    <a:spcPct val="0"/>
                  </a:spcAft>
                </a:pPr>
                <a:r>
                  <a:rPr kumimoji="1" lang="zh-TW" altLang="en-US" sz="3600" b="1" kern="10" dirty="0">
                    <a:solidFill>
                      <a:srgbClr val="FFFFFF"/>
                    </a:solidFill>
                    <a:latin typeface="微軟正黑體" panose="020B0604030504040204" pitchFamily="34" charset="-120"/>
                    <a:ea typeface="微軟正黑體" panose="020B0604030504040204" pitchFamily="34" charset="-120"/>
                  </a:rPr>
                  <a:t>日間與長期照護服務</a:t>
                </a:r>
              </a:p>
            </p:txBody>
          </p:sp>
          <p:sp>
            <p:nvSpPr>
              <p:cNvPr id="315" name="WordArt 148"/>
              <p:cNvSpPr>
                <a:spLocks noChangeArrowheads="1" noChangeShapeType="1" noTextEdit="1"/>
              </p:cNvSpPr>
              <p:nvPr/>
            </p:nvSpPr>
            <p:spPr bwMode="auto">
              <a:xfrm rot="16837229">
                <a:off x="2056130" y="3133606"/>
                <a:ext cx="3057907" cy="1273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380441"/>
                  </a:avLst>
                </a:prstTxWarp>
              </a:bodyPr>
              <a:lstStyle/>
              <a:p>
                <a:pPr algn="ctr" fontAlgn="base">
                  <a:spcBef>
                    <a:spcPct val="0"/>
                  </a:spcBef>
                  <a:spcAft>
                    <a:spcPct val="0"/>
                  </a:spcAft>
                </a:pPr>
                <a:r>
                  <a:rPr kumimoji="1" lang="zh-TW" altLang="en-US" sz="3600" b="1" kern="10" dirty="0">
                    <a:solidFill>
                      <a:srgbClr val="FFFFFF"/>
                    </a:solidFill>
                    <a:latin typeface="微軟正黑體" panose="020B0604030504040204" pitchFamily="34" charset="-120"/>
                    <a:ea typeface="微軟正黑體" panose="020B0604030504040204" pitchFamily="34" charset="-120"/>
                  </a:rPr>
                  <a:t>社區關懷與居家訪視</a:t>
                </a:r>
              </a:p>
            </p:txBody>
          </p:sp>
        </p:grpSp>
        <p:grpSp>
          <p:nvGrpSpPr>
            <p:cNvPr id="12" name="群組 308"/>
            <p:cNvGrpSpPr/>
            <p:nvPr/>
          </p:nvGrpSpPr>
          <p:grpSpPr>
            <a:xfrm>
              <a:off x="3851921" y="3397244"/>
              <a:ext cx="1209803" cy="1270615"/>
              <a:chOff x="4235065" y="3174062"/>
              <a:chExt cx="1201031" cy="1263050"/>
            </a:xfrm>
          </p:grpSpPr>
          <p:pic>
            <p:nvPicPr>
              <p:cNvPr id="310" name="Picture 94" descr="볼"/>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35065" y="3174062"/>
                <a:ext cx="1201031" cy="1263050"/>
              </a:xfrm>
              <a:prstGeom prst="rect">
                <a:avLst/>
              </a:prstGeom>
              <a:noFill/>
              <a:extLst>
                <a:ext uri="{909E8E84-426E-40DD-AFC4-6F175D3DCCD1}">
                  <a14:hiddenFill xmlns:a14="http://schemas.microsoft.com/office/drawing/2010/main">
                    <a:solidFill>
                      <a:srgbClr val="FFFFFF"/>
                    </a:solidFill>
                  </a14:hiddenFill>
                </a:ext>
              </a:extLst>
            </p:spPr>
          </p:pic>
          <p:sp>
            <p:nvSpPr>
              <p:cNvPr id="311" name="文字方塊 310"/>
              <p:cNvSpPr txBox="1"/>
              <p:nvPr/>
            </p:nvSpPr>
            <p:spPr>
              <a:xfrm>
                <a:off x="4266993" y="3472312"/>
                <a:ext cx="1019451" cy="443901"/>
              </a:xfrm>
              <a:prstGeom prst="rect">
                <a:avLst/>
              </a:prstGeom>
              <a:solidFill>
                <a:srgbClr val="FFFF99"/>
              </a:solidFill>
            </p:spPr>
            <p:txBody>
              <a:bodyPr wrap="none" rtlCol="0">
                <a:spAutoFit/>
              </a:bodyPr>
              <a:lstStyle/>
              <a:p>
                <a:pPr algn="ctr" fontAlgn="base">
                  <a:spcBef>
                    <a:spcPct val="0"/>
                  </a:spcBef>
                  <a:spcAft>
                    <a:spcPct val="0"/>
                  </a:spcAft>
                </a:pPr>
                <a:r>
                  <a:rPr kumimoji="1" lang="en-US" altLang="zh-TW" sz="2400" b="1" dirty="0">
                    <a:solidFill>
                      <a:srgbClr val="28A5A2">
                        <a:lumMod val="50000"/>
                      </a:srgbClr>
                    </a:solidFill>
                    <a:latin typeface="Arial" panose="020B0604020202020204" pitchFamily="34" charset="0"/>
                    <a:ea typeface="新細明體" pitchFamily="18" charset="-120"/>
                  </a:rPr>
                  <a:t>QOCC</a:t>
                </a:r>
                <a:endParaRPr kumimoji="1" lang="zh-TW" altLang="en-US" sz="2400" b="1" dirty="0">
                  <a:solidFill>
                    <a:srgbClr val="28A5A2">
                      <a:lumMod val="50000"/>
                    </a:srgbClr>
                  </a:solidFill>
                  <a:latin typeface="Arial" panose="020B0604020202020204" pitchFamily="34" charset="0"/>
                  <a:ea typeface="新細明體" pitchFamily="18" charset="-120"/>
                </a:endParaRPr>
              </a:p>
            </p:txBody>
          </p:sp>
        </p:grpSp>
      </p:grpSp>
    </p:spTree>
    <p:extLst>
      <p:ext uri="{BB962C8B-B14F-4D97-AF65-F5344CB8AC3E}">
        <p14:creationId xmlns:p14="http://schemas.microsoft.com/office/powerpoint/2010/main" val="1508159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643192" cy="1143000"/>
          </a:xfrm>
        </p:spPr>
        <p:txBody>
          <a:bodyPr/>
          <a:lstStyle/>
          <a:p>
            <a:pPr algn="l"/>
            <a:r>
              <a:rPr lang="zh-TW" altLang="en-US" b="1" dirty="0"/>
              <a:t>出院準備銜接長照服務</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83888611"/>
              </p:ext>
            </p:extLst>
          </p:nvPr>
        </p:nvGraphicFramePr>
        <p:xfrm>
          <a:off x="1115616" y="1600201"/>
          <a:ext cx="7571184" cy="16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2195737" y="3140981"/>
            <a:ext cx="5472608" cy="3431709"/>
          </a:xfrm>
          <a:prstGeom prst="rect">
            <a:avLst/>
          </a:prstGeom>
          <a:noFill/>
        </p:spPr>
        <p:txBody>
          <a:bodyPr wrap="square" rtlCol="0">
            <a:spAutoFit/>
          </a:bodyPr>
          <a:lstStyle/>
          <a:p>
            <a:pPr algn="ctr"/>
            <a:r>
              <a:rPr lang="zh-TW" altLang="en-US" sz="2400" b="1" dirty="0"/>
              <a:t>病人出院準備照護需求評估</a:t>
            </a:r>
            <a:r>
              <a:rPr lang="en-US" altLang="zh-TW" sz="2400" b="1" dirty="0"/>
              <a:t>(2</a:t>
            </a:r>
            <a:r>
              <a:rPr lang="zh-TW" altLang="en-US" sz="2400" b="1" dirty="0"/>
              <a:t>天</a:t>
            </a:r>
            <a:r>
              <a:rPr lang="en-US" altLang="zh-TW" sz="2400" b="1" dirty="0"/>
              <a:t>)</a:t>
            </a:r>
          </a:p>
          <a:p>
            <a:pPr marL="285750" indent="-285750">
              <a:spcBef>
                <a:spcPts val="600"/>
              </a:spcBef>
              <a:buFont typeface="Arial" panose="020B0604020202020204" pitchFamily="34" charset="0"/>
              <a:buChar char="•"/>
            </a:pPr>
            <a:r>
              <a:rPr lang="zh-TW" altLang="en-US" sz="2400" dirty="0"/>
              <a:t>擬定出院照護計畫及方針</a:t>
            </a:r>
            <a:endParaRPr lang="en-US" altLang="zh-TW" sz="2400" dirty="0"/>
          </a:p>
          <a:p>
            <a:pPr marL="285750" indent="-285750">
              <a:spcBef>
                <a:spcPts val="600"/>
              </a:spcBef>
              <a:buFont typeface="Arial" panose="020B0604020202020204" pitchFamily="34" charset="0"/>
              <a:buChar char="•"/>
            </a:pPr>
            <a:r>
              <a:rPr lang="zh-TW" altLang="en-US" sz="2400" dirty="0"/>
              <a:t>若病人有長期照顧需求，聯合照管中心專員共同評估，協助案家於出院前達成照顧共識</a:t>
            </a:r>
            <a:endParaRPr lang="en-US" altLang="zh-TW" sz="2400" dirty="0"/>
          </a:p>
          <a:p>
            <a:pPr marL="285750" indent="-285750">
              <a:spcBef>
                <a:spcPts val="600"/>
              </a:spcBef>
              <a:buFont typeface="Arial" panose="020B0604020202020204" pitchFamily="34" charset="0"/>
              <a:buChar char="•"/>
            </a:pPr>
            <a:r>
              <a:rPr lang="zh-TW" altLang="en-US" sz="2400" dirty="0"/>
              <a:t>提供復健治療、輔具使用建議</a:t>
            </a:r>
            <a:endParaRPr lang="en-US" altLang="zh-TW" sz="2400" dirty="0"/>
          </a:p>
          <a:p>
            <a:pPr marL="285750" indent="-285750">
              <a:spcBef>
                <a:spcPts val="600"/>
              </a:spcBef>
              <a:buFont typeface="Arial" panose="020B0604020202020204" pitchFamily="34" charset="0"/>
              <a:buChar char="•"/>
            </a:pPr>
            <a:r>
              <a:rPr lang="zh-TW" altLang="en-US" sz="2400" dirty="0"/>
              <a:t>相關福利身分取得指導</a:t>
            </a:r>
            <a:endParaRPr lang="en-US" altLang="zh-TW" sz="2400" dirty="0"/>
          </a:p>
          <a:p>
            <a:pPr marL="285750" indent="-285750">
              <a:spcBef>
                <a:spcPts val="600"/>
              </a:spcBef>
              <a:buFont typeface="Arial" panose="020B0604020202020204" pitchFamily="34" charset="0"/>
              <a:buChar char="•"/>
            </a:pPr>
            <a:r>
              <a:rPr lang="zh-TW" altLang="en-US" sz="2400" dirty="0"/>
              <a:t>協助取得身心障礙手冊</a:t>
            </a:r>
            <a:r>
              <a:rPr lang="en-US" altLang="zh-TW" sz="2400" dirty="0"/>
              <a:t>/</a:t>
            </a:r>
            <a:r>
              <a:rPr lang="zh-TW" altLang="en-US" sz="2400" dirty="0"/>
              <a:t>證明</a:t>
            </a:r>
          </a:p>
        </p:txBody>
      </p:sp>
    </p:spTree>
    <p:extLst>
      <p:ext uri="{BB962C8B-B14F-4D97-AF65-F5344CB8AC3E}">
        <p14:creationId xmlns:p14="http://schemas.microsoft.com/office/powerpoint/2010/main" val="37007891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教會怎麼開始</a:t>
            </a:r>
          </a:p>
        </p:txBody>
      </p:sp>
      <p:sp>
        <p:nvSpPr>
          <p:cNvPr id="3" name="內容版面配置區 2"/>
          <p:cNvSpPr>
            <a:spLocks noGrp="1"/>
          </p:cNvSpPr>
          <p:nvPr>
            <p:ph idx="1"/>
          </p:nvPr>
        </p:nvSpPr>
        <p:spPr/>
        <p:txBody>
          <a:bodyPr/>
          <a:lstStyle/>
          <a:p>
            <a:pPr marL="514350" indent="-514350">
              <a:buFont typeface="+mj-lt"/>
              <a:buAutoNum type="arabicPeriod"/>
            </a:pPr>
            <a:r>
              <a:rPr lang="zh-TW" altLang="en-US" b="1" dirty="0"/>
              <a:t>友善長輩的空間</a:t>
            </a:r>
            <a:endParaRPr lang="en-US" altLang="zh-TW" b="1" dirty="0"/>
          </a:p>
          <a:p>
            <a:pPr marL="514350" indent="-514350">
              <a:buFont typeface="+mj-lt"/>
              <a:buAutoNum type="arabicPeriod"/>
            </a:pPr>
            <a:r>
              <a:rPr lang="zh-TW" altLang="en-US" b="1" dirty="0"/>
              <a:t>體貼長輩的軟體</a:t>
            </a:r>
            <a:endParaRPr lang="en-US" altLang="zh-TW" b="1" dirty="0"/>
          </a:p>
          <a:p>
            <a:pPr marL="514350" indent="-514350">
              <a:buFont typeface="+mj-lt"/>
              <a:buAutoNum type="arabicPeriod"/>
            </a:pPr>
            <a:r>
              <a:rPr lang="zh-TW" altLang="en-US" b="1" dirty="0"/>
              <a:t>社區資源的掌握與政府各項規定的了解</a:t>
            </a:r>
            <a:endParaRPr lang="en-US" altLang="zh-TW" b="1" dirty="0"/>
          </a:p>
          <a:p>
            <a:pPr marL="514350" indent="-514350">
              <a:buFont typeface="+mj-lt"/>
              <a:buAutoNum type="arabicPeriod"/>
            </a:pPr>
            <a:r>
              <a:rPr lang="zh-TW" altLang="en-US" b="1" dirty="0"/>
              <a:t>社區關懷據點、</a:t>
            </a:r>
            <a:r>
              <a:rPr lang="en-US" altLang="zh-TW" b="1" dirty="0"/>
              <a:t>C</a:t>
            </a:r>
            <a:r>
              <a:rPr lang="zh-TW" altLang="en-US" b="1" dirty="0"/>
              <a:t>巷弄長照站</a:t>
            </a:r>
            <a:endParaRPr lang="en-US" altLang="zh-TW" b="1" dirty="0"/>
          </a:p>
          <a:p>
            <a:pPr marL="514350" indent="-514350">
              <a:buFont typeface="+mj-lt"/>
              <a:buAutoNum type="arabicPeriod"/>
            </a:pPr>
            <a:r>
              <a:rPr lang="zh-TW" altLang="en-US" b="1" dirty="0"/>
              <a:t>專業培力</a:t>
            </a:r>
            <a:endParaRPr lang="en-US" altLang="zh-TW" b="1" dirty="0"/>
          </a:p>
          <a:p>
            <a:endParaRPr lang="zh-TW" altLang="en-US" dirty="0"/>
          </a:p>
        </p:txBody>
      </p:sp>
    </p:spTree>
    <p:extLst>
      <p:ext uri="{BB962C8B-B14F-4D97-AF65-F5344CB8AC3E}">
        <p14:creationId xmlns:p14="http://schemas.microsoft.com/office/powerpoint/2010/main" val="92333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社會住宅的興辦</a:t>
            </a:r>
          </a:p>
        </p:txBody>
      </p:sp>
      <p:sp>
        <p:nvSpPr>
          <p:cNvPr id="3" name="內容版面配置區 2"/>
          <p:cNvSpPr>
            <a:spLocks noGrp="1"/>
          </p:cNvSpPr>
          <p:nvPr>
            <p:ph idx="1"/>
          </p:nvPr>
        </p:nvSpPr>
        <p:spPr/>
        <p:txBody>
          <a:bodyPr/>
          <a:lstStyle/>
          <a:p>
            <a:pPr marL="0" indent="0">
              <a:buNone/>
            </a:pPr>
            <a:r>
              <a:rPr lang="zh-TW" altLang="zh-TW" dirty="0"/>
              <a:t>目前社會住宅在</a:t>
            </a:r>
            <a:r>
              <a:rPr lang="en-US" altLang="zh-TW" dirty="0"/>
              <a:t>105</a:t>
            </a:r>
            <a:r>
              <a:rPr lang="zh-TW" altLang="zh-TW" dirty="0"/>
              <a:t>年到</a:t>
            </a:r>
            <a:r>
              <a:rPr lang="en-US" altLang="zh-TW" dirty="0"/>
              <a:t>109</a:t>
            </a:r>
            <a:r>
              <a:rPr lang="zh-TW" altLang="zh-TW" dirty="0"/>
              <a:t>年間預計完工的社會住宅包括已完工、興建中、規劃中的，共包括</a:t>
            </a:r>
            <a:r>
              <a:rPr lang="en-US" altLang="zh-TW" dirty="0"/>
              <a:t>:</a:t>
            </a:r>
          </a:p>
          <a:p>
            <a:r>
              <a:rPr lang="zh-TW" altLang="zh-TW" dirty="0"/>
              <a:t>台北市的</a:t>
            </a:r>
            <a:r>
              <a:rPr lang="en-US" altLang="zh-TW" dirty="0"/>
              <a:t>27</a:t>
            </a:r>
            <a:r>
              <a:rPr lang="zh-TW" altLang="zh-TW" dirty="0"/>
              <a:t>處</a:t>
            </a:r>
            <a:endParaRPr lang="en-US" altLang="zh-TW" dirty="0"/>
          </a:p>
          <a:p>
            <a:r>
              <a:rPr lang="zh-TW" altLang="zh-TW" dirty="0"/>
              <a:t>新北市</a:t>
            </a:r>
            <a:r>
              <a:rPr lang="en-US" altLang="zh-TW" dirty="0"/>
              <a:t>22</a:t>
            </a:r>
            <a:r>
              <a:rPr lang="zh-TW" altLang="zh-TW" dirty="0"/>
              <a:t>處</a:t>
            </a:r>
            <a:endParaRPr lang="en-US" altLang="zh-TW" dirty="0"/>
          </a:p>
          <a:p>
            <a:r>
              <a:rPr lang="zh-TW" altLang="zh-TW" dirty="0"/>
              <a:t>台中</a:t>
            </a:r>
            <a:r>
              <a:rPr lang="en-US" altLang="zh-TW" dirty="0"/>
              <a:t>19</a:t>
            </a:r>
            <a:r>
              <a:rPr lang="zh-TW" altLang="zh-TW" dirty="0"/>
              <a:t>處</a:t>
            </a:r>
            <a:endParaRPr lang="en-US" altLang="zh-TW" dirty="0"/>
          </a:p>
          <a:p>
            <a:r>
              <a:rPr lang="zh-TW" altLang="zh-TW" dirty="0"/>
              <a:t>桃園</a:t>
            </a:r>
            <a:r>
              <a:rPr lang="en-US" altLang="zh-TW" dirty="0"/>
              <a:t>12</a:t>
            </a:r>
            <a:r>
              <a:rPr lang="zh-TW" altLang="zh-TW" dirty="0"/>
              <a:t>處</a:t>
            </a:r>
            <a:endParaRPr lang="en-US" altLang="zh-TW" dirty="0"/>
          </a:p>
          <a:p>
            <a:r>
              <a:rPr lang="zh-TW" altLang="zh-TW" dirty="0"/>
              <a:t>其他縣市合計</a:t>
            </a:r>
            <a:r>
              <a:rPr lang="en-US" altLang="zh-TW" dirty="0"/>
              <a:t>27</a:t>
            </a:r>
            <a:r>
              <a:rPr lang="zh-TW" altLang="zh-TW" dirty="0"/>
              <a:t>處</a:t>
            </a:r>
            <a:endParaRPr lang="en-US" altLang="zh-TW" dirty="0"/>
          </a:p>
          <a:p>
            <a:r>
              <a:rPr lang="zh-TW" altLang="zh-TW" dirty="0"/>
              <a:t>一共有</a:t>
            </a:r>
            <a:r>
              <a:rPr lang="en-US" altLang="zh-TW" dirty="0"/>
              <a:t>41,273</a:t>
            </a:r>
            <a:r>
              <a:rPr lang="zh-TW" altLang="zh-TW" dirty="0"/>
              <a:t>戶量體正在努力興辦。</a:t>
            </a:r>
          </a:p>
          <a:p>
            <a:endParaRPr lang="zh-TW" altLang="en-US" dirty="0"/>
          </a:p>
        </p:txBody>
      </p:sp>
    </p:spTree>
    <p:extLst>
      <p:ext uri="{BB962C8B-B14F-4D97-AF65-F5344CB8AC3E}">
        <p14:creationId xmlns:p14="http://schemas.microsoft.com/office/powerpoint/2010/main" val="245711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59892"/>
            <a:ext cx="7886700" cy="1325563"/>
          </a:xfrm>
        </p:spPr>
        <p:txBody>
          <a:bodyPr/>
          <a:lstStyle/>
          <a:p>
            <a:pPr algn="ctr">
              <a:spcAft>
                <a:spcPts val="0"/>
              </a:spcAft>
            </a:pPr>
            <a:r>
              <a:rPr lang="zh-TW" altLang="zh-TW" kern="100" dirty="0">
                <a:solidFill>
                  <a:srgbClr val="000000"/>
                </a:solidFill>
                <a:latin typeface="Calibri"/>
                <a:ea typeface="標楷體"/>
                <a:cs typeface="Times New Roman"/>
              </a:rPr>
              <a:t>包租代管試辦計畫推動構想</a:t>
            </a:r>
            <a:br>
              <a:rPr lang="en-US" altLang="zh-TW" kern="100" dirty="0">
                <a:solidFill>
                  <a:srgbClr val="000000"/>
                </a:solidFill>
                <a:latin typeface="Calibri"/>
                <a:ea typeface="標楷體"/>
                <a:cs typeface="Times New Roman"/>
              </a:rPr>
            </a:br>
            <a:r>
              <a:rPr lang="zh-TW" altLang="zh-TW" kern="100" dirty="0">
                <a:solidFill>
                  <a:srgbClr val="000000"/>
                </a:solidFill>
                <a:latin typeface="Calibri"/>
                <a:ea typeface="標楷體"/>
                <a:cs typeface="Times New Roman"/>
              </a:rPr>
              <a:t>示意圖</a:t>
            </a:r>
            <a:endParaRPr lang="zh-TW" altLang="zh-TW" kern="100" dirty="0">
              <a:latin typeface="Calibri"/>
              <a:ea typeface="新細明體"/>
              <a:cs typeface="Times New Roman"/>
            </a:endParaRPr>
          </a:p>
        </p:txBody>
      </p:sp>
      <p:sp>
        <p:nvSpPr>
          <p:cNvPr id="5" name="内容占位符 4"/>
          <p:cNvSpPr>
            <a:spLocks noGrp="1"/>
          </p:cNvSpPr>
          <p:nvPr>
            <p:ph idx="1"/>
          </p:nvPr>
        </p:nvSpPr>
        <p:spPr>
          <a:xfrm>
            <a:off x="1914525" y="2780855"/>
            <a:ext cx="7886700" cy="4691508"/>
          </a:xfrm>
        </p:spPr>
        <p:txBody>
          <a:bodyPr/>
          <a:lstStyle/>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b="1" dirty="0">
              <a:solidFill>
                <a:prstClr val="black"/>
              </a:solidFill>
              <a:latin typeface="Lucida Sans Unicode"/>
              <a:ea typeface="微軟正黑體" panose="020B0604030504040204" pitchFamily="34" charset="-120"/>
            </a:endParaRPr>
          </a:p>
          <a:p>
            <a:pPr marL="0" lvl="0" indent="0" algn="just">
              <a:lnSpc>
                <a:spcPct val="100000"/>
              </a:lnSpc>
              <a:spcBef>
                <a:spcPts val="0"/>
              </a:spcBef>
              <a:buNone/>
            </a:pPr>
            <a:endParaRPr lang="en-US" altLang="zh-TW" sz="1600" dirty="0">
              <a:solidFill>
                <a:prstClr val="black"/>
              </a:solidFill>
              <a:latin typeface="Lucida Sans Unicode"/>
              <a:ea typeface="微軟正黑體" panose="020B0604030504040204" pitchFamily="34" charset="-120"/>
            </a:endParaRPr>
          </a:p>
          <a:p>
            <a:endParaRPr lang="zh-TW" altLang="en-US" dirty="0"/>
          </a:p>
        </p:txBody>
      </p:sp>
      <p:sp>
        <p:nvSpPr>
          <p:cNvPr id="6" name="矩形 5"/>
          <p:cNvSpPr/>
          <p:nvPr/>
        </p:nvSpPr>
        <p:spPr>
          <a:xfrm>
            <a:off x="-1" y="0"/>
            <a:ext cx="350659" cy="14854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t>包租</a:t>
            </a:r>
            <a:r>
              <a:rPr lang="en-US" altLang="zh-TW" sz="1350" dirty="0"/>
              <a:t>/</a:t>
            </a:r>
            <a:r>
              <a:rPr lang="zh-TW" altLang="en-US" sz="1350" dirty="0"/>
              <a:t>代管</a:t>
            </a:r>
            <a:endParaRPr lang="zh-TW" altLang="en-US" sz="1350" dirty="0">
              <a:latin typeface="微軟正黑體" panose="020B0604030504040204" pitchFamily="34" charset="-120"/>
              <a:ea typeface="微軟正黑體" panose="020B0604030504040204" pitchFamily="34" charset="-120"/>
            </a:endParaRPr>
          </a:p>
        </p:txBody>
      </p:sp>
      <p:sp>
        <p:nvSpPr>
          <p:cNvPr id="7" name="矩形 6"/>
          <p:cNvSpPr/>
          <p:nvPr/>
        </p:nvSpPr>
        <p:spPr>
          <a:xfrm>
            <a:off x="0" y="1485456"/>
            <a:ext cx="350658" cy="1301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分級租金</a:t>
            </a:r>
          </a:p>
        </p:txBody>
      </p:sp>
      <p:sp>
        <p:nvSpPr>
          <p:cNvPr id="8" name="矩形 7"/>
          <p:cNvSpPr/>
          <p:nvPr/>
        </p:nvSpPr>
        <p:spPr>
          <a:xfrm>
            <a:off x="0" y="2787106"/>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承租公宅</a:t>
            </a:r>
          </a:p>
        </p:txBody>
      </p:sp>
      <p:sp>
        <p:nvSpPr>
          <p:cNvPr id="9" name="矩形 8"/>
          <p:cNvSpPr/>
          <p:nvPr/>
        </p:nvSpPr>
        <p:spPr>
          <a:xfrm>
            <a:off x="-9525" y="5390406"/>
            <a:ext cx="350658" cy="14675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林口社宅</a:t>
            </a:r>
          </a:p>
        </p:txBody>
      </p:sp>
      <p:sp>
        <p:nvSpPr>
          <p:cNvPr id="10" name="矩形 9"/>
          <p:cNvSpPr/>
          <p:nvPr/>
        </p:nvSpPr>
        <p:spPr>
          <a:xfrm>
            <a:off x="-9525" y="4088757"/>
            <a:ext cx="350658" cy="1301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350" dirty="0">
                <a:solidFill>
                  <a:schemeClr val="bg1"/>
                </a:solidFill>
                <a:latin typeface="微軟正黑體" panose="020B0604030504040204" pitchFamily="34" charset="-120"/>
                <a:ea typeface="微軟正黑體" panose="020B0604030504040204" pitchFamily="34" charset="-120"/>
              </a:rPr>
              <a:t>租屋條例</a:t>
            </a:r>
          </a:p>
        </p:txBody>
      </p:sp>
      <p:pic>
        <p:nvPicPr>
          <p:cNvPr id="12" name="圖片 5" descr="推動構想"/>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1820504"/>
            <a:ext cx="7128792" cy="4536504"/>
          </a:xfrm>
          <a:prstGeom prst="rect">
            <a:avLst/>
          </a:prstGeom>
          <a:noFill/>
          <a:ln w="9525">
            <a:noFill/>
            <a:miter lim="800000"/>
            <a:headEnd/>
            <a:tailEnd/>
          </a:ln>
        </p:spPr>
      </p:pic>
    </p:spTree>
    <p:extLst>
      <p:ext uri="{BB962C8B-B14F-4D97-AF65-F5344CB8AC3E}">
        <p14:creationId xmlns:p14="http://schemas.microsoft.com/office/powerpoint/2010/main" val="2494983687"/>
      </p:ext>
    </p:extLst>
  </p:cSld>
  <p:clrMapOvr>
    <a:masterClrMapping/>
  </p:clrMapOvr>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7674</Words>
  <Application>Microsoft Office PowerPoint</Application>
  <PresentationFormat>如螢幕大小 (4:3)</PresentationFormat>
  <Paragraphs>1566</Paragraphs>
  <Slides>77</Slides>
  <Notes>7</Notes>
  <HiddenSlides>13</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77</vt:i4>
      </vt:variant>
    </vt:vector>
  </HeadingPairs>
  <TitlesOfParts>
    <vt:vector size="97" baseType="lpstr">
      <vt:lpstr>HGｺﾞｼｯｸE</vt:lpstr>
      <vt:lpstr>Lato</vt:lpstr>
      <vt:lpstr>細明體</vt:lpstr>
      <vt:lpstr>華康POP1體W5</vt:lpstr>
      <vt:lpstr>華康細明體</vt:lpstr>
      <vt:lpstr>華康儷粗黑</vt:lpstr>
      <vt:lpstr>微軟正黑體</vt:lpstr>
      <vt:lpstr>新細明體</vt:lpstr>
      <vt:lpstr>新細明體</vt:lpstr>
      <vt:lpstr>標楷體</vt:lpstr>
      <vt:lpstr>Arial</vt:lpstr>
      <vt:lpstr>Calibri</vt:lpstr>
      <vt:lpstr>Century Schoolbook</vt:lpstr>
      <vt:lpstr>Comic Sans MS</vt:lpstr>
      <vt:lpstr>Lucida Sans Unicode</vt:lpstr>
      <vt:lpstr>Mangal</vt:lpstr>
      <vt:lpstr>Times New Roman</vt:lpstr>
      <vt:lpstr>Verdana</vt:lpstr>
      <vt:lpstr>Wingdings</vt:lpstr>
      <vt:lpstr>Balloons</vt:lpstr>
      <vt:lpstr>台灣的長照政策 -走向與尚待解決問題</vt:lpstr>
      <vt:lpstr>您了解老人照顧與福利服務措施嗎?</vt:lpstr>
      <vt:lpstr>與老人福利有關主要法規</vt:lpstr>
      <vt:lpstr>一、經濟保障與居住權保障</vt:lpstr>
      <vt:lpstr>PowerPoint 簡報</vt:lpstr>
      <vt:lpstr>PowerPoint 簡報</vt:lpstr>
      <vt:lpstr>PowerPoint 簡報</vt:lpstr>
      <vt:lpstr>社會住宅的興辦</vt:lpstr>
      <vt:lpstr>包租代管試辦計畫推動構想 示意圖</vt:lpstr>
      <vt:lpstr>包租</vt:lpstr>
      <vt:lpstr>代管</vt:lpstr>
      <vt:lpstr>招標進度</vt:lpstr>
      <vt:lpstr>房客資格</vt:lpstr>
      <vt:lpstr>二、健康維護</vt:lpstr>
      <vt:lpstr>三、失能者照顧服務</vt:lpstr>
      <vt:lpstr>PowerPoint 簡報</vt:lpstr>
      <vt:lpstr>經費支付問題與檢討</vt:lpstr>
      <vt:lpstr>PowerPoint 簡報</vt:lpstr>
      <vt:lpstr>重點1 服務對象擴大</vt:lpstr>
      <vt:lpstr>重點２ 服務項目增加</vt:lpstr>
      <vt:lpstr>重點3 包裹式服務的給付模式</vt:lpstr>
      <vt:lpstr>推動長照給付及支付新制目的</vt:lpstr>
      <vt:lpstr>PowerPoint 簡報</vt:lpstr>
      <vt:lpstr>修正後服務體系</vt:lpstr>
      <vt:lpstr>PowerPoint 簡報</vt:lpstr>
      <vt:lpstr>LTC-CMS因子探究</vt:lpstr>
      <vt:lpstr>IADLs</vt:lpstr>
      <vt:lpstr>PowerPoint 簡報</vt:lpstr>
      <vt:lpstr>PowerPoint 簡報</vt:lpstr>
      <vt:lpstr>長照給付及支付架構</vt:lpstr>
      <vt:lpstr>給付及支付基準</vt:lpstr>
      <vt:lpstr>長照服務請領資格</vt:lpstr>
      <vt:lpstr>PowerPoint 簡報</vt:lpstr>
      <vt:lpstr>長照服務給付額度</vt:lpstr>
      <vt:lpstr>長照需要等級、長照服務給付額度及部分負擔比率</vt:lpstr>
      <vt:lpstr>給付額度計算單位</vt:lpstr>
      <vt:lpstr>各類服務給付條件1/2</vt:lpstr>
      <vt:lpstr>各類服務給付條件2/2</vt:lpstr>
      <vt:lpstr>自費規定</vt:lpstr>
      <vt:lpstr>PowerPoint 簡報</vt:lpstr>
      <vt:lpstr>照顧問題清單</vt:lpstr>
      <vt:lpstr>34項照顧問題清單</vt:lpstr>
      <vt:lpstr>照顧組合表</vt:lpstr>
      <vt:lpstr>長照服務給付額度與照顧組合</vt:lpstr>
      <vt:lpstr>支付價格</vt:lpstr>
      <vt:lpstr>照顧管理之支付</vt:lpstr>
      <vt:lpstr>AA03 照顧服務員配合專業服務</vt:lpstr>
      <vt:lpstr>專業服務照顧組合</vt:lpstr>
      <vt:lpstr>部分負擔計算步驟</vt:lpstr>
      <vt:lpstr>申報費用超過給付額度處理原則</vt:lpstr>
      <vt:lpstr>長期照顧服務法</vt:lpstr>
      <vt:lpstr>長照十年 1.0  PK  2.0</vt:lpstr>
      <vt:lpstr>PowerPoint 簡報</vt:lpstr>
      <vt:lpstr>三種經費撥補方式的演進</vt:lpstr>
      <vt:lpstr>PowerPoint 簡報</vt:lpstr>
      <vt:lpstr>PowerPoint 簡報</vt:lpstr>
      <vt:lpstr>PowerPoint 簡報</vt:lpstr>
      <vt:lpstr>長照服務法、子法及相關法律關係示意圖</vt:lpstr>
      <vt:lpstr>長照服務法第22條修正案</vt:lpstr>
      <vt:lpstr>長照服務法第62條修正條文</vt:lpstr>
      <vt:lpstr>長照法人法草案架構 </vt:lpstr>
      <vt:lpstr>長照法人與醫療法人、民法之異同(1/2)</vt:lpstr>
      <vt:lpstr>長照法人與醫療法人、民法之異同(2/2)</vt:lpstr>
      <vt:lpstr>現行老人養護型機構轉長照機構人力差異 (賴添福執行長提供)</vt:lpstr>
      <vt:lpstr>PowerPoint 簡報</vt:lpstr>
      <vt:lpstr>PowerPoint 簡報</vt:lpstr>
      <vt:lpstr>A-B-C 整合區域資源模式</vt:lpstr>
      <vt:lpstr>其他待解決問題</vt:lpstr>
      <vt:lpstr>臺北市長期照顧計畫分享</vt:lpstr>
      <vt:lpstr>PowerPoint 簡報</vt:lpstr>
      <vt:lpstr>長照服務系統發展</vt:lpstr>
      <vt:lpstr>從健康、失能到臨終</vt:lpstr>
      <vt:lpstr>PowerPoint 簡報</vt:lpstr>
      <vt:lpstr>PowerPoint 簡報</vt:lpstr>
      <vt:lpstr>PowerPoint 簡報</vt:lpstr>
      <vt:lpstr>出院準備銜接長照服務</vt:lpstr>
      <vt:lpstr>教會怎麼開始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600g1sff</dc:creator>
  <cp:lastModifiedBy>Bennett</cp:lastModifiedBy>
  <cp:revision>47</cp:revision>
  <dcterms:created xsi:type="dcterms:W3CDTF">2017-08-29T07:47:06Z</dcterms:created>
  <dcterms:modified xsi:type="dcterms:W3CDTF">2018-03-16T06:52:12Z</dcterms:modified>
</cp:coreProperties>
</file>